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 id="2147483662" r:id="rId2"/>
  </p:sldMasterIdLst>
  <p:notesMasterIdLst>
    <p:notesMasterId r:id="rId21"/>
  </p:notesMasterIdLst>
  <p:sldIdLst>
    <p:sldId id="257" r:id="rId3"/>
    <p:sldId id="276" r:id="rId4"/>
    <p:sldId id="259" r:id="rId5"/>
    <p:sldId id="256" r:id="rId6"/>
    <p:sldId id="268" r:id="rId7"/>
    <p:sldId id="269" r:id="rId8"/>
    <p:sldId id="273" r:id="rId9"/>
    <p:sldId id="272" r:id="rId10"/>
    <p:sldId id="262" r:id="rId11"/>
    <p:sldId id="263" r:id="rId12"/>
    <p:sldId id="264" r:id="rId13"/>
    <p:sldId id="265" r:id="rId14"/>
    <p:sldId id="266" r:id="rId15"/>
    <p:sldId id="274" r:id="rId16"/>
    <p:sldId id="275" r:id="rId17"/>
    <p:sldId id="278" r:id="rId18"/>
    <p:sldId id="279" r:id="rId19"/>
    <p:sldId id="267" r:id="rId20"/>
  </p:sldIdLst>
  <p:sldSz cx="10691813" cy="7559675"/>
  <p:notesSz cx="7559675" cy="10691813"/>
  <p:embeddedFontLst>
    <p:embeddedFont>
      <p:font typeface="Calibri" panose="020F0502020204030204" pitchFamily="34" charset="0"/>
      <p:regular r:id="rId22"/>
      <p:bold r:id="rId23"/>
      <p:italic r:id="rId24"/>
      <p:boldItalic r:id="rId25"/>
    </p:embeddedFont>
    <p:embeddedFont>
      <p:font typeface="Prompt" panose="020B0604020202020204" charset="-34"/>
      <p:regular r:id="rId26"/>
      <p:bold r:id="rId27"/>
      <p:italic r:id="rId28"/>
      <p:boldItalic r:id="rId29"/>
    </p:embeddedFont>
    <p:embeddedFont>
      <p:font typeface="Prompt SemiBold" panose="00000700000000000000" charset="-34"/>
      <p:regular r:id="rId30"/>
      <p:bold r:id="rId31"/>
      <p:italic r:id="rId32"/>
      <p:boldItalic r:id="rId33"/>
    </p:embeddedFont>
    <p:embeddedFont>
      <p:font typeface="Raleway" panose="020B0604020202020204" charset="0"/>
      <p:regular r:id="rId34"/>
      <p:bold r:id="rId35"/>
      <p:italic r:id="rId36"/>
      <p:boldItalic r:id="rId37"/>
    </p:embeddedFont>
    <p:embeddedFont>
      <p:font typeface="Raleway ExtraBold" panose="020B0604020202020204" charset="0"/>
      <p:bold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1" userDrawn="1">
          <p15:clr>
            <a:srgbClr val="A4A3A4"/>
          </p15:clr>
        </p15:guide>
        <p15:guide id="2" pos="33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948A54"/>
    <a:srgbClr val="5974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7" autoAdjust="0"/>
    <p:restoredTop sz="95455" autoAdjust="0"/>
  </p:normalViewPr>
  <p:slideViewPr>
    <p:cSldViewPr snapToGrid="0">
      <p:cViewPr varScale="1">
        <p:scale>
          <a:sx n="99" d="100"/>
          <a:sy n="99" d="100"/>
        </p:scale>
        <p:origin x="768" y="84"/>
      </p:cViewPr>
      <p:guideLst>
        <p:guide orient="horz" pos="2381"/>
        <p:guide pos="33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5.fntdata"/><Relationship Id="rId39" Type="http://schemas.openxmlformats.org/officeDocument/2006/relationships/font" Target="fonts/font18.fntdata"/><Relationship Id="rId21" Type="http://schemas.openxmlformats.org/officeDocument/2006/relationships/notesMaster" Target="notesMasters/notesMaster1.xml"/><Relationship Id="rId34" Type="http://schemas.openxmlformats.org/officeDocument/2006/relationships/font" Target="fonts/font13.fntdata"/><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8.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https://schools.cityofsanctuary.org/ </a:t>
            </a:r>
          </a:p>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13</a:t>
            </a:fld>
            <a:endParaRPr lang="en-GB" dirty="0"/>
          </a:p>
        </p:txBody>
      </p:sp>
    </p:spTree>
    <p:extLst>
      <p:ext uri="{BB962C8B-B14F-4D97-AF65-F5344CB8AC3E}">
        <p14:creationId xmlns:p14="http://schemas.microsoft.com/office/powerpoint/2010/main" val="1183272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14</a:t>
            </a:fld>
            <a:endParaRPr lang="en-GB" dirty="0"/>
          </a:p>
        </p:txBody>
      </p:sp>
    </p:spTree>
    <p:extLst>
      <p:ext uri="{BB962C8B-B14F-4D97-AF65-F5344CB8AC3E}">
        <p14:creationId xmlns:p14="http://schemas.microsoft.com/office/powerpoint/2010/main" val="1910004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15</a:t>
            </a:fld>
            <a:endParaRPr lang="en-GB" dirty="0"/>
          </a:p>
        </p:txBody>
      </p:sp>
    </p:spTree>
    <p:extLst>
      <p:ext uri="{BB962C8B-B14F-4D97-AF65-F5344CB8AC3E}">
        <p14:creationId xmlns:p14="http://schemas.microsoft.com/office/powerpoint/2010/main" val="16157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16</a:t>
            </a:fld>
            <a:endParaRPr lang="en-GB" dirty="0"/>
          </a:p>
        </p:txBody>
      </p:sp>
    </p:spTree>
    <p:extLst>
      <p:ext uri="{BB962C8B-B14F-4D97-AF65-F5344CB8AC3E}">
        <p14:creationId xmlns:p14="http://schemas.microsoft.com/office/powerpoint/2010/main" val="1426606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normAutofit/>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17</a:t>
            </a:fld>
            <a:endParaRPr lang="en-GB" dirty="0"/>
          </a:p>
        </p:txBody>
      </p:sp>
    </p:spTree>
    <p:extLst>
      <p:ext uri="{BB962C8B-B14F-4D97-AF65-F5344CB8AC3E}">
        <p14:creationId xmlns:p14="http://schemas.microsoft.com/office/powerpoint/2010/main" val="4092824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447417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endParaRPr lang="en-GB" sz="1100" b="0" i="0" u="none" strike="noStrike" kern="1200" cap="none" baseline="0" dirty="0">
              <a:solidFill>
                <a:schemeClr val="tx1"/>
              </a:solidFill>
              <a:latin typeface="Arial"/>
              <a:ea typeface="Arial"/>
              <a:cs typeface="Arial"/>
              <a:sym typeface="Arial"/>
            </a:endParaRPr>
          </a:p>
          <a:p>
            <a:r>
              <a:rPr lang="en-GB" sz="1100" b="0" i="0" u="none" strike="noStrike" kern="1200" cap="none" baseline="0" dirty="0">
                <a:solidFill>
                  <a:schemeClr val="tx1"/>
                </a:solidFill>
                <a:latin typeface="Arial"/>
                <a:ea typeface="Arial"/>
                <a:cs typeface="Arial"/>
                <a:sym typeface="Arial"/>
              </a:rPr>
              <a:t>Students can explain why migration presents challenges and brings benefits to host communities, and can name some of these. </a:t>
            </a:r>
          </a:p>
          <a:p>
            <a:endParaRPr lang="en-GB" sz="1100" b="0" i="0" u="none" strike="noStrike" kern="1200" cap="none" baseline="0" dirty="0">
              <a:solidFill>
                <a:schemeClr val="tx1"/>
              </a:solidFill>
              <a:latin typeface="Arial"/>
              <a:ea typeface="Arial"/>
              <a:cs typeface="Arial"/>
              <a:sym typeface="Arial"/>
            </a:endParaRPr>
          </a:p>
          <a:p>
            <a:r>
              <a:rPr lang="en-GB" sz="1100" b="0" i="0" u="none" strike="noStrike" kern="1200" cap="none" baseline="0" dirty="0">
                <a:solidFill>
                  <a:schemeClr val="tx1"/>
                </a:solidFill>
                <a:latin typeface="Arial"/>
                <a:ea typeface="Arial"/>
                <a:cs typeface="Arial"/>
                <a:sym typeface="Arial"/>
              </a:rPr>
              <a:t>9. Students can describe how migration can benefit or impoverish countries or origin, particularly majority world countries. </a:t>
            </a:r>
          </a:p>
          <a:p>
            <a:r>
              <a:rPr lang="en-GB" sz="1100" b="0" i="0" u="none" strike="noStrike" kern="1200" cap="none" baseline="0" dirty="0">
                <a:solidFill>
                  <a:schemeClr val="tx1"/>
                </a:solidFill>
                <a:latin typeface="Arial"/>
                <a:ea typeface="Arial"/>
                <a:cs typeface="Arial"/>
                <a:sym typeface="Arial"/>
              </a:rPr>
              <a:t>	</a:t>
            </a:r>
          </a:p>
          <a:p>
            <a:endParaRPr lang="en-GB" dirty="0"/>
          </a:p>
        </p:txBody>
      </p:sp>
    </p:spTree>
    <p:extLst>
      <p:ext uri="{BB962C8B-B14F-4D97-AF65-F5344CB8AC3E}">
        <p14:creationId xmlns:p14="http://schemas.microsoft.com/office/powerpoint/2010/main" val="3858572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They are</a:t>
            </a:r>
            <a:r>
              <a:rPr lang="en-GB" baseline="0" dirty="0"/>
              <a:t> all places where people or animals are kept safe or protected: a place of </a:t>
            </a:r>
            <a:r>
              <a:rPr lang="en-GB" b="1" baseline="0" dirty="0"/>
              <a:t>sanctuary.</a:t>
            </a:r>
            <a:endParaRPr lang="en-GB" b="1"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098172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812451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293204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379824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BAE56EE-9549-45A0-BBA2-AEB39735062A}" type="datetimeFigureOut">
              <a:rPr lang="en-GB" smtClean="0"/>
              <a:pPr/>
              <a:t>30/03/2020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17328E5-24CB-4E61-9CBE-424E1B15B3F2}" type="slidenum">
              <a:rPr lang="en-GB" smtClean="0"/>
              <a:pPr/>
              <a:t>‹#›</a:t>
            </a:fld>
            <a:endParaRPr lang="en-GB" dirty="0"/>
          </a:p>
        </p:txBody>
      </p:sp>
    </p:spTree>
    <p:extLst>
      <p:ext uri="{BB962C8B-B14F-4D97-AF65-F5344CB8AC3E}">
        <p14:creationId xmlns:p14="http://schemas.microsoft.com/office/powerpoint/2010/main" val="3142739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886" y="2348400"/>
            <a:ext cx="9088041" cy="1620430"/>
          </a:xfrm>
        </p:spPr>
        <p:txBody>
          <a:bodyPr/>
          <a:lstStyle/>
          <a:p>
            <a:r>
              <a:rPr lang="en-US"/>
              <a:t>Click to edit Master title style</a:t>
            </a:r>
            <a:endParaRPr lang="en-GB"/>
          </a:p>
        </p:txBody>
      </p:sp>
      <p:sp>
        <p:nvSpPr>
          <p:cNvPr id="3" name="Subtitle 2"/>
          <p:cNvSpPr>
            <a:spLocks noGrp="1"/>
          </p:cNvSpPr>
          <p:nvPr>
            <p:ph type="subTitle" idx="1"/>
          </p:nvPr>
        </p:nvSpPr>
        <p:spPr>
          <a:xfrm>
            <a:off x="1603772" y="4283816"/>
            <a:ext cx="7484269" cy="1931917"/>
          </a:xfrm>
        </p:spPr>
        <p:txBody>
          <a:bodyPr/>
          <a:lstStyle>
            <a:lvl1pPr marL="0" indent="0" algn="ctr">
              <a:buNone/>
              <a:defRPr>
                <a:solidFill>
                  <a:schemeClr val="tx1">
                    <a:tint val="75000"/>
                  </a:schemeClr>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40814660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65513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580" y="4857792"/>
            <a:ext cx="9088041" cy="1501435"/>
          </a:xfrm>
        </p:spPr>
        <p:txBody>
          <a:bodyPr anchor="t"/>
          <a:lstStyle>
            <a:lvl1pPr algn="l">
              <a:defRPr sz="4409" b="1" cap="all"/>
            </a:lvl1pPr>
          </a:lstStyle>
          <a:p>
            <a:r>
              <a:rPr lang="en-US"/>
              <a:t>Click to edit Master title style</a:t>
            </a:r>
            <a:endParaRPr lang="en-GB"/>
          </a:p>
        </p:txBody>
      </p:sp>
      <p:sp>
        <p:nvSpPr>
          <p:cNvPr id="3" name="Text Placeholder 2"/>
          <p:cNvSpPr>
            <a:spLocks noGrp="1"/>
          </p:cNvSpPr>
          <p:nvPr>
            <p:ph type="body" idx="1"/>
          </p:nvPr>
        </p:nvSpPr>
        <p:spPr>
          <a:xfrm>
            <a:off x="844580" y="3204114"/>
            <a:ext cx="9088041" cy="1653678"/>
          </a:xfrm>
        </p:spPr>
        <p:txBody>
          <a:bodyPr anchor="b"/>
          <a:lstStyle>
            <a:lvl1pPr marL="0" indent="0">
              <a:buNone/>
              <a:defRPr sz="2205">
                <a:solidFill>
                  <a:schemeClr val="tx1">
                    <a:tint val="75000"/>
                  </a:schemeClr>
                </a:solidFill>
              </a:defRPr>
            </a:lvl1pPr>
            <a:lvl2pPr marL="503972" indent="0">
              <a:buNone/>
              <a:defRPr sz="1984">
                <a:solidFill>
                  <a:schemeClr val="tx1">
                    <a:tint val="75000"/>
                  </a:schemeClr>
                </a:solidFill>
              </a:defRPr>
            </a:lvl2pPr>
            <a:lvl3pPr marL="1007943" indent="0">
              <a:buNone/>
              <a:defRPr sz="1764">
                <a:solidFill>
                  <a:schemeClr val="tx1">
                    <a:tint val="75000"/>
                  </a:schemeClr>
                </a:solidFill>
              </a:defRPr>
            </a:lvl3pPr>
            <a:lvl4pPr marL="1511915" indent="0">
              <a:buNone/>
              <a:defRPr sz="1543">
                <a:solidFill>
                  <a:schemeClr val="tx1">
                    <a:tint val="75000"/>
                  </a:schemeClr>
                </a:solidFill>
              </a:defRPr>
            </a:lvl4pPr>
            <a:lvl5pPr marL="2015886" indent="0">
              <a:buNone/>
              <a:defRPr sz="1543">
                <a:solidFill>
                  <a:schemeClr val="tx1">
                    <a:tint val="75000"/>
                  </a:schemeClr>
                </a:solidFill>
              </a:defRPr>
            </a:lvl5pPr>
            <a:lvl6pPr marL="2519858" indent="0">
              <a:buNone/>
              <a:defRPr sz="1543">
                <a:solidFill>
                  <a:schemeClr val="tx1">
                    <a:tint val="75000"/>
                  </a:schemeClr>
                </a:solidFill>
              </a:defRPr>
            </a:lvl6pPr>
            <a:lvl7pPr marL="3023829" indent="0">
              <a:buNone/>
              <a:defRPr sz="1543">
                <a:solidFill>
                  <a:schemeClr val="tx1">
                    <a:tint val="75000"/>
                  </a:schemeClr>
                </a:solidFill>
              </a:defRPr>
            </a:lvl7pPr>
            <a:lvl8pPr marL="3527801" indent="0">
              <a:buNone/>
              <a:defRPr sz="1543">
                <a:solidFill>
                  <a:schemeClr val="tx1">
                    <a:tint val="75000"/>
                  </a:schemeClr>
                </a:solidFill>
              </a:defRPr>
            </a:lvl8pPr>
            <a:lvl9pPr marL="4031772" indent="0">
              <a:buNone/>
              <a:defRPr sz="154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481603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34591" y="1763925"/>
            <a:ext cx="4722217"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35005" y="1763925"/>
            <a:ext cx="4722217" cy="4989036"/>
          </a:xfrm>
        </p:spPr>
        <p:txBody>
          <a:bodyPr/>
          <a:lstStyle>
            <a:lvl1pPr>
              <a:defRPr sz="3086"/>
            </a:lvl1pPr>
            <a:lvl2pPr>
              <a:defRPr sz="2646"/>
            </a:lvl2pPr>
            <a:lvl3pPr>
              <a:defRPr sz="2205"/>
            </a:lvl3pPr>
            <a:lvl4pPr>
              <a:defRPr sz="1984"/>
            </a:lvl4pPr>
            <a:lvl5pPr>
              <a:defRPr sz="1984"/>
            </a:lvl5pPr>
            <a:lvl6pPr>
              <a:defRPr sz="1984"/>
            </a:lvl6pPr>
            <a:lvl7pPr>
              <a:defRPr sz="1984"/>
            </a:lvl7pPr>
            <a:lvl8pPr>
              <a:defRPr sz="1984"/>
            </a:lvl8pPr>
            <a:lvl9pPr>
              <a:defRPr sz="198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348466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534591" y="1692178"/>
            <a:ext cx="4724074" cy="705219"/>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4" name="Content Placeholder 3"/>
          <p:cNvSpPr>
            <a:spLocks noGrp="1"/>
          </p:cNvSpPr>
          <p:nvPr>
            <p:ph sz="half" idx="2"/>
          </p:nvPr>
        </p:nvSpPr>
        <p:spPr>
          <a:xfrm>
            <a:off x="534591" y="2397397"/>
            <a:ext cx="4724074" cy="4355563"/>
          </a:xfrm>
        </p:spPr>
        <p:txBody>
          <a:bodyPr/>
          <a:lstStyle>
            <a:lvl1pPr>
              <a:defRPr sz="2646"/>
            </a:lvl1pPr>
            <a:lvl2pPr>
              <a:defRPr sz="2205"/>
            </a:lvl2pPr>
            <a:lvl3pPr>
              <a:defRPr sz="1984"/>
            </a:lvl3pPr>
            <a:lvl4pPr>
              <a:defRPr sz="1764"/>
            </a:lvl4pPr>
            <a:lvl5pPr>
              <a:defRPr sz="1764"/>
            </a:lvl5pPr>
            <a:lvl6pPr>
              <a:defRPr sz="1764"/>
            </a:lvl6pPr>
            <a:lvl7pPr>
              <a:defRPr sz="1764"/>
            </a:lvl7pPr>
            <a:lvl8pPr>
              <a:defRPr sz="1764"/>
            </a:lvl8pPr>
            <a:lvl9pPr>
              <a:defRPr sz="17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431293" y="1692178"/>
            <a:ext cx="4725930" cy="705219"/>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6" name="Content Placeholder 5"/>
          <p:cNvSpPr>
            <a:spLocks noGrp="1"/>
          </p:cNvSpPr>
          <p:nvPr>
            <p:ph sz="quarter" idx="4"/>
          </p:nvPr>
        </p:nvSpPr>
        <p:spPr>
          <a:xfrm>
            <a:off x="5431293" y="2397397"/>
            <a:ext cx="4725930" cy="4355563"/>
          </a:xfrm>
        </p:spPr>
        <p:txBody>
          <a:bodyPr/>
          <a:lstStyle>
            <a:lvl1pPr>
              <a:defRPr sz="2646"/>
            </a:lvl1pPr>
            <a:lvl2pPr>
              <a:defRPr sz="2205"/>
            </a:lvl2pPr>
            <a:lvl3pPr>
              <a:defRPr sz="1984"/>
            </a:lvl3pPr>
            <a:lvl4pPr>
              <a:defRPr sz="1764"/>
            </a:lvl4pPr>
            <a:lvl5pPr>
              <a:defRPr sz="1764"/>
            </a:lvl5pPr>
            <a:lvl6pPr>
              <a:defRPr sz="1764"/>
            </a:lvl6pPr>
            <a:lvl7pPr>
              <a:defRPr sz="1764"/>
            </a:lvl7pPr>
            <a:lvl8pPr>
              <a:defRPr sz="1764"/>
            </a:lvl8pPr>
            <a:lvl9pPr>
              <a:defRPr sz="17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8" name="Footer Placeholder 7"/>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9" name="Slide Number Placeholder 8"/>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4356193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4" name="Footer Placeholder 3"/>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5" name="Slide Number Placeholder 4"/>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8799070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3" name="Footer Placeholder 2"/>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4" name="Slide Number Placeholder 3"/>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8008997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591" y="300987"/>
            <a:ext cx="3517533" cy="1280945"/>
          </a:xfrm>
        </p:spPr>
        <p:txBody>
          <a:bodyPr anchor="b"/>
          <a:lstStyle>
            <a:lvl1pPr algn="l">
              <a:defRPr sz="2205" b="1"/>
            </a:lvl1pPr>
          </a:lstStyle>
          <a:p>
            <a:r>
              <a:rPr lang="en-US"/>
              <a:t>Click to edit Master title style</a:t>
            </a:r>
            <a:endParaRPr lang="en-GB"/>
          </a:p>
        </p:txBody>
      </p:sp>
      <p:sp>
        <p:nvSpPr>
          <p:cNvPr id="3" name="Content Placeholder 2"/>
          <p:cNvSpPr>
            <a:spLocks noGrp="1"/>
          </p:cNvSpPr>
          <p:nvPr>
            <p:ph idx="1"/>
          </p:nvPr>
        </p:nvSpPr>
        <p:spPr>
          <a:xfrm>
            <a:off x="4180202" y="300988"/>
            <a:ext cx="5977020" cy="6451973"/>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534591" y="1581933"/>
            <a:ext cx="3517533" cy="5171028"/>
          </a:xfrm>
        </p:spPr>
        <p:txBody>
          <a:bodyPr/>
          <a:lstStyle>
            <a:lvl1pPr marL="0" indent="0">
              <a:buNone/>
              <a:defRPr sz="1543"/>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en-US"/>
              <a:t>Click to edit Master text styles</a:t>
            </a:r>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20801160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670" y="5291772"/>
            <a:ext cx="6415088" cy="624724"/>
          </a:xfrm>
        </p:spPr>
        <p:txBody>
          <a:bodyPr anchor="b"/>
          <a:lstStyle>
            <a:lvl1pPr algn="l">
              <a:defRPr sz="2205" b="1"/>
            </a:lvl1pPr>
          </a:lstStyle>
          <a:p>
            <a:r>
              <a:rPr lang="en-US"/>
              <a:t>Click to edit Master title style</a:t>
            </a:r>
            <a:endParaRPr lang="en-GB"/>
          </a:p>
        </p:txBody>
      </p:sp>
      <p:sp>
        <p:nvSpPr>
          <p:cNvPr id="3" name="Picture Placeholder 2"/>
          <p:cNvSpPr>
            <a:spLocks noGrp="1"/>
          </p:cNvSpPr>
          <p:nvPr>
            <p:ph type="pic" idx="1"/>
          </p:nvPr>
        </p:nvSpPr>
        <p:spPr>
          <a:xfrm>
            <a:off x="2095670" y="675471"/>
            <a:ext cx="6415088" cy="4535805"/>
          </a:xfrm>
        </p:spPr>
        <p:txBody>
          <a:bodyPr/>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endParaRPr lang="en-GB" dirty="0"/>
          </a:p>
        </p:txBody>
      </p:sp>
      <p:sp>
        <p:nvSpPr>
          <p:cNvPr id="4" name="Text Placeholder 3"/>
          <p:cNvSpPr>
            <a:spLocks noGrp="1"/>
          </p:cNvSpPr>
          <p:nvPr>
            <p:ph type="body" sz="half" idx="2"/>
          </p:nvPr>
        </p:nvSpPr>
        <p:spPr>
          <a:xfrm>
            <a:off x="2095670" y="5916496"/>
            <a:ext cx="6415088" cy="887211"/>
          </a:xfrm>
        </p:spPr>
        <p:txBody>
          <a:bodyPr/>
          <a:lstStyle>
            <a:lvl1pPr marL="0" indent="0">
              <a:buNone/>
              <a:defRPr sz="1543"/>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en-US"/>
              <a:t>Click to edit Master text styles</a:t>
            </a:r>
          </a:p>
        </p:txBody>
      </p:sp>
      <p:sp>
        <p:nvSpPr>
          <p:cNvPr id="5" name="Date Placeholder 4"/>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76330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1543821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1564" y="302738"/>
            <a:ext cx="2405658" cy="645022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4591" y="302738"/>
            <a:ext cx="7038777" cy="645022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2941588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AE56EE-9549-45A0-BBA2-AEB39735062A}" type="datetimeFigureOut">
              <a:rPr lang="en-GB" smtClean="0"/>
              <a:pPr/>
              <a:t>30/03/2020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F17328E5-24CB-4E61-9CBE-424E1B15B3F2}" type="slidenum">
              <a:rPr lang="en-GB" smtClean="0"/>
              <a:pPr/>
              <a:t>‹#›</a:t>
            </a:fld>
            <a:endParaRPr lang="en-GB" dirty="0"/>
          </a:p>
        </p:txBody>
      </p:sp>
    </p:spTree>
    <p:extLst>
      <p:ext uri="{BB962C8B-B14F-4D97-AF65-F5344CB8AC3E}">
        <p14:creationId xmlns:p14="http://schemas.microsoft.com/office/powerpoint/2010/main" val="1774325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2" r:id="rId3"/>
    <p:sldLayoutId id="2147483653" r:id="rId4"/>
    <p:sldLayoutId id="2147483654" r:id="rId5"/>
    <p:sldLayoutId id="2147483655" r:id="rId6"/>
    <p:sldLayoutId id="2147483656" r:id="rId7"/>
    <p:sldLayoutId id="2147483657" r:id="rId8"/>
    <p:sldLayoutId id="2147483660" r:id="rId9"/>
    <p:sldLayoutId id="214748366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91" y="302737"/>
            <a:ext cx="9622632" cy="1259946"/>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34591" y="7006699"/>
            <a:ext cx="2494756" cy="402483"/>
          </a:xfrm>
          <a:prstGeom prst="rect">
            <a:avLst/>
          </a:prstGeom>
        </p:spPr>
        <p:txBody>
          <a:bodyPr vert="horz" lIns="91440" tIns="45720" rIns="91440" bIns="45720" rtlCol="0" anchor="ctr"/>
          <a:lstStyle>
            <a:lvl1pPr algn="l">
              <a:defRPr sz="1323">
                <a:solidFill>
                  <a:schemeClr val="tx1">
                    <a:tint val="75000"/>
                  </a:schemeClr>
                </a:solidFill>
              </a:defRPr>
            </a:lvl1pPr>
          </a:lstStyle>
          <a:p>
            <a:pPr defTabSz="1007943">
              <a:buClrTx/>
            </a:pPr>
            <a:fld id="{1BAE56EE-9549-45A0-BBA2-AEB39735062A}" type="datetimeFigureOut">
              <a:rPr lang="en-GB" kern="1200" smtClean="0">
                <a:solidFill>
                  <a:prstClr val="black">
                    <a:tint val="75000"/>
                  </a:prstClr>
                </a:solidFill>
                <a:latin typeface="Calibri"/>
                <a:ea typeface="+mn-ea"/>
                <a:cs typeface="+mn-cs"/>
              </a:rPr>
              <a:pPr defTabSz="1007943">
                <a:buClrTx/>
              </a:pPr>
              <a:t>30/03/2020</a:t>
            </a:fld>
            <a:endParaRPr lang="en-GB" kern="1200" dirty="0">
              <a:solidFill>
                <a:prstClr val="black">
                  <a:tint val="75000"/>
                </a:prstClr>
              </a:solidFill>
              <a:latin typeface="Calibri"/>
              <a:ea typeface="+mn-ea"/>
              <a:cs typeface="+mn-cs"/>
            </a:endParaRPr>
          </a:p>
        </p:txBody>
      </p:sp>
      <p:sp>
        <p:nvSpPr>
          <p:cNvPr id="5" name="Footer Placeholder 4"/>
          <p:cNvSpPr>
            <a:spLocks noGrp="1"/>
          </p:cNvSpPr>
          <p:nvPr>
            <p:ph type="ftr" sz="quarter" idx="3"/>
          </p:nvPr>
        </p:nvSpPr>
        <p:spPr>
          <a:xfrm>
            <a:off x="3653036" y="7006699"/>
            <a:ext cx="3385741"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pPr defTabSz="1007943">
              <a:buClrTx/>
            </a:pPr>
            <a:endParaRPr lang="en-GB" kern="1200" dirty="0">
              <a:solidFill>
                <a:prstClr val="black">
                  <a:tint val="75000"/>
                </a:prstClr>
              </a:solidFill>
              <a:latin typeface="Calibri"/>
              <a:ea typeface="+mn-ea"/>
              <a:cs typeface="+mn-cs"/>
            </a:endParaRPr>
          </a:p>
        </p:txBody>
      </p:sp>
      <p:sp>
        <p:nvSpPr>
          <p:cNvPr id="6" name="Slide Number Placeholder 5"/>
          <p:cNvSpPr>
            <a:spLocks noGrp="1"/>
          </p:cNvSpPr>
          <p:nvPr>
            <p:ph type="sldNum" sz="quarter" idx="4"/>
          </p:nvPr>
        </p:nvSpPr>
        <p:spPr>
          <a:xfrm>
            <a:off x="7662466" y="7006699"/>
            <a:ext cx="2494756" cy="402483"/>
          </a:xfrm>
          <a:prstGeom prst="rect">
            <a:avLst/>
          </a:prstGeom>
        </p:spPr>
        <p:txBody>
          <a:bodyPr vert="horz" lIns="91440" tIns="45720" rIns="91440" bIns="45720" rtlCol="0" anchor="ctr"/>
          <a:lstStyle>
            <a:lvl1pPr algn="r">
              <a:defRPr sz="1323">
                <a:solidFill>
                  <a:schemeClr val="tx1">
                    <a:tint val="75000"/>
                  </a:schemeClr>
                </a:solidFill>
              </a:defRPr>
            </a:lvl1pPr>
          </a:lstStyle>
          <a:p>
            <a:pPr defTabSz="1007943">
              <a:buClrTx/>
            </a:pPr>
            <a:fld id="{F17328E5-24CB-4E61-9CBE-424E1B15B3F2}" type="slidenum">
              <a:rPr lang="en-GB" kern="1200" smtClean="0">
                <a:solidFill>
                  <a:prstClr val="black">
                    <a:tint val="75000"/>
                  </a:prstClr>
                </a:solidFill>
                <a:latin typeface="Calibri"/>
                <a:ea typeface="+mn-ea"/>
                <a:cs typeface="+mn-cs"/>
              </a:rPr>
              <a:pPr defTabSz="1007943">
                <a:buClrTx/>
              </a:pPr>
              <a:t>‹#›</a:t>
            </a:fld>
            <a:endParaRPr lang="en-GB" kern="1200" dirty="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92866292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1007943" rtl="0" eaLnBrk="1" latinLnBrk="0" hangingPunct="1">
        <a:spcBef>
          <a:spcPct val="0"/>
        </a:spcBef>
        <a:buNone/>
        <a:defRPr sz="4850" kern="1200">
          <a:solidFill>
            <a:schemeClr val="tx1"/>
          </a:solidFill>
          <a:latin typeface="+mj-lt"/>
          <a:ea typeface="+mj-ea"/>
          <a:cs typeface="+mj-cs"/>
        </a:defRPr>
      </a:lvl1pPr>
    </p:titleStyle>
    <p:bodyStyle>
      <a:lvl1pPr marL="377979" indent="-377979" algn="l" defTabSz="1007943" rtl="0" eaLnBrk="1" latinLnBrk="0" hangingPunct="1">
        <a:spcBef>
          <a:spcPct val="20000"/>
        </a:spcBef>
        <a:buFont typeface="Arial" pitchFamily="34" charset="0"/>
        <a:buChar char="•"/>
        <a:defRPr sz="3527" kern="1200">
          <a:solidFill>
            <a:schemeClr val="tx1"/>
          </a:solidFill>
          <a:latin typeface="+mn-lt"/>
          <a:ea typeface="+mn-ea"/>
          <a:cs typeface="+mn-cs"/>
        </a:defRPr>
      </a:lvl1pPr>
      <a:lvl2pPr marL="818954" indent="-314982" algn="l" defTabSz="1007943" rtl="0" eaLnBrk="1" latinLnBrk="0" hangingPunct="1">
        <a:spcBef>
          <a:spcPct val="20000"/>
        </a:spcBef>
        <a:buFont typeface="Arial" pitchFamily="34" charset="0"/>
        <a:buChar char="–"/>
        <a:defRPr sz="3086" kern="1200">
          <a:solidFill>
            <a:schemeClr val="tx1"/>
          </a:solidFill>
          <a:latin typeface="+mn-lt"/>
          <a:ea typeface="+mn-ea"/>
          <a:cs typeface="+mn-cs"/>
        </a:defRPr>
      </a:lvl2pPr>
      <a:lvl3pPr marL="1259929" indent="-251986" algn="l" defTabSz="1007943" rtl="0" eaLnBrk="1" latinLnBrk="0" hangingPunct="1">
        <a:spcBef>
          <a:spcPct val="20000"/>
        </a:spcBef>
        <a:buFont typeface="Arial" pitchFamily="34" charset="0"/>
        <a:buChar char="•"/>
        <a:defRPr sz="2646" kern="1200">
          <a:solidFill>
            <a:schemeClr val="tx1"/>
          </a:solidFill>
          <a:latin typeface="+mn-lt"/>
          <a:ea typeface="+mn-ea"/>
          <a:cs typeface="+mn-cs"/>
        </a:defRPr>
      </a:lvl3pPr>
      <a:lvl4pPr marL="1763900"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4pPr>
      <a:lvl5pPr marL="2267872"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5pPr>
      <a:lvl6pPr marL="2771844"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6pPr>
      <a:lvl7pPr marL="3275815"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7pPr>
      <a:lvl8pPr marL="3779787"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8pPr>
      <a:lvl9pPr marL="4283758" indent="-251986" algn="l" defTabSz="1007943" rtl="0" eaLnBrk="1" latinLnBrk="0" hangingPunct="1">
        <a:spcBef>
          <a:spcPct val="20000"/>
        </a:spcBef>
        <a:buFont typeface="Arial" pitchFamily="34" charset="0"/>
        <a:buChar char="•"/>
        <a:defRPr sz="2205"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8.pn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GB" sz="1200" b="1" dirty="0">
                <a:solidFill>
                  <a:srgbClr val="A98278"/>
                </a:solidFill>
                <a:latin typeface="Prompt"/>
                <a:ea typeface="Prompt"/>
                <a:cs typeface="Prompt"/>
                <a:sym typeface="Prompt"/>
              </a:rPr>
              <a:t>LESSON</a:t>
            </a:r>
            <a:endParaRPr sz="12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a:solidFill>
                  <a:srgbClr val="A98278"/>
                </a:solidFill>
                <a:latin typeface="Prompt"/>
                <a:ea typeface="Prompt"/>
                <a:cs typeface="Prompt"/>
                <a:sym typeface="Prompt"/>
              </a:rPr>
              <a:t>DURATION</a:t>
            </a:r>
            <a:endParaRPr sz="12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9" name="Google Shape;69;p14"/>
          <p:cNvSpPr txBox="1"/>
          <p:nvPr/>
        </p:nvSpPr>
        <p:spPr>
          <a:xfrm>
            <a:off x="1250163" y="966539"/>
            <a:ext cx="3928604" cy="1746672"/>
          </a:xfrm>
          <a:prstGeom prst="rect">
            <a:avLst/>
          </a:prstGeom>
          <a:noFill/>
          <a:ln>
            <a:noFill/>
          </a:ln>
        </p:spPr>
        <p:txBody>
          <a:bodyPr spcFirstLastPara="1" wrap="square" lIns="91425" tIns="91425" rIns="91425" bIns="91425" anchor="t" anchorCtr="0">
            <a:noAutofit/>
          </a:bodyPr>
          <a:lstStyle/>
          <a:p>
            <a:r>
              <a:rPr lang="en-GB" sz="1000" dirty="0">
                <a:latin typeface="Raleway" panose="020B0604020202020204" charset="0"/>
              </a:rPr>
              <a:t>To understand more about the term ‘Sanctuary’ - beyond simply ‘accepting’ others</a:t>
            </a:r>
          </a:p>
          <a:p>
            <a:pPr lvl="0"/>
            <a:r>
              <a:rPr lang="en-GB" sz="1000" dirty="0">
                <a:latin typeface="Raleway" panose="020B0604020202020204" charset="0"/>
              </a:rPr>
              <a:t>To explore initiatives that welcome people into Britain</a:t>
            </a:r>
          </a:p>
          <a:p>
            <a:pPr lvl="0"/>
            <a:r>
              <a:rPr lang="en-GB" sz="1000" dirty="0">
                <a:latin typeface="Raleway" panose="020B0604020202020204" charset="0"/>
              </a:rPr>
              <a:t>To reflect on what we do well to welcome everyone to school, and what more we could do to become a place of sanctuary</a:t>
            </a:r>
            <a:endParaRPr lang="en-GB" sz="1000" b="1" dirty="0">
              <a:latin typeface="Raleway" panose="020B0604020202020204" charset="0"/>
            </a:endParaRPr>
          </a:p>
          <a:p>
            <a:pPr>
              <a:buNone/>
            </a:pPr>
            <a:r>
              <a:rPr lang="en-GB" sz="1000" b="1" dirty="0">
                <a:latin typeface="Raleway" panose="020B0604020202020204" charset="0"/>
              </a:rPr>
              <a:t>Sustainable Development Goals </a:t>
            </a:r>
          </a:p>
          <a:p>
            <a:pPr lvl="0"/>
            <a:r>
              <a:rPr lang="en-GB" sz="1000" dirty="0">
                <a:latin typeface="Raleway" panose="020B0604020202020204" charset="0"/>
              </a:rPr>
              <a:t>10.2    By 2030, empower and promote the social, economic and political inclusion of all, irrespective of age, sex, disability, race, ethnicity, origin, religion or economic or other status </a:t>
            </a:r>
          </a:p>
          <a:p>
            <a:pPr lvl="0"/>
            <a:r>
              <a:rPr lang="en-GB" sz="1000" dirty="0">
                <a:latin typeface="Raleway" panose="020B0604020202020204" charset="0"/>
              </a:rPr>
              <a:t>16.b  Promote and enforce non-discriminatory laws and policies for sustainable development</a:t>
            </a:r>
          </a:p>
          <a:p>
            <a:pPr lvl="0"/>
            <a:r>
              <a:rPr lang="en-GB" sz="1000" dirty="0">
                <a:latin typeface="Raleway" panose="020B0604020202020204" charset="0"/>
              </a:rPr>
              <a:t>strengthen the resilience of communities hosting refugees...’</a:t>
            </a:r>
          </a:p>
        </p:txBody>
      </p:sp>
      <p:sp>
        <p:nvSpPr>
          <p:cNvPr id="70" name="Google Shape;70;p14"/>
          <p:cNvSpPr txBox="1"/>
          <p:nvPr/>
        </p:nvSpPr>
        <p:spPr>
          <a:xfrm>
            <a:off x="5178767" y="996051"/>
            <a:ext cx="3190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A98278"/>
                </a:solidFill>
                <a:latin typeface="Prompt"/>
                <a:ea typeface="Prompt"/>
                <a:cs typeface="Prompt"/>
                <a:sym typeface="Prompt"/>
              </a:rPr>
              <a:t>TO WHICH GCE LEARNING OBJECTIVE DOES THIS PHASE CONTRIBUTE?</a:t>
            </a:r>
          </a:p>
          <a:p>
            <a:pPr lvl="0">
              <a:buSzPts val="1100"/>
            </a:pPr>
            <a:r>
              <a:rPr lang="en-GB" sz="1100" kern="1200" dirty="0">
                <a:solidFill>
                  <a:srgbClr val="595959"/>
                </a:solidFill>
                <a:latin typeface="Raleway" panose="020B0604020202020204" charset="0"/>
                <a:ea typeface="Prompt"/>
                <a:cs typeface="Prompt"/>
                <a:sym typeface="Prompt"/>
              </a:rPr>
              <a:t>Key Stage 3  PSHE/Citizenship/ SMSC</a:t>
            </a:r>
            <a:endParaRPr sz="1100" i="0" u="none" strike="noStrike" cap="none" dirty="0">
              <a:solidFill>
                <a:srgbClr val="595959"/>
              </a:solidFill>
              <a:latin typeface="Raleway" panose="020B0604020202020204" charset="0"/>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1" name="Google Shape;71;p14"/>
          <p:cNvSpPr txBox="1"/>
          <p:nvPr/>
        </p:nvSpPr>
        <p:spPr>
          <a:xfrm>
            <a:off x="7132075" y="6036376"/>
            <a:ext cx="3190800" cy="261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A98278"/>
                </a:solidFill>
                <a:latin typeface="Raleway" panose="020B0604020202020204" charset="0"/>
                <a:ea typeface="Prompt"/>
                <a:cs typeface="Prompt"/>
                <a:sym typeface="Prompt"/>
              </a:rPr>
              <a:t>TO WHICH SUBJECT IT IS CONNECTED?</a:t>
            </a:r>
            <a:endParaRPr sz="1100" b="1" i="0" u="none" strike="noStrike" cap="none" dirty="0">
              <a:solidFill>
                <a:srgbClr val="A98278"/>
              </a:solidFill>
              <a:latin typeface="Raleway" panose="020B0604020202020204" charset="0"/>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r>
              <a:rPr lang="en-GB" sz="1200" i="0" u="none" strike="noStrike" cap="none" dirty="0">
                <a:solidFill>
                  <a:srgbClr val="595959"/>
                </a:solidFill>
                <a:latin typeface="Raleway" panose="020B0604020202020204" charset="0"/>
                <a:ea typeface="Prompt"/>
                <a:cs typeface="Prompt" panose="020B0604020202020204" charset="-34"/>
                <a:sym typeface="Prompt"/>
              </a:rPr>
              <a:t>Humanities – R.E., Geography, History, English</a:t>
            </a:r>
            <a:r>
              <a:rPr lang="en-GB" sz="1200" i="0" u="none" strike="noStrike" cap="none" dirty="0">
                <a:solidFill>
                  <a:srgbClr val="3174BA"/>
                </a:solidFill>
                <a:latin typeface="Raleway" panose="020B0604020202020204" charset="0"/>
                <a:ea typeface="Prompt"/>
                <a:cs typeface="Prompt" panose="020B0604020202020204" charset="-34"/>
                <a:sym typeface="Prompt"/>
              </a:rPr>
              <a:t>.</a:t>
            </a:r>
            <a:endParaRPr sz="1200" i="0" u="none" strike="noStrike" cap="none" dirty="0">
              <a:solidFill>
                <a:srgbClr val="3174BA"/>
              </a:solidFill>
              <a:latin typeface="Raleway" panose="020B0604020202020204" charset="0"/>
              <a:ea typeface="Prompt"/>
              <a:cs typeface="Prompt" panose="020B0604020202020204" charset="-34"/>
              <a:sym typeface="Prompt"/>
            </a:endParaRPr>
          </a:p>
        </p:txBody>
      </p:sp>
      <p:sp>
        <p:nvSpPr>
          <p:cNvPr id="72" name="Google Shape;72;p14"/>
          <p:cNvSpPr txBox="1"/>
          <p:nvPr/>
        </p:nvSpPr>
        <p:spPr>
          <a:xfrm>
            <a:off x="364325" y="3029094"/>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WHAT TEACHER DOES</a:t>
            </a:r>
            <a:endParaRPr b="1" i="0" u="none" strike="noStrike" cap="none" dirty="0">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73" name="Google Shape;73;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6</a:t>
            </a:r>
            <a:endParaRPr sz="2400" i="0" u="none" strike="noStrike" cap="none" dirty="0">
              <a:solidFill>
                <a:srgbClr val="3174BA"/>
              </a:solidFill>
              <a:latin typeface="Raleway ExtraBold"/>
              <a:ea typeface="Raleway ExtraBold"/>
              <a:cs typeface="Raleway ExtraBold"/>
              <a:sym typeface="Raleway ExtraBold"/>
            </a:endParaRPr>
          </a:p>
        </p:txBody>
      </p:sp>
      <p:sp>
        <p:nvSpPr>
          <p:cNvPr id="74" name="Google Shape;74;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5" name="Google Shape;75;p14"/>
          <p:cNvSpPr txBox="1"/>
          <p:nvPr/>
        </p:nvSpPr>
        <p:spPr>
          <a:xfrm>
            <a:off x="204612" y="3339379"/>
            <a:ext cx="6763137" cy="1298420"/>
          </a:xfrm>
          <a:prstGeom prst="rect">
            <a:avLst/>
          </a:prstGeom>
          <a:noFill/>
          <a:ln>
            <a:noFill/>
          </a:ln>
        </p:spPr>
        <p:txBody>
          <a:bodyPr spcFirstLastPara="1" wrap="square" lIns="91425" tIns="91425" rIns="91425" bIns="91425" anchor="t" anchorCtr="0">
            <a:noAutofit/>
          </a:bodyPr>
          <a:lstStyle/>
          <a:p>
            <a:r>
              <a:rPr lang="en-GB" sz="1100" b="1" u="sng" dirty="0">
                <a:latin typeface="Raleway" panose="020B0604020202020204" charset="0"/>
              </a:rPr>
              <a:t>First Thoughts</a:t>
            </a:r>
            <a:r>
              <a:rPr lang="en-GB" sz="1100" b="1" dirty="0">
                <a:latin typeface="Raleway" panose="020B0604020202020204" charset="0"/>
              </a:rPr>
              <a:t> 10 Minutes  		</a:t>
            </a:r>
            <a:r>
              <a:rPr lang="en-GB" sz="1100" b="1" i="1" dirty="0">
                <a:latin typeface="Raleway" panose="020B0604020202020204" charset="0"/>
              </a:rPr>
              <a:t>Idea of Sanctuary</a:t>
            </a:r>
            <a:r>
              <a:rPr lang="en-GB" sz="1100" b="1" dirty="0">
                <a:latin typeface="Raleway" panose="020B0604020202020204" charset="0"/>
              </a:rPr>
              <a:t> </a:t>
            </a:r>
            <a:endParaRPr lang="en-GB" sz="1100" dirty="0">
              <a:latin typeface="Raleway" panose="020B0604020202020204" charset="0"/>
            </a:endParaRPr>
          </a:p>
          <a:p>
            <a:r>
              <a:rPr lang="en-GB" sz="1100" b="1" dirty="0">
                <a:latin typeface="Raleway" panose="020B0604020202020204" charset="0"/>
              </a:rPr>
              <a:t> </a:t>
            </a:r>
            <a:r>
              <a:rPr lang="en-GB" sz="1100" i="1" dirty="0">
                <a:latin typeface="Raleway" panose="020B0604020202020204" charset="0"/>
              </a:rPr>
              <a:t>[Note to teacher: hide the first few slides, so that the image slide 3 is the first one on the screen – slide 1 has the word sanctuary on it, so is a give-away.]</a:t>
            </a:r>
            <a:endParaRPr lang="en-GB" sz="1100" dirty="0">
              <a:latin typeface="Raleway" panose="020B0604020202020204" charset="0"/>
            </a:endParaRPr>
          </a:p>
          <a:p>
            <a:r>
              <a:rPr lang="en-GB" sz="1100" i="1" dirty="0">
                <a:latin typeface="Raleway" panose="020B0604020202020204" charset="0"/>
              </a:rPr>
              <a:t> </a:t>
            </a:r>
            <a:r>
              <a:rPr lang="en-GB" sz="1100" b="1" dirty="0">
                <a:latin typeface="Raleway" panose="020B0604020202020204" charset="0"/>
              </a:rPr>
              <a:t>What do the 7 images have in common? Slide 5</a:t>
            </a:r>
            <a:r>
              <a:rPr lang="en-GB" sz="1100" dirty="0">
                <a:latin typeface="Raleway" panose="020B0604020202020204" charset="0"/>
              </a:rPr>
              <a:t>     </a:t>
            </a:r>
            <a:r>
              <a:rPr lang="en-GB" sz="1100" b="1" dirty="0">
                <a:latin typeface="Raleway" panose="020B0604020202020204" charset="0"/>
              </a:rPr>
              <a:t>(a couple of copies of 6.2 on each group table would help) </a:t>
            </a:r>
            <a:endParaRPr lang="en-GB" sz="1100" dirty="0">
              <a:latin typeface="Raleway" panose="020B0604020202020204" charset="0"/>
            </a:endParaRPr>
          </a:p>
          <a:p>
            <a:r>
              <a:rPr lang="en-GB" sz="1100" b="1" i="1" dirty="0">
                <a:latin typeface="Raleway" panose="020B0604020202020204" charset="0"/>
              </a:rPr>
              <a:t>T Explain:</a:t>
            </a:r>
            <a:r>
              <a:rPr lang="en-GB" sz="1100" i="1" dirty="0">
                <a:latin typeface="Raleway" panose="020B0604020202020204" charset="0"/>
              </a:rPr>
              <a:t> They are all places where people or animals are kept safe or protected: a place of </a:t>
            </a:r>
            <a:r>
              <a:rPr lang="en-GB" sz="1100" b="1" i="1" dirty="0">
                <a:latin typeface="Raleway" panose="020B0604020202020204" charset="0"/>
              </a:rPr>
              <a:t>sanctuary. </a:t>
            </a:r>
            <a:endParaRPr lang="en-GB" sz="1100" dirty="0">
              <a:latin typeface="Raleway" panose="020B0604020202020204" charset="0"/>
            </a:endParaRPr>
          </a:p>
          <a:p>
            <a:r>
              <a:rPr lang="en-GB" sz="1100" dirty="0">
                <a:latin typeface="Raleway" panose="020B0604020202020204" charset="0"/>
              </a:rPr>
              <a:t> </a:t>
            </a:r>
          </a:p>
          <a:p>
            <a:r>
              <a:rPr lang="en-GB" sz="1100" b="1" dirty="0">
                <a:latin typeface="Raleway" panose="020B0604020202020204" charset="0"/>
              </a:rPr>
              <a:t>T explains:</a:t>
            </a:r>
            <a:r>
              <a:rPr lang="en-GB" sz="1100" dirty="0">
                <a:latin typeface="Raleway" panose="020B0604020202020204" charset="0"/>
              </a:rPr>
              <a:t> the origin of Sanctuary in UK – in churches which were seen as a holy place, and so could provide protection, for a while. Famous story of a church’s sanctuary violated – Canterbury Cathedral and Thomas a Becket, medieval Bishop; King Henry the Second had him murdered at the altar, by three Knights, in 1170, as Thomas was critical of the King. Henry had to do penance for the act; the Knights fled the country.                                      [Roman Catholic Church celebrates the </a:t>
            </a:r>
            <a:r>
              <a:rPr lang="en-GB" sz="1100" i="1" dirty="0">
                <a:latin typeface="Raleway" panose="020B0604020202020204" charset="0"/>
              </a:rPr>
              <a:t>World Day of Migrants and Refugees</a:t>
            </a:r>
            <a:r>
              <a:rPr lang="en-GB" sz="1100" dirty="0">
                <a:latin typeface="Raleway" panose="020B0604020202020204" charset="0"/>
              </a:rPr>
              <a:t> in January]</a:t>
            </a:r>
          </a:p>
          <a:p>
            <a:endParaRPr lang="en-GB" sz="1100" b="1" i="1" dirty="0">
              <a:latin typeface="Raleway" panose="020B0604020202020204" charset="0"/>
            </a:endParaRPr>
          </a:p>
          <a:p>
            <a:r>
              <a:rPr lang="en-GB" sz="1100" b="1" i="1" dirty="0">
                <a:latin typeface="Raleway" panose="020B0604020202020204" charset="0"/>
              </a:rPr>
              <a:t>Possible responses:</a:t>
            </a:r>
            <a:r>
              <a:rPr lang="en-GB" sz="1100" b="1" dirty="0">
                <a:latin typeface="Raleway" panose="020B0604020202020204" charset="0"/>
              </a:rPr>
              <a:t> </a:t>
            </a:r>
          </a:p>
          <a:p>
            <a:r>
              <a:rPr lang="en-GB" sz="1100" b="1" dirty="0">
                <a:latin typeface="Raleway" panose="020B0604020202020204" charset="0"/>
              </a:rPr>
              <a:t>Discuss each one </a:t>
            </a:r>
            <a:r>
              <a:rPr lang="en-GB" sz="1100" dirty="0">
                <a:latin typeface="Raleway" panose="020B0604020202020204" charset="0"/>
              </a:rPr>
              <a:t>– Hospice for families when someone is dying; Wildfowl and Wetland Bird Sanctuary; Deer sanctuary; </a:t>
            </a:r>
            <a:r>
              <a:rPr lang="en-GB" sz="1100" i="1" dirty="0">
                <a:latin typeface="Raleway" panose="020B0604020202020204" charset="0"/>
              </a:rPr>
              <a:t>Anderson Shelter</a:t>
            </a:r>
            <a:r>
              <a:rPr lang="en-GB" sz="1100" dirty="0">
                <a:latin typeface="Raleway" panose="020B0604020202020204" charset="0"/>
              </a:rPr>
              <a:t> in a home during the War; Underground in London during the war; a Church - Medieval place of sanctuary; UNHCR Refugee Camp.</a:t>
            </a:r>
          </a:p>
        </p:txBody>
      </p:sp>
      <p:sp>
        <p:nvSpPr>
          <p:cNvPr id="76" name="Google Shape;76;p14"/>
          <p:cNvSpPr txBox="1"/>
          <p:nvPr/>
        </p:nvSpPr>
        <p:spPr>
          <a:xfrm>
            <a:off x="503950" y="4966800"/>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 name="Google Shape;81;p14"/>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83" name="Google Shape;83;p14"/>
          <p:cNvSpPr/>
          <p:nvPr/>
        </p:nvSpPr>
        <p:spPr>
          <a:xfrm rot="10800000" flipH="1">
            <a:off x="416050" y="98835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4"/>
          <p:cNvSpPr/>
          <p:nvPr/>
        </p:nvSpPr>
        <p:spPr>
          <a:xfrm rot="10800000" flipH="1">
            <a:off x="442951" y="291150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sp>
        <p:nvSpPr>
          <p:cNvPr id="86" name="Google Shape;86;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FROM THE SAT</a:t>
            </a:r>
            <a:endParaRPr sz="18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A98278"/>
              </a:solidFill>
              <a:latin typeface="Prompt"/>
              <a:ea typeface="Prompt"/>
              <a:cs typeface="Prompt"/>
              <a:sym typeface="Prompt"/>
            </a:endParaRPr>
          </a:p>
        </p:txBody>
      </p:sp>
      <p:sp>
        <p:nvSpPr>
          <p:cNvPr id="90" name="Google Shape;90;p14"/>
          <p:cNvSpPr txBox="1"/>
          <p:nvPr/>
        </p:nvSpPr>
        <p:spPr>
          <a:xfrm>
            <a:off x="364325" y="290950"/>
            <a:ext cx="2700389"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91" name="Google Shape;91;p14"/>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4" name="Rectangle 3">
            <a:extLst>
              <a:ext uri="{FF2B5EF4-FFF2-40B4-BE49-F238E27FC236}">
                <a16:creationId xmlns:a16="http://schemas.microsoft.com/office/drawing/2014/main" id="{D32A05C1-464A-41E9-B41F-12C018214195}"/>
              </a:ext>
            </a:extLst>
          </p:cNvPr>
          <p:cNvSpPr/>
          <p:nvPr/>
        </p:nvSpPr>
        <p:spPr>
          <a:xfrm>
            <a:off x="2174927" y="151768"/>
            <a:ext cx="227948" cy="307777"/>
          </a:xfrm>
          <a:prstGeom prst="rect">
            <a:avLst/>
          </a:prstGeom>
        </p:spPr>
        <p:txBody>
          <a:bodyPr wrap="none">
            <a:spAutoFit/>
          </a:bodyPr>
          <a:lstStyle/>
          <a:p>
            <a:r>
              <a:rPr lang="en-GB" b="1" dirty="0">
                <a:solidFill>
                  <a:schemeClr val="tx1"/>
                </a:solidFill>
                <a:latin typeface="Raleway "/>
                <a:ea typeface="Prompt"/>
                <a:cs typeface="Prompt"/>
                <a:sym typeface="Prompt"/>
              </a:rPr>
              <a:t> </a:t>
            </a:r>
            <a:endParaRPr lang="en-GB" dirty="0">
              <a:solidFill>
                <a:schemeClr val="tx1"/>
              </a:solidFill>
              <a:latin typeface="Raleway "/>
            </a:endParaRPr>
          </a:p>
        </p:txBody>
      </p:sp>
      <p:sp>
        <p:nvSpPr>
          <p:cNvPr id="3" name="Rectangle 2">
            <a:extLst>
              <a:ext uri="{FF2B5EF4-FFF2-40B4-BE49-F238E27FC236}">
                <a16:creationId xmlns:a16="http://schemas.microsoft.com/office/drawing/2014/main" id="{785D7C39-B090-42CE-9BFC-D701BA2D6534}"/>
              </a:ext>
            </a:extLst>
          </p:cNvPr>
          <p:cNvSpPr/>
          <p:nvPr/>
        </p:nvSpPr>
        <p:spPr>
          <a:xfrm>
            <a:off x="2936530" y="236151"/>
            <a:ext cx="1797239" cy="523220"/>
          </a:xfrm>
          <a:prstGeom prst="rect">
            <a:avLst/>
          </a:prstGeom>
        </p:spPr>
        <p:txBody>
          <a:bodyPr wrap="square">
            <a:spAutoFit/>
          </a:bodyPr>
          <a:lstStyle/>
          <a:p>
            <a:r>
              <a:rPr lang="en-GB" b="1" dirty="0">
                <a:solidFill>
                  <a:schemeClr val="tx1"/>
                </a:solidFill>
                <a:latin typeface="Raleway" panose="020B0604020202020204" charset="0"/>
                <a:ea typeface="Prompt"/>
                <a:cs typeface="Prompt"/>
                <a:sym typeface="Prompt"/>
              </a:rPr>
              <a:t>Asylum Seekers</a:t>
            </a:r>
          </a:p>
          <a:p>
            <a:r>
              <a:rPr lang="en-GB" dirty="0">
                <a:solidFill>
                  <a:schemeClr val="tx1"/>
                </a:solidFill>
                <a:latin typeface="Raleway" panose="020B0604020202020204" charset="0"/>
              </a:rPr>
              <a:t> Sanctuary</a:t>
            </a:r>
          </a:p>
        </p:txBody>
      </p:sp>
      <p:sp>
        <p:nvSpPr>
          <p:cNvPr id="5" name="Rectangle 4">
            <a:extLst>
              <a:ext uri="{FF2B5EF4-FFF2-40B4-BE49-F238E27FC236}">
                <a16:creationId xmlns:a16="http://schemas.microsoft.com/office/drawing/2014/main" id="{DE35ADCB-9A00-4708-BDC6-DB617E9D5F72}"/>
              </a:ext>
            </a:extLst>
          </p:cNvPr>
          <p:cNvSpPr/>
          <p:nvPr/>
        </p:nvSpPr>
        <p:spPr>
          <a:xfrm>
            <a:off x="7514009" y="1744699"/>
            <a:ext cx="3177803" cy="3046988"/>
          </a:xfrm>
          <a:prstGeom prst="rect">
            <a:avLst/>
          </a:prstGeom>
        </p:spPr>
        <p:txBody>
          <a:bodyPr wrap="square">
            <a:spAutoFit/>
          </a:bodyPr>
          <a:lstStyle/>
          <a:p>
            <a:pPr marL="0" indent="0">
              <a:buNone/>
            </a:pPr>
            <a:r>
              <a:rPr lang="en-US" sz="1200" b="1" dirty="0">
                <a:solidFill>
                  <a:srgbClr val="FF0000"/>
                </a:solidFill>
                <a:latin typeface="Raleway" panose="020B0604020202020204" charset="0"/>
              </a:rPr>
              <a:t>Big Idea 7 </a:t>
            </a:r>
            <a:r>
              <a:rPr lang="en-GB" sz="1200" dirty="0">
                <a:solidFill>
                  <a:srgbClr val="FF0000"/>
                </a:solidFill>
                <a:latin typeface="Raleway" panose="020B0604020202020204" charset="0"/>
              </a:rPr>
              <a:t>Effects of migration. </a:t>
            </a:r>
          </a:p>
          <a:p>
            <a:pPr marL="0" indent="0">
              <a:buNone/>
            </a:pPr>
            <a:r>
              <a:rPr lang="en-GB" sz="1200" dirty="0">
                <a:latin typeface="Raleway" panose="020B0604020202020204" charset="0"/>
              </a:rPr>
              <a:t>Migration brings </a:t>
            </a:r>
            <a:r>
              <a:rPr lang="en-GB" sz="1200" b="1" i="1" dirty="0">
                <a:latin typeface="Raleway" panose="020B0604020202020204" charset="0"/>
              </a:rPr>
              <a:t>challenges </a:t>
            </a:r>
            <a:r>
              <a:rPr lang="en-GB" sz="1200" dirty="0">
                <a:latin typeface="Raleway" panose="020B0604020202020204" charset="0"/>
              </a:rPr>
              <a:t>and </a:t>
            </a:r>
            <a:r>
              <a:rPr lang="en-GB" sz="1200" b="1" i="1" dirty="0">
                <a:latin typeface="Raleway" panose="020B0604020202020204" charset="0"/>
              </a:rPr>
              <a:t>benefits </a:t>
            </a:r>
            <a:r>
              <a:rPr lang="en-GB" sz="1200" dirty="0">
                <a:latin typeface="Raleway" panose="020B0604020202020204" charset="0"/>
              </a:rPr>
              <a:t>to </a:t>
            </a:r>
            <a:r>
              <a:rPr lang="en-GB" sz="1200" b="1" i="1" dirty="0">
                <a:latin typeface="Raleway" panose="020B0604020202020204" charset="0"/>
              </a:rPr>
              <a:t>host </a:t>
            </a:r>
            <a:r>
              <a:rPr lang="en-GB" sz="1200" b="1" dirty="0">
                <a:latin typeface="Raleway" panose="020B0604020202020204" charset="0"/>
              </a:rPr>
              <a:t>countries </a:t>
            </a:r>
            <a:r>
              <a:rPr lang="en-GB" sz="1200" i="1" dirty="0">
                <a:latin typeface="Raleway" panose="020B0604020202020204" charset="0"/>
              </a:rPr>
              <a:t>/ </a:t>
            </a:r>
            <a:r>
              <a:rPr lang="en-GB" sz="1200" b="1" i="1" dirty="0">
                <a:latin typeface="Raleway" panose="020B0604020202020204" charset="0"/>
              </a:rPr>
              <a:t>communities</a:t>
            </a:r>
            <a:r>
              <a:rPr lang="en-GB" sz="1200" dirty="0">
                <a:latin typeface="Raleway" panose="020B0604020202020204" charset="0"/>
              </a:rPr>
              <a:t>. </a:t>
            </a:r>
          </a:p>
          <a:p>
            <a:pPr marL="0" indent="0">
              <a:buNone/>
            </a:pPr>
            <a:r>
              <a:rPr lang="en-GB" sz="1200" b="1" dirty="0">
                <a:solidFill>
                  <a:srgbClr val="FF0000"/>
                </a:solidFill>
                <a:latin typeface="Raleway" panose="020B0604020202020204" charset="0"/>
              </a:rPr>
              <a:t>Big Idea 8 The process of migration is resulting in the creation of new culturally-diverse societies, raising questions about what diversity is and living in a diverse society. </a:t>
            </a:r>
          </a:p>
          <a:p>
            <a:pPr marL="0" indent="0">
              <a:buNone/>
            </a:pPr>
            <a:r>
              <a:rPr lang="en-GB" sz="1200" dirty="0">
                <a:latin typeface="Raleway" panose="020B0604020202020204" charset="0"/>
              </a:rPr>
              <a:t>Migration raises questions about how we see ‘ourselves’ and </a:t>
            </a:r>
            <a:r>
              <a:rPr lang="en-GB" sz="1200" b="1" i="1" dirty="0">
                <a:latin typeface="Raleway" panose="020B0604020202020204" charset="0"/>
              </a:rPr>
              <a:t>‘the other’. </a:t>
            </a:r>
            <a:r>
              <a:rPr lang="en-GB" sz="1200" dirty="0">
                <a:latin typeface="Raleway" panose="020B0604020202020204" charset="0"/>
              </a:rPr>
              <a:t>Migrants often face prejudice and discrimination. Some countries have addressed this with new Race Equality laws to prevent discrimination and protect people’s rights. Governments adopt strategies to enable the </a:t>
            </a:r>
            <a:r>
              <a:rPr lang="en-GB" sz="1200" b="1" i="1" dirty="0">
                <a:latin typeface="Raleway" panose="020B0604020202020204" charset="0"/>
              </a:rPr>
              <a:t>integration </a:t>
            </a:r>
            <a:r>
              <a:rPr lang="en-GB" sz="1200" dirty="0">
                <a:latin typeface="Raleway" panose="020B0604020202020204" charset="0"/>
              </a:rPr>
              <a:t>of migrant communities.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C5C284E2-A932-4960-90B8-EEA4569724DF}"/>
              </a:ext>
            </a:extLst>
          </p:cNvPr>
          <p:cNvPicPr>
            <a:picLocks noChangeAspect="1"/>
          </p:cNvPicPr>
          <p:nvPr/>
        </p:nvPicPr>
        <p:blipFill>
          <a:blip r:embed="rId5"/>
          <a:stretch>
            <a:fillRect/>
          </a:stretch>
        </p:blipFill>
        <p:spPr>
          <a:xfrm>
            <a:off x="2897204" y="1886864"/>
            <a:ext cx="4265467" cy="4444387"/>
          </a:xfrm>
          <a:prstGeom prst="rect">
            <a:avLst/>
          </a:prstGeom>
        </p:spPr>
      </p:pic>
      <p:sp>
        <p:nvSpPr>
          <p:cNvPr id="11" name="TextBox 10">
            <a:extLst>
              <a:ext uri="{FF2B5EF4-FFF2-40B4-BE49-F238E27FC236}">
                <a16:creationId xmlns:a16="http://schemas.microsoft.com/office/drawing/2014/main" id="{57DB41A8-C0C2-4D7A-92C5-2585B3E1474C}"/>
              </a:ext>
            </a:extLst>
          </p:cNvPr>
          <p:cNvSpPr txBox="1"/>
          <p:nvPr/>
        </p:nvSpPr>
        <p:spPr>
          <a:xfrm>
            <a:off x="967509" y="6543109"/>
            <a:ext cx="3744416" cy="369332"/>
          </a:xfrm>
          <a:prstGeom prst="rect">
            <a:avLst/>
          </a:prstGeom>
          <a:noFill/>
        </p:spPr>
        <p:txBody>
          <a:bodyPr wrap="square" rtlCol="0">
            <a:spAutoFit/>
          </a:bodyPr>
          <a:lstStyle/>
          <a:p>
            <a:r>
              <a:rPr lang="en-GB" dirty="0"/>
              <a:t>https://cityofsanctuary.org/about/</a:t>
            </a:r>
          </a:p>
        </p:txBody>
      </p:sp>
    </p:spTree>
    <p:extLst>
      <p:ext uri="{BB962C8B-B14F-4D97-AF65-F5344CB8AC3E}">
        <p14:creationId xmlns:p14="http://schemas.microsoft.com/office/powerpoint/2010/main" val="4103523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grpSp>
        <p:nvGrpSpPr>
          <p:cNvPr id="3" name="Group 2"/>
          <p:cNvGrpSpPr/>
          <p:nvPr/>
        </p:nvGrpSpPr>
        <p:grpSpPr>
          <a:xfrm>
            <a:off x="364318" y="0"/>
            <a:ext cx="9872150" cy="1140655"/>
            <a:chOff x="364325" y="290950"/>
            <a:chExt cx="9872150" cy="1140655"/>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6</a:t>
              </a:r>
              <a:r>
                <a:rPr lang="it" sz="2200" b="1" dirty="0">
                  <a:solidFill>
                    <a:srgbClr val="595959"/>
                  </a:solidFill>
                  <a:latin typeface="Prompt"/>
                  <a:ea typeface="Prompt"/>
                  <a:cs typeface="Prompt"/>
                  <a:sym typeface="Prompt"/>
                </a:rPr>
                <a:t> </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125"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2: A TALE OF TWO TOWNS</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grpSp>
      <p:pic>
        <p:nvPicPr>
          <p:cNvPr id="14"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2" name="Title 1">
            <a:extLst>
              <a:ext uri="{FF2B5EF4-FFF2-40B4-BE49-F238E27FC236}">
                <a16:creationId xmlns:a16="http://schemas.microsoft.com/office/drawing/2014/main" id="{22547787-3813-48B6-8EFB-EC63567E678F}"/>
              </a:ext>
            </a:extLst>
          </p:cNvPr>
          <p:cNvSpPr>
            <a:spLocks noGrp="1"/>
          </p:cNvSpPr>
          <p:nvPr>
            <p:ph type="title"/>
          </p:nvPr>
        </p:nvSpPr>
        <p:spPr>
          <a:xfrm>
            <a:off x="1928229" y="1059962"/>
            <a:ext cx="6818616" cy="1086577"/>
          </a:xfrm>
          <a:solidFill>
            <a:schemeClr val="accent4">
              <a:lumMod val="20000"/>
              <a:lumOff val="80000"/>
            </a:schemeClr>
          </a:solidFill>
        </p:spPr>
        <p:txBody>
          <a:bodyPr/>
          <a:lstStyle/>
          <a:p>
            <a:r>
              <a:rPr lang="en-GB" i="1" dirty="0">
                <a:latin typeface="Raleway" panose="020B0604020202020204" charset="0"/>
              </a:rPr>
              <a:t>City of Sanctuary</a:t>
            </a:r>
            <a:r>
              <a:rPr lang="en-GB" dirty="0">
                <a:latin typeface="Raleway" panose="020B0604020202020204" charset="0"/>
              </a:rPr>
              <a:t>: Sheffield</a:t>
            </a:r>
            <a:br>
              <a:rPr lang="en-GB" dirty="0"/>
            </a:br>
            <a:r>
              <a:rPr lang="en-GB" sz="1800" dirty="0"/>
              <a:t>October 2005 </a:t>
            </a:r>
            <a:endParaRPr lang="en-GB" dirty="0"/>
          </a:p>
        </p:txBody>
      </p:sp>
      <p:sp>
        <p:nvSpPr>
          <p:cNvPr id="4" name="Rectangle 3">
            <a:extLst>
              <a:ext uri="{FF2B5EF4-FFF2-40B4-BE49-F238E27FC236}">
                <a16:creationId xmlns:a16="http://schemas.microsoft.com/office/drawing/2014/main" id="{E39BB693-4856-454A-839B-5A5BAD85ECA7}"/>
              </a:ext>
            </a:extLst>
          </p:cNvPr>
          <p:cNvSpPr/>
          <p:nvPr/>
        </p:nvSpPr>
        <p:spPr>
          <a:xfrm>
            <a:off x="411370" y="2497643"/>
            <a:ext cx="9852334" cy="3736407"/>
          </a:xfrm>
          <a:prstGeom prst="rect">
            <a:avLst/>
          </a:prstGeom>
        </p:spPr>
        <p:txBody>
          <a:bodyPr wrap="square">
            <a:spAutoFit/>
          </a:bodyPr>
          <a:lstStyle/>
          <a:p>
            <a:pPr lvl="0">
              <a:spcBef>
                <a:spcPct val="20000"/>
              </a:spcBef>
              <a:buClrTx/>
            </a:pPr>
            <a:r>
              <a:rPr lang="en-GB" sz="3200" i="1" kern="1200" dirty="0">
                <a:solidFill>
                  <a:prstClr val="black"/>
                </a:solidFill>
                <a:latin typeface="Raleway" panose="020B0604020202020204" charset="0"/>
                <a:ea typeface="+mn-ea"/>
                <a:cs typeface="+mn-cs"/>
              </a:rPr>
              <a:t>City of Sanctuary</a:t>
            </a:r>
            <a:r>
              <a:rPr lang="en-GB" sz="3200" kern="1200" dirty="0">
                <a:solidFill>
                  <a:prstClr val="black"/>
                </a:solidFill>
                <a:latin typeface="Raleway" panose="020B0604020202020204" charset="0"/>
                <a:ea typeface="+mn-ea"/>
                <a:cs typeface="+mn-cs"/>
              </a:rPr>
              <a:t> holds the vision that the UK will be a welcoming place of safety for all and proud to offer sanctuary to people fleeing violence and persecution:</a:t>
            </a:r>
          </a:p>
          <a:p>
            <a:pPr marL="342900" lvl="0" indent="-342900">
              <a:spcBef>
                <a:spcPct val="20000"/>
              </a:spcBef>
              <a:buClrTx/>
              <a:buFont typeface="Arial" pitchFamily="34" charset="0"/>
              <a:buChar char="•"/>
            </a:pPr>
            <a:r>
              <a:rPr lang="en-GB" sz="3200" kern="1200" dirty="0">
                <a:solidFill>
                  <a:prstClr val="black"/>
                </a:solidFill>
                <a:latin typeface="Raleway" panose="020B0604020202020204" charset="0"/>
                <a:ea typeface="+mn-ea"/>
                <a:cs typeface="+mn-cs"/>
              </a:rPr>
              <a:t>We want to celebrate the contribution of those that have come here for safety.</a:t>
            </a:r>
          </a:p>
          <a:p>
            <a:pPr marL="342900" lvl="0" indent="-342900">
              <a:spcBef>
                <a:spcPct val="20000"/>
              </a:spcBef>
              <a:buClrTx/>
              <a:buFont typeface="Arial" pitchFamily="34" charset="0"/>
              <a:buChar char="•"/>
            </a:pPr>
            <a:r>
              <a:rPr lang="en-GB" sz="3200" kern="1200" dirty="0">
                <a:solidFill>
                  <a:prstClr val="black"/>
                </a:solidFill>
                <a:latin typeface="Raleway" panose="020B0604020202020204" charset="0"/>
                <a:ea typeface="+mn-ea"/>
                <a:cs typeface="+mn-cs"/>
              </a:rPr>
              <a:t>We hope to reduce isolation, fear, and exclusion</a:t>
            </a:r>
          </a:p>
        </p:txBody>
      </p:sp>
    </p:spTree>
    <p:extLst>
      <p:ext uri="{BB962C8B-B14F-4D97-AF65-F5344CB8AC3E}">
        <p14:creationId xmlns:p14="http://schemas.microsoft.com/office/powerpoint/2010/main" val="2204342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6"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pic>
        <p:nvPicPr>
          <p:cNvPr id="8"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pic>
        <p:nvPicPr>
          <p:cNvPr id="9" name="Google Shape;120;p16"/>
          <p:cNvPicPr preferRelativeResize="0"/>
          <p:nvPr/>
        </p:nvPicPr>
        <p:blipFill>
          <a:blip r:embed="rId4">
            <a:alphaModFix/>
          </a:blip>
          <a:stretch>
            <a:fillRect/>
          </a:stretch>
        </p:blipFill>
        <p:spPr>
          <a:xfrm>
            <a:off x="9636885" y="7073884"/>
            <a:ext cx="955718" cy="334501"/>
          </a:xfrm>
          <a:prstGeom prst="rect">
            <a:avLst/>
          </a:prstGeom>
          <a:noFill/>
          <a:ln>
            <a:noFill/>
          </a:ln>
        </p:spPr>
      </p:pic>
      <p:sp>
        <p:nvSpPr>
          <p:cNvPr id="2" name="Title 1">
            <a:extLst>
              <a:ext uri="{FF2B5EF4-FFF2-40B4-BE49-F238E27FC236}">
                <a16:creationId xmlns:a16="http://schemas.microsoft.com/office/drawing/2014/main" id="{43158F5B-5CEC-4CA2-9F03-84251BDD8F1B}"/>
              </a:ext>
            </a:extLst>
          </p:cNvPr>
          <p:cNvSpPr>
            <a:spLocks noGrp="1"/>
          </p:cNvSpPr>
          <p:nvPr>
            <p:ph type="title"/>
          </p:nvPr>
        </p:nvSpPr>
        <p:spPr>
          <a:xfrm>
            <a:off x="273468" y="1260496"/>
            <a:ext cx="3595888" cy="1306274"/>
          </a:xfrm>
          <a:solidFill>
            <a:schemeClr val="accent4">
              <a:lumMod val="20000"/>
              <a:lumOff val="80000"/>
            </a:schemeClr>
          </a:solidFill>
        </p:spPr>
        <p:txBody>
          <a:bodyPr/>
          <a:lstStyle/>
          <a:p>
            <a:r>
              <a:rPr lang="en-GB" dirty="0">
                <a:latin typeface="Raleway" panose="020B0604020202020204" charset="0"/>
              </a:rPr>
              <a:t>Belonging to our school</a:t>
            </a:r>
          </a:p>
        </p:txBody>
      </p:sp>
      <p:sp>
        <p:nvSpPr>
          <p:cNvPr id="3" name="Rectangle 2">
            <a:extLst>
              <a:ext uri="{FF2B5EF4-FFF2-40B4-BE49-F238E27FC236}">
                <a16:creationId xmlns:a16="http://schemas.microsoft.com/office/drawing/2014/main" id="{DE08A884-1CE1-4729-A576-F83FDBDCFF76}"/>
              </a:ext>
            </a:extLst>
          </p:cNvPr>
          <p:cNvSpPr/>
          <p:nvPr/>
        </p:nvSpPr>
        <p:spPr>
          <a:xfrm>
            <a:off x="536543" y="2979618"/>
            <a:ext cx="2216284" cy="3785652"/>
          </a:xfrm>
          <a:prstGeom prst="rect">
            <a:avLst/>
          </a:prstGeom>
        </p:spPr>
        <p:txBody>
          <a:bodyPr wrap="square">
            <a:spAutoFit/>
          </a:bodyPr>
          <a:lstStyle/>
          <a:p>
            <a:pPr>
              <a:buNone/>
            </a:pPr>
            <a:r>
              <a:rPr lang="en-GB" sz="2400" dirty="0">
                <a:latin typeface="Raleway" panose="020B0604020202020204" charset="0"/>
              </a:rPr>
              <a:t>Reminder of  </a:t>
            </a:r>
          </a:p>
          <a:p>
            <a:pPr>
              <a:buNone/>
            </a:pPr>
            <a:r>
              <a:rPr lang="en-GB" sz="2400" dirty="0">
                <a:latin typeface="Raleway" panose="020B0604020202020204" charset="0"/>
              </a:rPr>
              <a:t>the examples </a:t>
            </a:r>
          </a:p>
          <a:p>
            <a:pPr>
              <a:buNone/>
            </a:pPr>
            <a:r>
              <a:rPr lang="en-GB" sz="2400" dirty="0">
                <a:latin typeface="Raleway" panose="020B0604020202020204" charset="0"/>
              </a:rPr>
              <a:t>which helped us to know </a:t>
            </a:r>
          </a:p>
          <a:p>
            <a:pPr>
              <a:buNone/>
            </a:pPr>
            <a:r>
              <a:rPr lang="en-GB" sz="2400" dirty="0">
                <a:latin typeface="Raleway" panose="020B0604020202020204" charset="0"/>
              </a:rPr>
              <a:t>that we belong to our school :</a:t>
            </a:r>
          </a:p>
          <a:p>
            <a:pPr>
              <a:buNone/>
            </a:pPr>
            <a:endParaRPr lang="en-GB" sz="2400" dirty="0">
              <a:latin typeface="Raleway" panose="020B0604020202020204" charset="0"/>
            </a:endParaRPr>
          </a:p>
          <a:p>
            <a:pPr>
              <a:buNone/>
            </a:pPr>
            <a:r>
              <a:rPr lang="en-GB" sz="2400" dirty="0">
                <a:latin typeface="Raleway" panose="020B0604020202020204" charset="0"/>
              </a:rPr>
              <a:t>(sessions 1 and 5)</a:t>
            </a:r>
          </a:p>
        </p:txBody>
      </p:sp>
      <p:pic>
        <p:nvPicPr>
          <p:cNvPr id="10" name="Picture 4">
            <a:extLst>
              <a:ext uri="{FF2B5EF4-FFF2-40B4-BE49-F238E27FC236}">
                <a16:creationId xmlns:a16="http://schemas.microsoft.com/office/drawing/2014/main" id="{E44E649D-4071-4BDE-B899-81EEBE01D5B0}"/>
              </a:ext>
            </a:extLst>
          </p:cNvPr>
          <p:cNvPicPr>
            <a:picLocks noChangeAspect="1" noChangeArrowheads="1"/>
          </p:cNvPicPr>
          <p:nvPr/>
        </p:nvPicPr>
        <p:blipFill>
          <a:blip r:embed="rId5" cstate="print"/>
          <a:srcRect l="15769" t="25219" r="52767" b="14735"/>
          <a:stretch>
            <a:fillRect/>
          </a:stretch>
        </p:blipFill>
        <p:spPr bwMode="auto">
          <a:xfrm>
            <a:off x="4466122" y="1870558"/>
            <a:ext cx="4963953" cy="5326108"/>
          </a:xfrm>
          <a:prstGeom prst="rect">
            <a:avLst/>
          </a:prstGeom>
          <a:noFill/>
          <a:ln w="9525">
            <a:noFill/>
            <a:miter lim="800000"/>
            <a:headEnd/>
            <a:tailEnd/>
          </a:ln>
        </p:spPr>
      </p:pic>
    </p:spTree>
    <p:extLst>
      <p:ext uri="{BB962C8B-B14F-4D97-AF65-F5344CB8AC3E}">
        <p14:creationId xmlns:p14="http://schemas.microsoft.com/office/powerpoint/2010/main" val="3297914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pic>
        <p:nvPicPr>
          <p:cNvPr id="3" name="Picture 2">
            <a:extLst>
              <a:ext uri="{FF2B5EF4-FFF2-40B4-BE49-F238E27FC236}">
                <a16:creationId xmlns:a16="http://schemas.microsoft.com/office/drawing/2014/main" id="{FD913C34-18BE-4C24-B33A-4D3CC06FC8AE}"/>
              </a:ext>
            </a:extLst>
          </p:cNvPr>
          <p:cNvPicPr>
            <a:picLocks noChangeAspect="1"/>
          </p:cNvPicPr>
          <p:nvPr/>
        </p:nvPicPr>
        <p:blipFill>
          <a:blip r:embed="rId5"/>
          <a:stretch>
            <a:fillRect/>
          </a:stretch>
        </p:blipFill>
        <p:spPr>
          <a:xfrm>
            <a:off x="364325" y="1240698"/>
            <a:ext cx="9872150" cy="5326908"/>
          </a:xfrm>
          <a:prstGeom prst="rect">
            <a:avLst/>
          </a:prstGeom>
        </p:spPr>
      </p:pic>
    </p:spTree>
    <p:extLst>
      <p:ext uri="{BB962C8B-B14F-4D97-AF65-F5344CB8AC3E}">
        <p14:creationId xmlns:p14="http://schemas.microsoft.com/office/powerpoint/2010/main" val="3272767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pic>
        <p:nvPicPr>
          <p:cNvPr id="3" name="Picture 2">
            <a:extLst>
              <a:ext uri="{FF2B5EF4-FFF2-40B4-BE49-F238E27FC236}">
                <a16:creationId xmlns:a16="http://schemas.microsoft.com/office/drawing/2014/main" id="{EBC15BA5-D0EA-4BB3-923E-44CF78C1FE85}"/>
              </a:ext>
            </a:extLst>
          </p:cNvPr>
          <p:cNvPicPr>
            <a:picLocks noChangeAspect="1"/>
          </p:cNvPicPr>
          <p:nvPr/>
        </p:nvPicPr>
        <p:blipFill>
          <a:blip r:embed="rId5"/>
          <a:stretch>
            <a:fillRect/>
          </a:stretch>
        </p:blipFill>
        <p:spPr>
          <a:xfrm>
            <a:off x="532306" y="1777226"/>
            <a:ext cx="9627200" cy="4850289"/>
          </a:xfrm>
          <a:prstGeom prst="rect">
            <a:avLst/>
          </a:prstGeom>
        </p:spPr>
      </p:pic>
    </p:spTree>
    <p:extLst>
      <p:ext uri="{BB962C8B-B14F-4D97-AF65-F5344CB8AC3E}">
        <p14:creationId xmlns:p14="http://schemas.microsoft.com/office/powerpoint/2010/main" val="2597243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Title 2">
            <a:extLst>
              <a:ext uri="{FF2B5EF4-FFF2-40B4-BE49-F238E27FC236}">
                <a16:creationId xmlns:a16="http://schemas.microsoft.com/office/drawing/2014/main" id="{30ACC276-1FB3-4E1C-B577-18EA875707CB}"/>
              </a:ext>
            </a:extLst>
          </p:cNvPr>
          <p:cNvSpPr>
            <a:spLocks noGrp="1"/>
          </p:cNvSpPr>
          <p:nvPr>
            <p:ph type="title"/>
          </p:nvPr>
        </p:nvSpPr>
        <p:spPr>
          <a:xfrm>
            <a:off x="2202198" y="1416191"/>
            <a:ext cx="5305507" cy="841800"/>
          </a:xfrm>
          <a:solidFill>
            <a:schemeClr val="accent4">
              <a:lumMod val="20000"/>
              <a:lumOff val="80000"/>
            </a:schemeClr>
          </a:solidFill>
        </p:spPr>
        <p:txBody>
          <a:bodyPr/>
          <a:lstStyle/>
          <a:p>
            <a:r>
              <a:rPr lang="en-GB" dirty="0">
                <a:latin typeface="Raleway" panose="020B0604020202020204" charset="0"/>
              </a:rPr>
              <a:t>Learn, Embed, Share</a:t>
            </a:r>
          </a:p>
        </p:txBody>
      </p:sp>
      <p:sp>
        <p:nvSpPr>
          <p:cNvPr id="4" name="Rectangle 3">
            <a:extLst>
              <a:ext uri="{FF2B5EF4-FFF2-40B4-BE49-F238E27FC236}">
                <a16:creationId xmlns:a16="http://schemas.microsoft.com/office/drawing/2014/main" id="{25F6158D-5467-4A5D-AB9F-D77481FC34EB}"/>
              </a:ext>
            </a:extLst>
          </p:cNvPr>
          <p:cNvSpPr/>
          <p:nvPr/>
        </p:nvSpPr>
        <p:spPr>
          <a:xfrm>
            <a:off x="952901" y="2702542"/>
            <a:ext cx="9057373" cy="3440942"/>
          </a:xfrm>
          <a:prstGeom prst="rect">
            <a:avLst/>
          </a:prstGeom>
        </p:spPr>
        <p:txBody>
          <a:bodyPr wrap="square">
            <a:spAutoFit/>
          </a:bodyPr>
          <a:lstStyle/>
          <a:p>
            <a:pPr marL="342900" lvl="0" indent="-342900">
              <a:spcBef>
                <a:spcPct val="20000"/>
              </a:spcBef>
              <a:buClrTx/>
              <a:buFont typeface="Arial" pitchFamily="34" charset="0"/>
              <a:buChar char="•"/>
            </a:pPr>
            <a:r>
              <a:rPr lang="en-GB" sz="3200" kern="1200" dirty="0">
                <a:solidFill>
                  <a:prstClr val="black"/>
                </a:solidFill>
                <a:latin typeface="Raleway" panose="020B0604020202020204" charset="0"/>
                <a:ea typeface="+mn-ea"/>
                <a:cs typeface="+mn-cs"/>
              </a:rPr>
              <a:t>What do we need to learn?</a:t>
            </a:r>
          </a:p>
          <a:p>
            <a:pPr marL="342900" lvl="0" indent="-342900">
              <a:spcBef>
                <a:spcPct val="20000"/>
              </a:spcBef>
              <a:buClrTx/>
              <a:buFont typeface="Arial" pitchFamily="34" charset="0"/>
              <a:buChar char="•"/>
            </a:pPr>
            <a:r>
              <a:rPr lang="en-GB" sz="3200" kern="1200" dirty="0">
                <a:solidFill>
                  <a:prstClr val="black"/>
                </a:solidFill>
                <a:latin typeface="Raleway" panose="020B0604020202020204" charset="0"/>
                <a:ea typeface="+mn-ea"/>
                <a:cs typeface="+mn-cs"/>
              </a:rPr>
              <a:t>Who needs to learn it?</a:t>
            </a:r>
          </a:p>
          <a:p>
            <a:pPr marL="342900" lvl="0" indent="-342900">
              <a:spcBef>
                <a:spcPct val="20000"/>
              </a:spcBef>
              <a:buClrTx/>
              <a:buFont typeface="Arial" pitchFamily="34" charset="0"/>
              <a:buChar char="•"/>
            </a:pPr>
            <a:r>
              <a:rPr lang="en-GB" sz="3200" kern="1200" dirty="0">
                <a:solidFill>
                  <a:prstClr val="black"/>
                </a:solidFill>
                <a:latin typeface="Raleway" panose="020B0604020202020204" charset="0"/>
                <a:ea typeface="+mn-ea"/>
                <a:cs typeface="+mn-cs"/>
              </a:rPr>
              <a:t>How do we make it part of our school’s daily life, and throughout the school year?</a:t>
            </a:r>
          </a:p>
          <a:p>
            <a:pPr marL="342900" lvl="0" indent="-342900">
              <a:spcBef>
                <a:spcPct val="20000"/>
              </a:spcBef>
              <a:buClrTx/>
              <a:buFont typeface="Arial" pitchFamily="34" charset="0"/>
              <a:buChar char="•"/>
            </a:pPr>
            <a:r>
              <a:rPr lang="en-GB" sz="3200" kern="1200" dirty="0">
                <a:solidFill>
                  <a:prstClr val="black"/>
                </a:solidFill>
                <a:latin typeface="Raleway" panose="020B0604020202020204" charset="0"/>
                <a:ea typeface="+mn-ea"/>
                <a:cs typeface="+mn-cs"/>
              </a:rPr>
              <a:t>How will we share it?</a:t>
            </a:r>
          </a:p>
          <a:p>
            <a:pPr marL="342900" lvl="0" indent="-342900">
              <a:spcBef>
                <a:spcPct val="20000"/>
              </a:spcBef>
              <a:buClrTx/>
              <a:buFont typeface="Arial" pitchFamily="34" charset="0"/>
              <a:buChar char="•"/>
            </a:pPr>
            <a:r>
              <a:rPr lang="en-GB" sz="3200" kern="1200" dirty="0">
                <a:solidFill>
                  <a:prstClr val="black"/>
                </a:solidFill>
                <a:latin typeface="Raleway" panose="020B0604020202020204" charset="0"/>
                <a:ea typeface="+mn-ea"/>
                <a:cs typeface="+mn-cs"/>
              </a:rPr>
              <a:t>Who will we share it with?</a:t>
            </a:r>
          </a:p>
        </p:txBody>
      </p:sp>
    </p:spTree>
    <p:extLst>
      <p:ext uri="{BB962C8B-B14F-4D97-AF65-F5344CB8AC3E}">
        <p14:creationId xmlns:p14="http://schemas.microsoft.com/office/powerpoint/2010/main" val="2504517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FBAA6325-9D03-4230-8462-78B94CA4A1D7}"/>
              </a:ext>
            </a:extLst>
          </p:cNvPr>
          <p:cNvSpPr/>
          <p:nvPr/>
        </p:nvSpPr>
        <p:spPr>
          <a:xfrm>
            <a:off x="273475" y="2159655"/>
            <a:ext cx="9963000" cy="4745915"/>
          </a:xfrm>
          <a:prstGeom prst="rect">
            <a:avLst/>
          </a:prstGeom>
        </p:spPr>
        <p:txBody>
          <a:bodyPr wrap="square">
            <a:spAutoFit/>
          </a:bodyPr>
          <a:lstStyle/>
          <a:p>
            <a:pPr marL="342900" lvl="0" indent="-342900">
              <a:spcBef>
                <a:spcPct val="20000"/>
              </a:spcBef>
              <a:buClrTx/>
              <a:buFont typeface="Arial" pitchFamily="34" charset="0"/>
              <a:buChar char="•"/>
            </a:pPr>
            <a:r>
              <a:rPr lang="en-GB" sz="2800" kern="1200" dirty="0">
                <a:solidFill>
                  <a:prstClr val="black"/>
                </a:solidFill>
                <a:latin typeface="Raleway" panose="020B0604020202020204" charset="0"/>
                <a:ea typeface="+mn-ea"/>
                <a:cs typeface="+mn-cs"/>
              </a:rPr>
              <a:t>The creation of safe places across every sphere and sector of society</a:t>
            </a:r>
          </a:p>
          <a:p>
            <a:pPr marL="342900" lvl="0" indent="-342900">
              <a:spcBef>
                <a:spcPct val="20000"/>
              </a:spcBef>
              <a:buClrTx/>
              <a:buFont typeface="Arial" pitchFamily="34" charset="0"/>
              <a:buChar char="•"/>
            </a:pPr>
            <a:r>
              <a:rPr lang="en-GB" sz="2800" kern="1200" dirty="0">
                <a:solidFill>
                  <a:prstClr val="black"/>
                </a:solidFill>
                <a:latin typeface="Raleway" panose="020B0604020202020204" charset="0"/>
                <a:ea typeface="+mn-ea"/>
                <a:cs typeface="+mn-cs"/>
              </a:rPr>
              <a:t>Promotion of the voices and celebration of the contributions of people seeking sanctuary</a:t>
            </a:r>
          </a:p>
          <a:p>
            <a:pPr marL="342900" lvl="0" indent="-342900">
              <a:spcBef>
                <a:spcPct val="20000"/>
              </a:spcBef>
              <a:buClrTx/>
              <a:buFont typeface="Arial" pitchFamily="34" charset="0"/>
              <a:buChar char="•"/>
            </a:pPr>
            <a:r>
              <a:rPr lang="en-GB" sz="2800" kern="1200" dirty="0">
                <a:solidFill>
                  <a:prstClr val="black"/>
                </a:solidFill>
                <a:latin typeface="Raleway" panose="020B0604020202020204" charset="0"/>
                <a:ea typeface="+mn-ea"/>
                <a:cs typeface="+mn-cs"/>
              </a:rPr>
              <a:t> Increased understanding of why people seek sanctuary and the difficulties they experience whilst here</a:t>
            </a:r>
          </a:p>
          <a:p>
            <a:pPr marL="342900" lvl="0" indent="-342900">
              <a:spcBef>
                <a:spcPct val="20000"/>
              </a:spcBef>
              <a:buClrTx/>
              <a:buFont typeface="Arial" pitchFamily="34" charset="0"/>
              <a:buChar char="•"/>
            </a:pPr>
            <a:r>
              <a:rPr lang="en-GB" sz="2800" kern="1200" dirty="0">
                <a:solidFill>
                  <a:prstClr val="black"/>
                </a:solidFill>
                <a:latin typeface="Raleway" panose="020B0604020202020204" charset="0"/>
                <a:ea typeface="+mn-ea"/>
                <a:cs typeface="+mn-cs"/>
              </a:rPr>
              <a:t>Increasing the collective voice of the network, to advocate for and alongside sanctuary seekers</a:t>
            </a:r>
          </a:p>
          <a:p>
            <a:pPr marL="342900" lvl="0" indent="-342900">
              <a:spcBef>
                <a:spcPct val="20000"/>
              </a:spcBef>
              <a:buClrTx/>
              <a:buFont typeface="Arial" pitchFamily="34" charset="0"/>
              <a:buChar char="•"/>
            </a:pPr>
            <a:r>
              <a:rPr lang="en-GB" sz="2800" kern="1200" dirty="0">
                <a:solidFill>
                  <a:prstClr val="black"/>
                </a:solidFill>
                <a:latin typeface="Raleway" panose="020B0604020202020204" charset="0"/>
                <a:ea typeface="+mn-ea"/>
                <a:cs typeface="+mn-cs"/>
              </a:rPr>
              <a:t>Celebrating good practice and encouraging reflection on how practice can be improved</a:t>
            </a:r>
          </a:p>
        </p:txBody>
      </p:sp>
      <p:sp>
        <p:nvSpPr>
          <p:cNvPr id="4" name="Title 3">
            <a:extLst>
              <a:ext uri="{FF2B5EF4-FFF2-40B4-BE49-F238E27FC236}">
                <a16:creationId xmlns:a16="http://schemas.microsoft.com/office/drawing/2014/main" id="{122C8142-9CF5-404F-A3A8-79A94F6759B6}"/>
              </a:ext>
            </a:extLst>
          </p:cNvPr>
          <p:cNvSpPr>
            <a:spLocks noGrp="1"/>
          </p:cNvSpPr>
          <p:nvPr>
            <p:ph type="title"/>
          </p:nvPr>
        </p:nvSpPr>
        <p:spPr>
          <a:xfrm>
            <a:off x="1967625" y="1152742"/>
            <a:ext cx="6656050" cy="841800"/>
          </a:xfrm>
          <a:solidFill>
            <a:schemeClr val="accent4">
              <a:lumMod val="20000"/>
              <a:lumOff val="80000"/>
            </a:schemeClr>
          </a:solidFill>
        </p:spPr>
        <p:txBody>
          <a:bodyPr/>
          <a:lstStyle/>
          <a:p>
            <a:r>
              <a:rPr lang="en-GB" b="1" i="1" dirty="0">
                <a:latin typeface="Raleway" panose="020B0604020202020204" charset="0"/>
              </a:rPr>
              <a:t>City of Sanctuary </a:t>
            </a:r>
            <a:r>
              <a:rPr lang="en-GB" b="1" dirty="0">
                <a:latin typeface="Raleway" panose="020B0604020202020204" charset="0"/>
              </a:rPr>
              <a:t>statement</a:t>
            </a:r>
          </a:p>
        </p:txBody>
      </p:sp>
    </p:spTree>
    <p:extLst>
      <p:ext uri="{BB962C8B-B14F-4D97-AF65-F5344CB8AC3E}">
        <p14:creationId xmlns:p14="http://schemas.microsoft.com/office/powerpoint/2010/main" val="10775803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pic>
        <p:nvPicPr>
          <p:cNvPr id="11" name="Google Shape;120;p16"/>
          <p:cNvPicPr preferRelativeResize="0"/>
          <p:nvPr/>
        </p:nvPicPr>
        <p:blipFill>
          <a:blip r:embed="rId4">
            <a:alphaModFix/>
          </a:blip>
          <a:stretch>
            <a:fillRect/>
          </a:stretch>
        </p:blipFill>
        <p:spPr>
          <a:xfrm>
            <a:off x="9280757" y="7046024"/>
            <a:ext cx="955718" cy="334501"/>
          </a:xfrm>
          <a:prstGeom prst="rect">
            <a:avLst/>
          </a:prstGeom>
          <a:noFill/>
          <a:ln>
            <a:noFill/>
          </a:ln>
        </p:spPr>
      </p:pic>
      <p:sp>
        <p:nvSpPr>
          <p:cNvPr id="14" name="Google Shape;92;p14"/>
          <p:cNvSpPr txBox="1"/>
          <p:nvPr/>
        </p:nvSpPr>
        <p:spPr>
          <a:xfrm>
            <a:off x="483450" y="1116005"/>
            <a:ext cx="4854094" cy="315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REFLCTION</a:t>
            </a:r>
            <a:endParaRPr sz="1400" b="1" i="0" u="none" strike="noStrike" cap="none" dirty="0">
              <a:solidFill>
                <a:srgbClr val="3174BA"/>
              </a:solidFill>
              <a:latin typeface="Prompt"/>
              <a:ea typeface="Prompt"/>
              <a:cs typeface="Prompt"/>
              <a:sym typeface="Prompt"/>
            </a:endParaRPr>
          </a:p>
        </p:txBody>
      </p:sp>
      <p:sp>
        <p:nvSpPr>
          <p:cNvPr id="3" name="Rectangle 2">
            <a:extLst>
              <a:ext uri="{FF2B5EF4-FFF2-40B4-BE49-F238E27FC236}">
                <a16:creationId xmlns:a16="http://schemas.microsoft.com/office/drawing/2014/main" id="{BB1296BB-D4DE-4111-9A57-24B9B23A9ECB}"/>
              </a:ext>
            </a:extLst>
          </p:cNvPr>
          <p:cNvSpPr/>
          <p:nvPr/>
        </p:nvSpPr>
        <p:spPr>
          <a:xfrm>
            <a:off x="364325" y="2285109"/>
            <a:ext cx="10250904" cy="4561249"/>
          </a:xfrm>
          <a:prstGeom prst="rect">
            <a:avLst/>
          </a:prstGeom>
        </p:spPr>
        <p:txBody>
          <a:bodyPr wrap="square">
            <a:spAutoFit/>
          </a:bodyPr>
          <a:lstStyle/>
          <a:p>
            <a:pPr marL="342900" lvl="0" indent="-342900">
              <a:spcBef>
                <a:spcPct val="20000"/>
              </a:spcBef>
              <a:buClrTx/>
            </a:pPr>
            <a:r>
              <a:rPr lang="en-GB" sz="2200" b="1" kern="1200" dirty="0">
                <a:solidFill>
                  <a:prstClr val="black"/>
                </a:solidFill>
                <a:latin typeface="Calibri"/>
                <a:ea typeface="+mn-ea"/>
                <a:cs typeface="+mn-cs"/>
              </a:rPr>
              <a:t>Consider, in a quiet moment, those in our school who are worried about or scared of something that is going on in their lives.</a:t>
            </a:r>
          </a:p>
          <a:p>
            <a:pPr marL="342900" lvl="0" indent="-342900">
              <a:spcBef>
                <a:spcPct val="20000"/>
              </a:spcBef>
              <a:buClrTx/>
              <a:buFont typeface="Arial" pitchFamily="34" charset="0"/>
              <a:buChar char="•"/>
            </a:pPr>
            <a:endParaRPr lang="en-GB" sz="2200" b="1" kern="1200" dirty="0">
              <a:solidFill>
                <a:prstClr val="black"/>
              </a:solidFill>
              <a:latin typeface="Calibri"/>
              <a:ea typeface="+mn-ea"/>
              <a:cs typeface="+mn-cs"/>
            </a:endParaRPr>
          </a:p>
          <a:p>
            <a:pPr marL="342900" lvl="0" indent="-342900">
              <a:spcBef>
                <a:spcPct val="20000"/>
              </a:spcBef>
              <a:buClrTx/>
            </a:pPr>
            <a:r>
              <a:rPr lang="en-GB" sz="2200" i="1" kern="1200" dirty="0">
                <a:solidFill>
                  <a:prstClr val="black"/>
                </a:solidFill>
                <a:latin typeface="Calibri"/>
                <a:ea typeface="+mn-ea"/>
                <a:cs typeface="+mn-cs"/>
              </a:rPr>
              <a:t>Think about how we can be friends to them, (without forcing them to open up), by simply being there for them at school; and how we can suggest other people who can help them, in order to sort out any worries they have.</a:t>
            </a:r>
            <a:endParaRPr lang="en-GB" sz="2200" kern="1200" dirty="0">
              <a:solidFill>
                <a:prstClr val="black"/>
              </a:solidFill>
              <a:latin typeface="Calibri"/>
              <a:ea typeface="+mn-ea"/>
              <a:cs typeface="+mn-cs"/>
            </a:endParaRPr>
          </a:p>
          <a:p>
            <a:pPr marL="342900" lvl="0" indent="-342900">
              <a:spcBef>
                <a:spcPct val="20000"/>
              </a:spcBef>
              <a:buClrTx/>
            </a:pPr>
            <a:endParaRPr lang="en-GB" sz="2200" kern="1200" dirty="0">
              <a:solidFill>
                <a:prstClr val="black"/>
              </a:solidFill>
              <a:latin typeface="Calibri"/>
              <a:ea typeface="+mn-ea"/>
              <a:cs typeface="+mn-cs"/>
            </a:endParaRPr>
          </a:p>
          <a:p>
            <a:pPr marL="342900" lvl="0" indent="-342900">
              <a:spcBef>
                <a:spcPct val="20000"/>
              </a:spcBef>
              <a:buClrTx/>
            </a:pPr>
            <a:r>
              <a:rPr lang="en-GB" sz="2200" i="1" kern="1200" dirty="0">
                <a:solidFill>
                  <a:prstClr val="black"/>
                </a:solidFill>
                <a:latin typeface="Calibri"/>
                <a:ea typeface="+mn-ea"/>
                <a:cs typeface="+mn-cs"/>
              </a:rPr>
              <a:t>For people who have fled from fearful lives, living in Britain can be a place of sanctuary, and our school can also be a safe place for them.</a:t>
            </a:r>
          </a:p>
          <a:p>
            <a:pPr marL="342900" lvl="0" indent="-342900">
              <a:spcBef>
                <a:spcPct val="20000"/>
              </a:spcBef>
              <a:buClrTx/>
            </a:pPr>
            <a:endParaRPr lang="en-GB" sz="2200" i="1" kern="1200" dirty="0">
              <a:solidFill>
                <a:prstClr val="black"/>
              </a:solidFill>
              <a:latin typeface="Calibri"/>
              <a:ea typeface="+mn-ea"/>
              <a:cs typeface="+mn-cs"/>
            </a:endParaRPr>
          </a:p>
          <a:p>
            <a:pPr marL="342900" lvl="0" indent="-342900">
              <a:spcBef>
                <a:spcPct val="20000"/>
              </a:spcBef>
              <a:buClrTx/>
            </a:pPr>
            <a:r>
              <a:rPr lang="en-GB" sz="2200" i="1" kern="1200" dirty="0">
                <a:solidFill>
                  <a:prstClr val="black"/>
                </a:solidFill>
                <a:latin typeface="Calibri"/>
                <a:ea typeface="+mn-ea"/>
                <a:cs typeface="+mn-cs"/>
              </a:rPr>
              <a:t>We are fortunate to have British values that make life a safe place - rule of law, tolerance, individual liberty and respect.</a:t>
            </a:r>
            <a:endParaRPr lang="en-GB" sz="2200" kern="1200" dirty="0">
              <a:solidFill>
                <a:prstClr val="black"/>
              </a:solidFill>
              <a:latin typeface="Calibri"/>
              <a:ea typeface="+mn-ea"/>
              <a:cs typeface="+mn-cs"/>
            </a:endParaRPr>
          </a:p>
        </p:txBody>
      </p:sp>
      <p:sp>
        <p:nvSpPr>
          <p:cNvPr id="4" name="Title 3">
            <a:extLst>
              <a:ext uri="{FF2B5EF4-FFF2-40B4-BE49-F238E27FC236}">
                <a16:creationId xmlns:a16="http://schemas.microsoft.com/office/drawing/2014/main" id="{713220B1-2C5A-4FD5-A63C-0ADB33C979A1}"/>
              </a:ext>
            </a:extLst>
          </p:cNvPr>
          <p:cNvSpPr>
            <a:spLocks noGrp="1"/>
          </p:cNvSpPr>
          <p:nvPr>
            <p:ph type="title"/>
          </p:nvPr>
        </p:nvSpPr>
        <p:spPr>
          <a:xfrm>
            <a:off x="3185963" y="1342105"/>
            <a:ext cx="4066238" cy="841800"/>
          </a:xfrm>
          <a:solidFill>
            <a:schemeClr val="accent4">
              <a:lumMod val="20000"/>
              <a:lumOff val="80000"/>
            </a:schemeClr>
          </a:solidFill>
        </p:spPr>
        <p:txBody>
          <a:bodyPr/>
          <a:lstStyle/>
          <a:p>
            <a:r>
              <a:rPr lang="en-GB" dirty="0">
                <a:latin typeface="Raleway" panose="020B0604020202020204" charset="0"/>
              </a:rPr>
              <a:t>  Final Reflection</a:t>
            </a:r>
          </a:p>
        </p:txBody>
      </p:sp>
    </p:spTree>
    <p:extLst>
      <p:ext uri="{BB962C8B-B14F-4D97-AF65-F5344CB8AC3E}">
        <p14:creationId xmlns:p14="http://schemas.microsoft.com/office/powerpoint/2010/main" val="1854761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25DD8E2B-7589-8446-B1C9-60CB456D46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93" y="249883"/>
            <a:ext cx="4922425" cy="1735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770F2F38-9BEA-824E-8517-D804B722BC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77" y="6240477"/>
            <a:ext cx="1001636" cy="990253"/>
          </a:xfrm>
          <a:prstGeom prst="rect">
            <a:avLst/>
          </a:prstGeom>
        </p:spPr>
      </p:pic>
      <p:sp>
        <p:nvSpPr>
          <p:cNvPr id="9" name="TextBox 8">
            <a:extLst>
              <a:ext uri="{FF2B5EF4-FFF2-40B4-BE49-F238E27FC236}">
                <a16:creationId xmlns:a16="http://schemas.microsoft.com/office/drawing/2014/main" id="{DAB14325-8D33-BB49-A28C-51431B5D19C4}"/>
              </a:ext>
            </a:extLst>
          </p:cNvPr>
          <p:cNvSpPr txBox="1"/>
          <p:nvPr/>
        </p:nvSpPr>
        <p:spPr>
          <a:xfrm>
            <a:off x="1853385" y="6240477"/>
            <a:ext cx="8109996" cy="1042080"/>
          </a:xfrm>
          <a:prstGeom prst="rect">
            <a:avLst/>
          </a:prstGeom>
          <a:noFill/>
        </p:spPr>
        <p:txBody>
          <a:bodyPr wrap="square" rtlCol="0">
            <a:spAutoFit/>
          </a:bodyPr>
          <a:lstStyle/>
          <a:p>
            <a:r>
              <a:rPr lang="en-US" sz="1543" dirty="0">
                <a:latin typeface="Raleway" panose="020B0604020202020204" charset="0"/>
              </a:rPr>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 </a:t>
            </a:r>
          </a:p>
        </p:txBody>
      </p:sp>
    </p:spTree>
    <p:extLst>
      <p:ext uri="{BB962C8B-B14F-4D97-AF65-F5344CB8AC3E}">
        <p14:creationId xmlns:p14="http://schemas.microsoft.com/office/powerpoint/2010/main" val="103681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74" name="Google Shape;74;p14"/>
          <p:cNvSpPr txBox="1"/>
          <p:nvPr/>
        </p:nvSpPr>
        <p:spPr>
          <a:xfrm>
            <a:off x="144820" y="1542431"/>
            <a:ext cx="8647499" cy="2731186"/>
          </a:xfrm>
          <a:prstGeom prst="rect">
            <a:avLst/>
          </a:prstGeom>
          <a:noFill/>
          <a:ln>
            <a:noFill/>
          </a:ln>
        </p:spPr>
        <p:txBody>
          <a:bodyPr spcFirstLastPara="1" wrap="square" lIns="91425" tIns="91425" rIns="91425" bIns="91425" anchor="t" anchorCtr="0">
            <a:noAutofit/>
          </a:bodyPr>
          <a:lstStyle/>
          <a:p>
            <a:r>
              <a:rPr lang="en-GB" sz="1200" b="1" u="sng" dirty="0">
                <a:latin typeface="Raleway" panose="020B0604020202020204" charset="0"/>
              </a:rPr>
              <a:t>Opening up Ideas</a:t>
            </a:r>
            <a:r>
              <a:rPr lang="en-GB" sz="1200" b="1" dirty="0">
                <a:latin typeface="Raleway" panose="020B0604020202020204" charset="0"/>
              </a:rPr>
              <a:t>  15 minutes  	</a:t>
            </a:r>
            <a:r>
              <a:rPr lang="en-GB" sz="1200" b="1" i="1" dirty="0">
                <a:latin typeface="Raleway" panose="020B0604020202020204" charset="0"/>
              </a:rPr>
              <a:t>City of Sanctuary</a:t>
            </a:r>
            <a:endParaRPr lang="en-GB" sz="1200" dirty="0">
              <a:latin typeface="Raleway" panose="020B0604020202020204" charset="0"/>
            </a:endParaRPr>
          </a:p>
          <a:p>
            <a:r>
              <a:rPr lang="en-GB" sz="1200" b="1" i="1" dirty="0">
                <a:latin typeface="Raleway" panose="020B0604020202020204" charset="0"/>
              </a:rPr>
              <a:t> </a:t>
            </a:r>
            <a:r>
              <a:rPr lang="en-GB" sz="1200" dirty="0">
                <a:latin typeface="Raleway" panose="020B0604020202020204" charset="0"/>
              </a:rPr>
              <a:t>This session returns to the idea of</a:t>
            </a:r>
            <a:r>
              <a:rPr lang="en-GB" sz="1200" b="1" dirty="0">
                <a:latin typeface="Raleway" panose="020B0604020202020204" charset="0"/>
              </a:rPr>
              <a:t> Belonging – session 1 &amp; 5</a:t>
            </a:r>
            <a:r>
              <a:rPr lang="en-GB" sz="1200" i="1" dirty="0">
                <a:latin typeface="Raleway" panose="020B0604020202020204" charset="0"/>
              </a:rPr>
              <a:t> </a:t>
            </a:r>
            <a:r>
              <a:rPr lang="en-GB" sz="1200" dirty="0">
                <a:latin typeface="Raleway" panose="020B0604020202020204" charset="0"/>
              </a:rPr>
              <a:t>(Being at Home in a Place). However, when joined to the idea of</a:t>
            </a:r>
            <a:r>
              <a:rPr lang="en-GB" sz="1200" b="1" dirty="0">
                <a:latin typeface="Raleway" panose="020B0604020202020204" charset="0"/>
              </a:rPr>
              <a:t> Asylum (session 2, 3 and 4)</a:t>
            </a:r>
            <a:r>
              <a:rPr lang="en-GB" sz="1200" dirty="0">
                <a:latin typeface="Raleway" panose="020B0604020202020204" charset="0"/>
              </a:rPr>
              <a:t> (protection from danger) these words generate the concept of </a:t>
            </a:r>
            <a:r>
              <a:rPr lang="en-GB" sz="1200" b="1" i="1" dirty="0">
                <a:latin typeface="Raleway" panose="020B0604020202020204" charset="0"/>
              </a:rPr>
              <a:t>Sanctuary</a:t>
            </a:r>
            <a:r>
              <a:rPr lang="en-GB" sz="1200" b="1" dirty="0">
                <a:latin typeface="Raleway" panose="020B0604020202020204" charset="0"/>
              </a:rPr>
              <a:t>.</a:t>
            </a:r>
            <a:endParaRPr lang="en-GB" sz="1200" dirty="0">
              <a:latin typeface="Raleway" panose="020B0604020202020204" charset="0"/>
            </a:endParaRPr>
          </a:p>
          <a:p>
            <a:endParaRPr lang="en-GB" sz="1200" b="1" dirty="0">
              <a:latin typeface="Raleway" panose="020B0604020202020204" charset="0"/>
            </a:endParaRPr>
          </a:p>
          <a:p>
            <a:r>
              <a:rPr lang="en-GB" sz="1200" b="1" dirty="0">
                <a:latin typeface="Raleway" panose="020B0604020202020204" charset="0"/>
              </a:rPr>
              <a:t>T Explain:</a:t>
            </a:r>
            <a:r>
              <a:rPr lang="en-GB" sz="1200" dirty="0">
                <a:latin typeface="Raleway" panose="020B0604020202020204" charset="0"/>
              </a:rPr>
              <a:t>  Look at the Logo on </a:t>
            </a:r>
            <a:r>
              <a:rPr lang="en-GB" sz="1200" b="1" dirty="0">
                <a:latin typeface="Raleway" panose="020B0604020202020204" charset="0"/>
              </a:rPr>
              <a:t>Slide 10 </a:t>
            </a:r>
            <a:r>
              <a:rPr lang="en-GB" sz="1200" i="1" dirty="0">
                <a:latin typeface="Raleway" panose="020B0604020202020204" charset="0"/>
              </a:rPr>
              <a:t>City of Sanctuary Logo</a:t>
            </a:r>
            <a:r>
              <a:rPr lang="en-GB" sz="1200" b="1" dirty="0">
                <a:latin typeface="Raleway" panose="020B0604020202020204" charset="0"/>
              </a:rPr>
              <a:t>. Ask students what it communicates to them:</a:t>
            </a:r>
            <a:endParaRPr lang="en-GB" sz="1200" dirty="0">
              <a:latin typeface="Raleway" panose="020B0604020202020204" charset="0"/>
            </a:endParaRPr>
          </a:p>
          <a:p>
            <a:r>
              <a:rPr lang="en-GB" sz="1200" b="1" dirty="0">
                <a:latin typeface="Raleway" panose="020B0604020202020204" charset="0"/>
              </a:rPr>
              <a:t>Slide 11  </a:t>
            </a:r>
            <a:r>
              <a:rPr lang="en-GB" sz="1200" i="1" dirty="0">
                <a:latin typeface="Raleway" panose="020B0604020202020204" charset="0"/>
              </a:rPr>
              <a:t>City of Sanctuary</a:t>
            </a:r>
            <a:r>
              <a:rPr lang="en-GB" sz="1200" dirty="0">
                <a:latin typeface="Raleway" panose="020B0604020202020204" charset="0"/>
              </a:rPr>
              <a:t> holds the vision that the </a:t>
            </a:r>
            <a:r>
              <a:rPr lang="en-GB" sz="1200" b="1" dirty="0">
                <a:latin typeface="Raleway" panose="020B0604020202020204" charset="0"/>
              </a:rPr>
              <a:t>UK will be a welcoming place of safety for all </a:t>
            </a:r>
            <a:r>
              <a:rPr lang="en-GB" sz="1200" dirty="0">
                <a:latin typeface="Raleway" panose="020B0604020202020204" charset="0"/>
              </a:rPr>
              <a:t>and proud to offer sanctuary to people fleeing violence and persecution.</a:t>
            </a:r>
          </a:p>
          <a:p>
            <a:pPr lvl="0"/>
            <a:r>
              <a:rPr lang="en-GB" sz="1200" dirty="0">
                <a:latin typeface="Raleway" panose="020B0604020202020204" charset="0"/>
              </a:rPr>
              <a:t>We want to celebrate the contribution of those that have come here for safety.</a:t>
            </a:r>
          </a:p>
          <a:p>
            <a:pPr lvl="0"/>
            <a:r>
              <a:rPr lang="en-GB" sz="1200" dirty="0">
                <a:latin typeface="Raleway" panose="020B0604020202020204" charset="0"/>
              </a:rPr>
              <a:t>We hope to reduce isolation, fear, and exclusion     (started October 2005 in Sheffield, the first City of Sanctuary)</a:t>
            </a:r>
          </a:p>
          <a:p>
            <a:endParaRPr lang="en-GB" sz="1200" b="1" i="1" dirty="0">
              <a:latin typeface="Raleway" panose="020B0604020202020204" charset="0"/>
            </a:endParaRPr>
          </a:p>
          <a:p>
            <a:r>
              <a:rPr lang="en-GB" sz="1200" b="1" i="1" dirty="0">
                <a:latin typeface="Raleway" panose="020B0604020202020204" charset="0"/>
              </a:rPr>
              <a:t>Possible responses:</a:t>
            </a:r>
            <a:r>
              <a:rPr lang="en-GB" sz="1200" b="1" dirty="0">
                <a:latin typeface="Raleway" panose="020B0604020202020204" charset="0"/>
              </a:rPr>
              <a:t> </a:t>
            </a:r>
          </a:p>
          <a:p>
            <a:r>
              <a:rPr lang="en-GB" sz="1200" dirty="0">
                <a:latin typeface="Raleway" panose="020B0604020202020204" charset="0"/>
              </a:rPr>
              <a:t>Male / female; different colours / creating a house shape / arms curved to gather in; </a:t>
            </a:r>
          </a:p>
          <a:p>
            <a:r>
              <a:rPr lang="en-GB" sz="1200" dirty="0">
                <a:latin typeface="Raleway" panose="020B0604020202020204" charset="0"/>
              </a:rPr>
              <a:t> </a:t>
            </a:r>
            <a:r>
              <a:rPr lang="en-GB" sz="1200" b="1" i="1" dirty="0">
                <a:latin typeface="Raleway" panose="020B0604020202020204" charset="0"/>
              </a:rPr>
              <a:t>working together to create a place to welcome others.</a:t>
            </a:r>
            <a:endParaRPr lang="en-GB" sz="1200" dirty="0">
              <a:latin typeface="Raleway" panose="020B0604020202020204" charset="0"/>
            </a:endParaRPr>
          </a:p>
        </p:txBody>
      </p:sp>
      <p:sp>
        <p:nvSpPr>
          <p:cNvPr id="76" name="Google Shape;76;p14"/>
          <p:cNvSpPr txBox="1"/>
          <p:nvPr/>
        </p:nvSpPr>
        <p:spPr>
          <a:xfrm>
            <a:off x="416050" y="5044871"/>
            <a:ext cx="6102300" cy="75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4"/>
          <p:cNvSpPr/>
          <p:nvPr/>
        </p:nvSpPr>
        <p:spPr>
          <a:xfrm rot="10800000" flipH="1">
            <a:off x="416050" y="98835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91" name="Google Shape;91;p14"/>
          <p:cNvPicPr preferRelativeResize="0"/>
          <p:nvPr/>
        </p:nvPicPr>
        <p:blipFill>
          <a:blip r:embed="rId4">
            <a:alphaModFix/>
          </a:blip>
          <a:stretch>
            <a:fillRect/>
          </a:stretch>
        </p:blipFill>
        <p:spPr>
          <a:xfrm>
            <a:off x="9280750" y="6717473"/>
            <a:ext cx="955718" cy="334501"/>
          </a:xfrm>
          <a:prstGeom prst="rect">
            <a:avLst/>
          </a:prstGeom>
          <a:noFill/>
          <a:ln>
            <a:noFill/>
          </a:ln>
        </p:spPr>
      </p:pic>
      <p:grpSp>
        <p:nvGrpSpPr>
          <p:cNvPr id="2" name="Group 1"/>
          <p:cNvGrpSpPr/>
          <p:nvPr/>
        </p:nvGrpSpPr>
        <p:grpSpPr>
          <a:xfrm>
            <a:off x="144820" y="1102641"/>
            <a:ext cx="10026589" cy="376800"/>
            <a:chOff x="462100" y="5834400"/>
            <a:chExt cx="6500700" cy="376800"/>
          </a:xfrm>
        </p:grpSpPr>
        <p:sp>
          <p:nvSpPr>
            <p:cNvPr id="79" name="Google Shape;79;p14"/>
            <p:cNvSpPr/>
            <p:nvPr/>
          </p:nvSpPr>
          <p:spPr>
            <a:xfrm>
              <a:off x="462100" y="5834400"/>
              <a:ext cx="6500700"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4"/>
            <p:cNvSpPr txBox="1"/>
            <p:nvPr/>
          </p:nvSpPr>
          <p:spPr>
            <a:xfrm>
              <a:off x="584149" y="5865000"/>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2</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200" b="1" dirty="0">
                <a:solidFill>
                  <a:srgbClr val="FFFFFF"/>
                </a:solidFill>
                <a:latin typeface="Prompt"/>
                <a:ea typeface="Prompt"/>
                <a:cs typeface="Prompt"/>
                <a:sym typeface="Prompt"/>
              </a:endParaRPr>
            </a:p>
          </p:txBody>
        </p:sp>
      </p:grpSp>
      <p:sp>
        <p:nvSpPr>
          <p:cNvPr id="38" name="Google Shape;93;p14"/>
          <p:cNvSpPr txBox="1"/>
          <p:nvPr/>
        </p:nvSpPr>
        <p:spPr>
          <a:xfrm>
            <a:off x="298628" y="5421371"/>
            <a:ext cx="46707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200" b="1" dirty="0">
              <a:solidFill>
                <a:srgbClr val="FFFFFF"/>
              </a:solidFill>
              <a:latin typeface="Prompt"/>
              <a:ea typeface="Prompt"/>
              <a:cs typeface="Prompt"/>
              <a:sym typeface="Prompt"/>
            </a:endParaRPr>
          </a:p>
        </p:txBody>
      </p:sp>
      <p:sp>
        <p:nvSpPr>
          <p:cNvPr id="4" name="Rectangle 3">
            <a:extLst>
              <a:ext uri="{FF2B5EF4-FFF2-40B4-BE49-F238E27FC236}">
                <a16:creationId xmlns:a16="http://schemas.microsoft.com/office/drawing/2014/main" id="{8CE0FF51-4189-47A1-AE1A-D4D2A8B48966}"/>
              </a:ext>
            </a:extLst>
          </p:cNvPr>
          <p:cNvSpPr/>
          <p:nvPr/>
        </p:nvSpPr>
        <p:spPr>
          <a:xfrm>
            <a:off x="144820" y="4047558"/>
            <a:ext cx="9135930" cy="2677656"/>
          </a:xfrm>
          <a:prstGeom prst="rect">
            <a:avLst/>
          </a:prstGeom>
        </p:spPr>
        <p:txBody>
          <a:bodyPr wrap="square">
            <a:spAutoFit/>
          </a:bodyPr>
          <a:lstStyle/>
          <a:p>
            <a:r>
              <a:rPr lang="en-GB" sz="1200" b="1" u="sng" dirty="0">
                <a:latin typeface="Raleway" panose="020B0604020202020204" charset="0"/>
              </a:rPr>
              <a:t>Exploration and Consolidation</a:t>
            </a:r>
            <a:r>
              <a:rPr lang="en-GB" sz="1200" b="1" dirty="0">
                <a:latin typeface="Raleway" panose="020B0604020202020204" charset="0"/>
              </a:rPr>
              <a:t> 20 minutes 		</a:t>
            </a:r>
            <a:r>
              <a:rPr lang="en-GB" sz="1200" b="1" i="1" dirty="0">
                <a:latin typeface="Raleway" panose="020B0604020202020204" charset="0"/>
              </a:rPr>
              <a:t>What can we do, as a school? </a:t>
            </a:r>
            <a:endParaRPr lang="en-GB" sz="1200" dirty="0">
              <a:latin typeface="Raleway" panose="020B0604020202020204" charset="0"/>
            </a:endParaRPr>
          </a:p>
          <a:p>
            <a:r>
              <a:rPr lang="en-GB" sz="1200" i="1" dirty="0">
                <a:latin typeface="Raleway" panose="020B0604020202020204" charset="0"/>
              </a:rPr>
              <a:t>What more could we do to create a sanctuary for existing pupils, and newly-arrived refugees and asylum seekers? </a:t>
            </a:r>
            <a:endParaRPr lang="en-GB" sz="1200" dirty="0">
              <a:latin typeface="Raleway" panose="020B0604020202020204" charset="0"/>
            </a:endParaRPr>
          </a:p>
          <a:p>
            <a:r>
              <a:rPr lang="en-GB" sz="1200" b="1" dirty="0">
                <a:latin typeface="Raleway" panose="020B0604020202020204" charset="0"/>
              </a:rPr>
              <a:t>T explain</a:t>
            </a:r>
            <a:r>
              <a:rPr lang="en-GB" sz="1200" dirty="0">
                <a:latin typeface="Raleway" panose="020B0604020202020204" charset="0"/>
              </a:rPr>
              <a:t>: return to session 1 and session 5 (theme of Belonging, and theme of Belonging to this school and this country); and how we welcome people to the school. </a:t>
            </a:r>
          </a:p>
          <a:p>
            <a:r>
              <a:rPr lang="en-GB" sz="1200" b="1" dirty="0">
                <a:latin typeface="Raleway" panose="020B0604020202020204" charset="0"/>
              </a:rPr>
              <a:t>Slide 12 </a:t>
            </a:r>
            <a:r>
              <a:rPr lang="en-GB" sz="1200" dirty="0">
                <a:latin typeface="Raleway" panose="020B0604020202020204" charset="0"/>
              </a:rPr>
              <a:t> Quick reminder of what was discussed in session 1 and 5, and what we do as a school already, to welcome pupils in.</a:t>
            </a:r>
            <a:r>
              <a:rPr lang="en-GB" sz="1200" b="1" dirty="0">
                <a:latin typeface="Raleway" panose="020B0604020202020204" charset="0"/>
              </a:rPr>
              <a:t> </a:t>
            </a:r>
            <a:endParaRPr lang="en-GB" sz="1200" dirty="0">
              <a:latin typeface="Raleway" panose="020B0604020202020204" charset="0"/>
            </a:endParaRPr>
          </a:p>
          <a:p>
            <a:r>
              <a:rPr lang="en-GB" sz="1200" dirty="0">
                <a:latin typeface="Raleway" panose="020B0604020202020204" charset="0"/>
              </a:rPr>
              <a:t> </a:t>
            </a:r>
          </a:p>
          <a:p>
            <a:r>
              <a:rPr lang="en-GB" sz="1200" b="1" dirty="0">
                <a:latin typeface="Raleway" panose="020B0604020202020204" charset="0"/>
              </a:rPr>
              <a:t>T explain</a:t>
            </a:r>
            <a:r>
              <a:rPr lang="en-GB" sz="1200" dirty="0">
                <a:latin typeface="Raleway" panose="020B0604020202020204" charset="0"/>
              </a:rPr>
              <a:t>: There are Schools of Sanctuary, as well as Cities. Image on slide 13 </a:t>
            </a:r>
          </a:p>
          <a:p>
            <a:r>
              <a:rPr lang="en-GB" sz="1200" b="1" dirty="0">
                <a:latin typeface="Raleway" panose="020B0604020202020204" charset="0"/>
              </a:rPr>
              <a:t>What might this mean for our school</a:t>
            </a:r>
            <a:r>
              <a:rPr lang="en-GB" sz="1200" dirty="0">
                <a:latin typeface="Raleway" panose="020B0604020202020204" charset="0"/>
              </a:rPr>
              <a:t>? Schools of Sanctuary should Learn about welcome, embed welcome and share wel</a:t>
            </a:r>
            <a:r>
              <a:rPr lang="en-GB" sz="1200" b="1" dirty="0">
                <a:latin typeface="Raleway" panose="020B0604020202020204" charset="0"/>
              </a:rPr>
              <a:t>come  sheet 6.3 Learn, Embed, Share</a:t>
            </a:r>
            <a:r>
              <a:rPr lang="en-GB" sz="1200" dirty="0">
                <a:latin typeface="Raleway" panose="020B0604020202020204" charset="0"/>
              </a:rPr>
              <a:t>; students to mind map using these questions as a support from </a:t>
            </a:r>
            <a:r>
              <a:rPr lang="en-GB" sz="1200" b="1" dirty="0">
                <a:latin typeface="Raleway" panose="020B0604020202020204" charset="0"/>
              </a:rPr>
              <a:t>Slide 15:</a:t>
            </a:r>
            <a:endParaRPr lang="en-GB" sz="1200" dirty="0">
              <a:latin typeface="Raleway" panose="020B0604020202020204" charset="0"/>
            </a:endParaRPr>
          </a:p>
          <a:p>
            <a:pPr marL="171450" lvl="0" indent="-171450">
              <a:buFont typeface="Arial" panose="020B0604020202020204" pitchFamily="34" charset="0"/>
              <a:buChar char="•"/>
            </a:pPr>
            <a:r>
              <a:rPr lang="en-GB" sz="1200" dirty="0">
                <a:latin typeface="Raleway" panose="020B0604020202020204" charset="0"/>
              </a:rPr>
              <a:t>What do we need to learn?</a:t>
            </a:r>
          </a:p>
          <a:p>
            <a:pPr marL="171450" lvl="0" indent="-171450">
              <a:buFont typeface="Arial" panose="020B0604020202020204" pitchFamily="34" charset="0"/>
              <a:buChar char="•"/>
            </a:pPr>
            <a:r>
              <a:rPr lang="en-GB" sz="1200" dirty="0">
                <a:latin typeface="Raleway" panose="020B0604020202020204" charset="0"/>
              </a:rPr>
              <a:t>Who needs to learn it?</a:t>
            </a:r>
          </a:p>
          <a:p>
            <a:pPr marL="171450" lvl="0" indent="-171450">
              <a:buFont typeface="Arial" panose="020B0604020202020204" pitchFamily="34" charset="0"/>
              <a:buChar char="•"/>
            </a:pPr>
            <a:r>
              <a:rPr lang="en-GB" sz="1200" dirty="0">
                <a:latin typeface="Raleway" panose="020B0604020202020204" charset="0"/>
              </a:rPr>
              <a:t>How do we make it part of our school’s daily life, and throughout the school year?</a:t>
            </a:r>
          </a:p>
          <a:p>
            <a:pPr marL="171450" lvl="0" indent="-171450">
              <a:buFont typeface="Arial" panose="020B0604020202020204" pitchFamily="34" charset="0"/>
              <a:buChar char="•"/>
            </a:pPr>
            <a:r>
              <a:rPr lang="en-GB" sz="1200" dirty="0">
                <a:latin typeface="Raleway" panose="020B0604020202020204" charset="0"/>
              </a:rPr>
              <a:t>How will we share it?</a:t>
            </a:r>
          </a:p>
          <a:p>
            <a:pPr marL="171450" lvl="0" indent="-171450">
              <a:buFont typeface="Arial" panose="020B0604020202020204" pitchFamily="34" charset="0"/>
              <a:buChar char="•"/>
            </a:pPr>
            <a:r>
              <a:rPr lang="en-GB" sz="1200" dirty="0">
                <a:latin typeface="Raleway" panose="020B0604020202020204" charset="0"/>
              </a:rPr>
              <a:t>Who will we share it with?</a:t>
            </a:r>
          </a:p>
        </p:txBody>
      </p:sp>
    </p:spTree>
    <p:extLst>
      <p:ext uri="{BB962C8B-B14F-4D97-AF65-F5344CB8AC3E}">
        <p14:creationId xmlns:p14="http://schemas.microsoft.com/office/powerpoint/2010/main" val="1384468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sp>
        <p:nvSpPr>
          <p:cNvPr id="119" name="Google Shape;119;p16"/>
          <p:cNvSpPr txBox="1"/>
          <p:nvPr/>
        </p:nvSpPr>
        <p:spPr>
          <a:xfrm>
            <a:off x="499550" y="224414"/>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  </a:t>
            </a:r>
            <a:endParaRPr sz="1400" b="0" i="0" u="none" strike="noStrike" cap="none" dirty="0">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43217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3" name="Google Shape;123;p16"/>
          <p:cNvSpPr/>
          <p:nvPr/>
        </p:nvSpPr>
        <p:spPr>
          <a:xfrm rot="10800000" flipH="1">
            <a:off x="110014" y="57268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6"/>
          <p:cNvSpPr/>
          <p:nvPr/>
        </p:nvSpPr>
        <p:spPr>
          <a:xfrm rot="10800000" flipH="1">
            <a:off x="428825" y="1016567"/>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9" name="Google Shape;129;p16"/>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FROM THE SAT</a:t>
            </a:r>
            <a:endParaRPr sz="18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A98278"/>
              </a:solidFill>
              <a:latin typeface="Prompt"/>
              <a:ea typeface="Prompt"/>
              <a:cs typeface="Prompt"/>
              <a:sym typeface="Prompt"/>
            </a:endParaRPr>
          </a:p>
        </p:txBody>
      </p:sp>
      <p:sp>
        <p:nvSpPr>
          <p:cNvPr id="130" name="Google Shape;130;p16"/>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A98278"/>
                </a:solidFill>
                <a:latin typeface="Prompt"/>
                <a:ea typeface="Prompt"/>
                <a:cs typeface="Prompt"/>
                <a:sym typeface="Prompt"/>
              </a:rPr>
              <a:t>BIG IDEA</a:t>
            </a:r>
            <a:endParaRPr sz="1100" b="1" i="1">
              <a:solidFill>
                <a:srgbClr val="A98278"/>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a:solidFill>
                  <a:srgbClr val="A98278"/>
                </a:solidFill>
                <a:latin typeface="Prompt"/>
                <a:ea typeface="Prompt"/>
                <a:cs typeface="Prompt"/>
                <a:sym typeface="Prompt"/>
              </a:rPr>
              <a:t>WHAT IS IT</a:t>
            </a:r>
            <a:endParaRPr sz="1800" b="1" i="1">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a:solidFill>
                <a:srgbClr val="A98278"/>
              </a:solidFill>
              <a:latin typeface="Prompt"/>
              <a:ea typeface="Prompt"/>
              <a:cs typeface="Prompt"/>
              <a:sym typeface="Prompt"/>
            </a:endParaRPr>
          </a:p>
        </p:txBody>
      </p:sp>
      <p:sp>
        <p:nvSpPr>
          <p:cNvPr id="131" name="Google Shape;131;p16"/>
          <p:cNvSpPr txBox="1"/>
          <p:nvPr/>
        </p:nvSpPr>
        <p:spPr>
          <a:xfrm>
            <a:off x="7741300" y="31433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a:solidFill>
                  <a:srgbClr val="A98278"/>
                </a:solidFill>
                <a:latin typeface="Prompt"/>
                <a:ea typeface="Prompt"/>
                <a:cs typeface="Prompt"/>
                <a:sym typeface="Prompt"/>
              </a:rPr>
              <a:t>LEARNING OUTCOME</a:t>
            </a:r>
            <a:endParaRPr sz="1100" b="1" i="1" u="none" strike="noStrike" cap="none">
              <a:solidFill>
                <a:srgbClr val="A98278"/>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8" name="Google Shape;79;p14">
            <a:extLst>
              <a:ext uri="{FF2B5EF4-FFF2-40B4-BE49-F238E27FC236}">
                <a16:creationId xmlns:a16="http://schemas.microsoft.com/office/drawing/2014/main" id="{7A38B0BA-A985-45D6-AD90-5A4BA6BC511C}"/>
              </a:ext>
            </a:extLst>
          </p:cNvPr>
          <p:cNvSpPr/>
          <p:nvPr/>
        </p:nvSpPr>
        <p:spPr>
          <a:xfrm>
            <a:off x="291997" y="1150884"/>
            <a:ext cx="7027878" cy="3768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b="1" dirty="0">
                <a:solidFill>
                  <a:schemeClr val="bg1"/>
                </a:solidFill>
              </a:rPr>
              <a:t>Activity Three   </a:t>
            </a:r>
            <a:endParaRPr b="1" dirty="0">
              <a:solidFill>
                <a:schemeClr val="bg1"/>
              </a:solidFill>
            </a:endParaRPr>
          </a:p>
        </p:txBody>
      </p:sp>
      <p:sp>
        <p:nvSpPr>
          <p:cNvPr id="4" name="Rectangle 3">
            <a:extLst>
              <a:ext uri="{FF2B5EF4-FFF2-40B4-BE49-F238E27FC236}">
                <a16:creationId xmlns:a16="http://schemas.microsoft.com/office/drawing/2014/main" id="{27F711B2-BB0B-4365-8D01-AE5D46E7B8CB}"/>
              </a:ext>
            </a:extLst>
          </p:cNvPr>
          <p:cNvSpPr/>
          <p:nvPr/>
        </p:nvSpPr>
        <p:spPr>
          <a:xfrm>
            <a:off x="93721" y="5829644"/>
            <a:ext cx="8265888" cy="307777"/>
          </a:xfrm>
          <a:prstGeom prst="rect">
            <a:avLst/>
          </a:prstGeom>
        </p:spPr>
        <p:txBody>
          <a:bodyPr wrap="square">
            <a:spAutoFit/>
          </a:bodyPr>
          <a:lstStyle/>
          <a:p>
            <a:r>
              <a:rPr lang="en-GB" b="1" u="sng" dirty="0">
                <a:latin typeface="Raleway" panose="020B0604020202020204" charset="0"/>
              </a:rPr>
              <a:t>Conclusion and Reflection</a:t>
            </a:r>
            <a:r>
              <a:rPr lang="en-GB" b="1" dirty="0">
                <a:latin typeface="Raleway" panose="020B0604020202020204" charset="0"/>
              </a:rPr>
              <a:t> 10 minutes  	</a:t>
            </a:r>
            <a:r>
              <a:rPr lang="en-GB" b="1" i="1" dirty="0">
                <a:latin typeface="Raleway" panose="020B0604020202020204" charset="0"/>
              </a:rPr>
              <a:t>Choices?</a:t>
            </a:r>
            <a:endParaRPr lang="en-GB" b="1" dirty="0">
              <a:latin typeface="Raleway" panose="020B0604020202020204" charset="0"/>
            </a:endParaRPr>
          </a:p>
        </p:txBody>
      </p:sp>
      <p:sp>
        <p:nvSpPr>
          <p:cNvPr id="2" name="Rectangle 1">
            <a:extLst>
              <a:ext uri="{FF2B5EF4-FFF2-40B4-BE49-F238E27FC236}">
                <a16:creationId xmlns:a16="http://schemas.microsoft.com/office/drawing/2014/main" id="{98957420-90E6-4898-BB2C-3977812AADDA}"/>
              </a:ext>
            </a:extLst>
          </p:cNvPr>
          <p:cNvSpPr/>
          <p:nvPr/>
        </p:nvSpPr>
        <p:spPr>
          <a:xfrm>
            <a:off x="200884" y="1610700"/>
            <a:ext cx="7439023" cy="3970318"/>
          </a:xfrm>
          <a:prstGeom prst="rect">
            <a:avLst/>
          </a:prstGeom>
        </p:spPr>
        <p:txBody>
          <a:bodyPr wrap="square">
            <a:spAutoFit/>
          </a:bodyPr>
          <a:lstStyle/>
          <a:p>
            <a:r>
              <a:rPr lang="en-GB" sz="1200" b="1" dirty="0">
                <a:latin typeface="Raleway" panose="020B0604020202020204" charset="0"/>
              </a:rPr>
              <a:t>Final thoughts</a:t>
            </a:r>
            <a:endParaRPr lang="en-GB" sz="1200" dirty="0">
              <a:latin typeface="Raleway" panose="020B0604020202020204" charset="0"/>
            </a:endParaRPr>
          </a:p>
          <a:p>
            <a:r>
              <a:rPr lang="en-GB" sz="1200" b="1" dirty="0">
                <a:latin typeface="Raleway" panose="020B0604020202020204" charset="0"/>
              </a:rPr>
              <a:t>Aims of City of Sanctuary Movement Slide 16</a:t>
            </a:r>
            <a:endParaRPr lang="en-GB" sz="1200" dirty="0">
              <a:latin typeface="Raleway" panose="020B0604020202020204" charset="0"/>
            </a:endParaRPr>
          </a:p>
          <a:p>
            <a:pPr marL="171450" lvl="0" indent="-171450">
              <a:buFont typeface="Arial" panose="020B0604020202020204" pitchFamily="34" charset="0"/>
              <a:buChar char="•"/>
            </a:pPr>
            <a:r>
              <a:rPr lang="en-GB" sz="1200" dirty="0">
                <a:latin typeface="Raleway" panose="020B0604020202020204" charset="0"/>
              </a:rPr>
              <a:t>the creation of safe places across every sphere and sector of society</a:t>
            </a:r>
          </a:p>
          <a:p>
            <a:pPr marL="171450" lvl="0" indent="-171450">
              <a:buFont typeface="Arial" panose="020B0604020202020204" pitchFamily="34" charset="0"/>
              <a:buChar char="•"/>
            </a:pPr>
            <a:r>
              <a:rPr lang="en-GB" sz="1200" dirty="0">
                <a:latin typeface="Raleway" panose="020B0604020202020204" charset="0"/>
              </a:rPr>
              <a:t>promotion of the voices and celebration of the contributions of people seeking sanctuary</a:t>
            </a:r>
          </a:p>
          <a:p>
            <a:pPr marL="171450" lvl="0" indent="-171450">
              <a:buFont typeface="Arial" panose="020B0604020202020204" pitchFamily="34" charset="0"/>
              <a:buChar char="•"/>
            </a:pPr>
            <a:r>
              <a:rPr lang="en-GB" sz="1200" dirty="0">
                <a:latin typeface="Raleway" panose="020B0604020202020204" charset="0"/>
              </a:rPr>
              <a:t> increased understanding of why people seek sanctuary and the difficulties they experience whilst here</a:t>
            </a:r>
          </a:p>
          <a:p>
            <a:pPr marL="171450" lvl="0" indent="-171450">
              <a:buFont typeface="Arial" panose="020B0604020202020204" pitchFamily="34" charset="0"/>
              <a:buChar char="•"/>
            </a:pPr>
            <a:r>
              <a:rPr lang="en-GB" sz="1200" dirty="0">
                <a:latin typeface="Raleway" panose="020B0604020202020204" charset="0"/>
              </a:rPr>
              <a:t>increasing the collective voice of the network, to advocate for and alongside sanctuary seekers</a:t>
            </a:r>
          </a:p>
          <a:p>
            <a:pPr marL="171450" indent="-171450">
              <a:buFont typeface="Arial" panose="020B0604020202020204" pitchFamily="34" charset="0"/>
              <a:buChar char="•"/>
            </a:pPr>
            <a:r>
              <a:rPr lang="en-GB" sz="1200" dirty="0">
                <a:latin typeface="Raleway" panose="020B0604020202020204" charset="0"/>
              </a:rPr>
              <a:t>celebrating good practice and encouraging reflection on how practice can be improved.</a:t>
            </a:r>
          </a:p>
          <a:p>
            <a:endParaRPr lang="en-GB" sz="1200" dirty="0">
              <a:latin typeface="Raleway" panose="020B0604020202020204" charset="0"/>
            </a:endParaRPr>
          </a:p>
          <a:p>
            <a:r>
              <a:rPr lang="en-GB" sz="1200" b="1" u="sng" dirty="0">
                <a:latin typeface="Raleway" panose="020B0604020202020204" charset="0"/>
              </a:rPr>
              <a:t>Conclusion and Reflection</a:t>
            </a:r>
            <a:r>
              <a:rPr lang="en-GB" sz="1200" b="1" dirty="0">
                <a:latin typeface="Raleway" panose="020B0604020202020204" charset="0"/>
              </a:rPr>
              <a:t> 5 minutes  	</a:t>
            </a:r>
            <a:r>
              <a:rPr lang="en-GB" sz="1200" b="1" i="1" dirty="0">
                <a:latin typeface="Raleway" panose="020B0604020202020204" charset="0"/>
              </a:rPr>
              <a:t>Quiet reflection</a:t>
            </a:r>
            <a:endParaRPr lang="en-GB" sz="1200" b="1" dirty="0">
              <a:latin typeface="Raleway" panose="020B0604020202020204" charset="0"/>
            </a:endParaRPr>
          </a:p>
          <a:p>
            <a:r>
              <a:rPr lang="en-GB" sz="1200" b="1" dirty="0">
                <a:latin typeface="Raleway" panose="020B0604020202020204" charset="0"/>
              </a:rPr>
              <a:t>Consider, in a quiet moment, those in our school who are worried about or scared of something that is going on in their lives. Slide 17</a:t>
            </a:r>
          </a:p>
          <a:p>
            <a:r>
              <a:rPr lang="en-GB" sz="1200" i="1" dirty="0">
                <a:latin typeface="Raleway" panose="020B0604020202020204" charset="0"/>
              </a:rPr>
              <a:t>Think about how we can be friends to them, (without forcing them to open up), by simply being there for them at school; and how we can suggest other people who can help them, in order to sort out any worries they have.</a:t>
            </a:r>
            <a:r>
              <a:rPr lang="en-GB" sz="1200" dirty="0">
                <a:latin typeface="Raleway" panose="020B0604020202020204" charset="0"/>
              </a:rPr>
              <a:t> </a:t>
            </a:r>
            <a:endParaRPr lang="en-GB" sz="1200" b="1" dirty="0">
              <a:latin typeface="Raleway" panose="020B0604020202020204" charset="0"/>
            </a:endParaRPr>
          </a:p>
          <a:p>
            <a:r>
              <a:rPr lang="en-GB" sz="1200" dirty="0">
                <a:latin typeface="Raleway" panose="020B0604020202020204" charset="0"/>
              </a:rPr>
              <a:t> </a:t>
            </a:r>
          </a:p>
          <a:p>
            <a:r>
              <a:rPr lang="en-GB" sz="1200" i="1" dirty="0">
                <a:latin typeface="Raleway" panose="020B0604020202020204" charset="0"/>
              </a:rPr>
              <a:t>For people who have fled from fearful lives, living in Britain can be a place of sanctuary, and our school can also be a safe place for them.</a:t>
            </a:r>
            <a:endParaRPr lang="en-GB" sz="1200" b="1" dirty="0">
              <a:latin typeface="Raleway" panose="020B0604020202020204" charset="0"/>
            </a:endParaRPr>
          </a:p>
          <a:p>
            <a:r>
              <a:rPr lang="en-GB" sz="1200" dirty="0">
                <a:latin typeface="Raleway" panose="020B0604020202020204" charset="0"/>
              </a:rPr>
              <a:t> </a:t>
            </a:r>
          </a:p>
          <a:p>
            <a:r>
              <a:rPr lang="en-GB" sz="1200" b="1" i="1" dirty="0">
                <a:latin typeface="Raleway" panose="020B0604020202020204" charset="0"/>
              </a:rPr>
              <a:t>We are fortunate to have British values that make life a safe place - rule of law, tolerance, individual liberty and respect.</a:t>
            </a:r>
            <a:r>
              <a:rPr lang="en-GB" sz="1200" b="1" dirty="0">
                <a:latin typeface="Raleway" panose="020B0604020202020204" charset="0"/>
              </a:rPr>
              <a:t> </a:t>
            </a:r>
            <a:endParaRPr lang="en-GB" sz="1200" dirty="0">
              <a:latin typeface="Raleway" panose="020B060402020202020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6" name="Google Shape;56;p13"/>
          <p:cNvSpPr/>
          <p:nvPr/>
        </p:nvSpPr>
        <p:spPr>
          <a:xfrm rot="10800000" flipH="1">
            <a:off x="428825" y="7112575"/>
            <a:ext cx="98154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7" name="Google Shape;57;p13"/>
          <p:cNvSpPr txBox="1"/>
          <p:nvPr/>
        </p:nvSpPr>
        <p:spPr>
          <a:xfrm>
            <a:off x="2377440" y="2640552"/>
            <a:ext cx="5058389" cy="166194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3000" b="1" i="1" dirty="0">
                <a:solidFill>
                  <a:schemeClr val="dk2"/>
                </a:solidFill>
                <a:latin typeface="Raleway"/>
                <a:ea typeface="Raleway"/>
                <a:cs typeface="Raleway"/>
                <a:sym typeface="Raleway"/>
              </a:rPr>
              <a:t>MENTAL MAP</a:t>
            </a:r>
          </a:p>
          <a:p>
            <a:pPr marL="0" lvl="0" indent="0" algn="l" rtl="0">
              <a:spcBef>
                <a:spcPts val="0"/>
              </a:spcBef>
              <a:spcAft>
                <a:spcPts val="0"/>
              </a:spcAft>
              <a:buNone/>
            </a:pPr>
            <a:endParaRPr lang="it" sz="3000" i="1" dirty="0">
              <a:solidFill>
                <a:schemeClr val="dk2"/>
              </a:solidFill>
              <a:latin typeface="Raleway"/>
              <a:ea typeface="Raleway"/>
              <a:cs typeface="Raleway"/>
              <a:sym typeface="Raleway"/>
            </a:endParaRPr>
          </a:p>
          <a:p>
            <a:pPr marL="0" lvl="0" indent="0" algn="l" rtl="0">
              <a:spcBef>
                <a:spcPts val="0"/>
              </a:spcBef>
              <a:spcAft>
                <a:spcPts val="0"/>
              </a:spcAft>
              <a:buNone/>
            </a:pPr>
            <a:endParaRPr sz="3000" i="1" dirty="0">
              <a:solidFill>
                <a:schemeClr val="dk2"/>
              </a:solidFill>
              <a:latin typeface="Raleway"/>
              <a:ea typeface="Raleway"/>
              <a:cs typeface="Raleway"/>
              <a:sym typeface="Raleway"/>
            </a:endParaRPr>
          </a:p>
        </p:txBody>
      </p:sp>
      <p:sp>
        <p:nvSpPr>
          <p:cNvPr id="58" name="Google Shape;58;p13"/>
          <p:cNvSpPr txBox="1"/>
          <p:nvPr/>
        </p:nvSpPr>
        <p:spPr>
          <a:xfrm>
            <a:off x="5399625" y="371950"/>
            <a:ext cx="18681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DIAGRAM</a:t>
            </a:r>
            <a:endParaRPr sz="2200" b="1">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it" b="1">
                <a:solidFill>
                  <a:srgbClr val="A98278"/>
                </a:solidFill>
                <a:latin typeface="Prompt"/>
                <a:ea typeface="Prompt"/>
                <a:cs typeface="Prompt"/>
                <a:sym typeface="Prompt"/>
              </a:rPr>
              <a:t>// MIGRATION //</a:t>
            </a:r>
            <a:endParaRPr>
              <a:solidFill>
                <a:srgbClr val="A98278"/>
              </a:solidFill>
            </a:endParaRPr>
          </a:p>
          <a:p>
            <a:pPr marL="0" lvl="0" indent="0" algn="l" rtl="0">
              <a:spcBef>
                <a:spcPts val="0"/>
              </a:spcBef>
              <a:spcAft>
                <a:spcPts val="0"/>
              </a:spcAft>
              <a:buClr>
                <a:schemeClr val="dk1"/>
              </a:buClr>
              <a:buSzPts val="1100"/>
              <a:buFont typeface="Arial"/>
              <a:buNone/>
            </a:pPr>
            <a:r>
              <a:rPr lang="it" b="1">
                <a:solidFill>
                  <a:srgbClr val="A98278"/>
                </a:solidFill>
                <a:latin typeface="Prompt"/>
                <a:ea typeface="Prompt"/>
                <a:cs typeface="Prompt"/>
                <a:sym typeface="Prompt"/>
              </a:rPr>
              <a:t>Teaching Learning Unit</a:t>
            </a:r>
            <a:endParaRPr b="1">
              <a:solidFill>
                <a:srgbClr val="A98278"/>
              </a:solidFill>
              <a:latin typeface="Prompt"/>
              <a:ea typeface="Prompt"/>
              <a:cs typeface="Prompt"/>
              <a:sym typeface="Prompt"/>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solidFill>
                  <a:srgbClr val="595959"/>
                </a:solidFill>
                <a:latin typeface="Raleway" panose="020B0604020202020204" charset="0"/>
              </a:rPr>
              <a:t>Lesson 6</a:t>
            </a:r>
          </a:p>
        </p:txBody>
      </p:sp>
      <p:sp>
        <p:nvSpPr>
          <p:cNvPr id="3" name="Subtitle 2"/>
          <p:cNvSpPr>
            <a:spLocks noGrp="1"/>
          </p:cNvSpPr>
          <p:nvPr>
            <p:ph type="subTitle" idx="1"/>
          </p:nvPr>
        </p:nvSpPr>
        <p:spPr/>
        <p:txBody>
          <a:bodyPr/>
          <a:lstStyle/>
          <a:p>
            <a:r>
              <a:rPr lang="en-GB" b="1" dirty="0">
                <a:solidFill>
                  <a:schemeClr val="tx1"/>
                </a:solidFill>
                <a:latin typeface="Raleway" panose="020B0604020202020204" charset="0"/>
                <a:ea typeface="Prompt"/>
                <a:cs typeface="Prompt"/>
                <a:sym typeface="Prompt"/>
              </a:rPr>
              <a:t>Asylum Seekers</a:t>
            </a:r>
          </a:p>
          <a:p>
            <a:r>
              <a:rPr lang="en-GB" dirty="0">
                <a:solidFill>
                  <a:schemeClr val="tx1"/>
                </a:solidFill>
                <a:latin typeface="Raleway" panose="020B0604020202020204" charset="0"/>
              </a:rPr>
              <a:t> Sanctuary</a:t>
            </a:r>
          </a:p>
          <a:p>
            <a:endParaRPr lang="en-GB" dirty="0">
              <a:solidFill>
                <a:schemeClr val="tx1"/>
              </a:solidFill>
              <a:latin typeface="Raleway" panose="020B0604020202020204" charset="0"/>
            </a:endParaRP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spTree>
    <p:extLst>
      <p:ext uri="{BB962C8B-B14F-4D97-AF65-F5344CB8AC3E}">
        <p14:creationId xmlns:p14="http://schemas.microsoft.com/office/powerpoint/2010/main" val="1765774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64325" y="290950"/>
            <a:ext cx="9872150" cy="704803"/>
            <a:chOff x="364325" y="290950"/>
            <a:chExt cx="9872150" cy="704803"/>
          </a:xfrm>
        </p:grpSpPr>
        <p:sp>
          <p:nvSpPr>
            <p:cNvPr id="7"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8"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6</a:t>
              </a:r>
              <a:r>
                <a:rPr lang="it" sz="2200" b="1" dirty="0">
                  <a:solidFill>
                    <a:srgbClr val="595959"/>
                  </a:solidFill>
                  <a:latin typeface="Prompt"/>
                  <a:ea typeface="Prompt"/>
                  <a:cs typeface="Prompt"/>
                  <a:sym typeface="Prompt"/>
                </a:rPr>
                <a:t> </a:t>
              </a:r>
              <a:endParaRPr sz="2200" b="1" dirty="0">
                <a:solidFill>
                  <a:srgbClr val="595959"/>
                </a:solidFill>
                <a:latin typeface="Prompt"/>
                <a:ea typeface="Prompt"/>
                <a:cs typeface="Prompt"/>
                <a:sym typeface="Prompt"/>
              </a:endParaRPr>
            </a:p>
          </p:txBody>
        </p:sp>
        <p:pic>
          <p:nvPicPr>
            <p:cNvPr id="10"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pic>
        <p:nvPicPr>
          <p:cNvPr id="3" name="Picture 2">
            <a:extLst>
              <a:ext uri="{FF2B5EF4-FFF2-40B4-BE49-F238E27FC236}">
                <a16:creationId xmlns:a16="http://schemas.microsoft.com/office/drawing/2014/main" id="{693BAB3E-4CD9-45B1-8E98-E804C73819EF}"/>
              </a:ext>
            </a:extLst>
          </p:cNvPr>
          <p:cNvPicPr>
            <a:picLocks noChangeAspect="1"/>
          </p:cNvPicPr>
          <p:nvPr/>
        </p:nvPicPr>
        <p:blipFill>
          <a:blip r:embed="rId3"/>
          <a:stretch>
            <a:fillRect/>
          </a:stretch>
        </p:blipFill>
        <p:spPr>
          <a:xfrm>
            <a:off x="122351" y="1583832"/>
            <a:ext cx="10447109" cy="5314305"/>
          </a:xfrm>
          <a:prstGeom prst="rect">
            <a:avLst/>
          </a:prstGeom>
        </p:spPr>
      </p:pic>
      <p:sp>
        <p:nvSpPr>
          <p:cNvPr id="11" name="Rounded Rectangular Callout 2">
            <a:extLst>
              <a:ext uri="{FF2B5EF4-FFF2-40B4-BE49-F238E27FC236}">
                <a16:creationId xmlns:a16="http://schemas.microsoft.com/office/drawing/2014/main" id="{45B2F1E7-1D8A-438F-A0C1-D65090620238}"/>
              </a:ext>
            </a:extLst>
          </p:cNvPr>
          <p:cNvSpPr/>
          <p:nvPr/>
        </p:nvSpPr>
        <p:spPr>
          <a:xfrm>
            <a:off x="3368842" y="5091764"/>
            <a:ext cx="4831889" cy="2176961"/>
          </a:xfrm>
          <a:prstGeom prst="wedgeRoundRectCallout">
            <a:avLst>
              <a:gd name="adj1" fmla="val 80807"/>
              <a:gd name="adj2" fmla="val -77248"/>
              <a:gd name="adj3" fmla="val 16667"/>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Raleway ExtraBold" panose="020B0604020202020204" charset="0"/>
              </a:rPr>
              <a:t>What does it mean to show welcome? </a:t>
            </a:r>
          </a:p>
        </p:txBody>
      </p:sp>
      <p:sp>
        <p:nvSpPr>
          <p:cNvPr id="12" name="Rectangle 11">
            <a:extLst>
              <a:ext uri="{FF2B5EF4-FFF2-40B4-BE49-F238E27FC236}">
                <a16:creationId xmlns:a16="http://schemas.microsoft.com/office/drawing/2014/main" id="{CA2F8944-A10E-4278-9CEF-87AFD4772ED4}"/>
              </a:ext>
            </a:extLst>
          </p:cNvPr>
          <p:cNvSpPr/>
          <p:nvPr/>
        </p:nvSpPr>
        <p:spPr>
          <a:xfrm>
            <a:off x="2239224" y="113667"/>
            <a:ext cx="3352200" cy="307777"/>
          </a:xfrm>
          <a:prstGeom prst="rect">
            <a:avLst/>
          </a:prstGeom>
        </p:spPr>
        <p:txBody>
          <a:bodyPr wrap="none">
            <a:spAutoFit/>
          </a:bodyPr>
          <a:lstStyle/>
          <a:p>
            <a:r>
              <a:rPr lang="en-GB" dirty="0">
                <a:solidFill>
                  <a:schemeClr val="tx1"/>
                </a:solidFill>
                <a:latin typeface="Raleway" panose="020B0604020202020204" charset="0"/>
                <a:ea typeface="Prompt"/>
                <a:cs typeface="Prompt"/>
                <a:sym typeface="Prompt"/>
              </a:rPr>
              <a:t>Asylum Seekers  Lesson  6 Sanctuary </a:t>
            </a:r>
            <a:endParaRPr lang="en-GB" dirty="0">
              <a:solidFill>
                <a:schemeClr val="tx1"/>
              </a:solidFill>
              <a:latin typeface="Raleway" panose="020B0604020202020204" charset="0"/>
            </a:endParaRPr>
          </a:p>
        </p:txBody>
      </p:sp>
    </p:spTree>
    <p:extLst>
      <p:ext uri="{BB962C8B-B14F-4D97-AF65-F5344CB8AC3E}">
        <p14:creationId xmlns:p14="http://schemas.microsoft.com/office/powerpoint/2010/main" val="260618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4325" y="1167422"/>
            <a:ext cx="2763886" cy="841800"/>
          </a:xfrm>
          <a:solidFill>
            <a:schemeClr val="accent1">
              <a:lumMod val="60000"/>
              <a:lumOff val="40000"/>
            </a:schemeClr>
          </a:solidFill>
        </p:spPr>
        <p:txBody>
          <a:bodyPr/>
          <a:lstStyle/>
          <a:p>
            <a:r>
              <a:rPr lang="en-GB" dirty="0">
                <a:solidFill>
                  <a:srgbClr val="595959"/>
                </a:solidFill>
                <a:latin typeface="Raleway" panose="020B0604020202020204" charset="0"/>
              </a:rPr>
              <a:t>Big Ideas</a:t>
            </a: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grpSp>
      <p:sp>
        <p:nvSpPr>
          <p:cNvPr id="10" name="Content Placeholder 9">
            <a:extLst>
              <a:ext uri="{FF2B5EF4-FFF2-40B4-BE49-F238E27FC236}">
                <a16:creationId xmlns:a16="http://schemas.microsoft.com/office/drawing/2014/main" id="{ACE1E632-CC30-4605-ACFA-AEEA3324BA12}"/>
              </a:ext>
            </a:extLst>
          </p:cNvPr>
          <p:cNvSpPr>
            <a:spLocks noGrp="1"/>
          </p:cNvSpPr>
          <p:nvPr>
            <p:ph idx="1"/>
          </p:nvPr>
        </p:nvSpPr>
        <p:spPr>
          <a:xfrm>
            <a:off x="364325" y="2166325"/>
            <a:ext cx="9963000" cy="5021400"/>
          </a:xfrm>
        </p:spPr>
        <p:txBody>
          <a:bodyPr/>
          <a:lstStyle/>
          <a:p>
            <a:pPr marL="0" indent="0">
              <a:buNone/>
            </a:pPr>
            <a:r>
              <a:rPr lang="en-US" b="1" dirty="0">
                <a:solidFill>
                  <a:srgbClr val="FF0000"/>
                </a:solidFill>
                <a:latin typeface="Raleway" panose="020B0604020202020204" charset="0"/>
              </a:rPr>
              <a:t>Big Idea 7 </a:t>
            </a:r>
            <a:r>
              <a:rPr lang="en-GB" dirty="0">
                <a:solidFill>
                  <a:srgbClr val="FF0000"/>
                </a:solidFill>
                <a:latin typeface="Raleway" panose="020B0604020202020204" charset="0"/>
              </a:rPr>
              <a:t>Effects of migration. </a:t>
            </a:r>
          </a:p>
          <a:p>
            <a:pPr marL="0" indent="0">
              <a:buNone/>
            </a:pPr>
            <a:r>
              <a:rPr lang="en-GB" dirty="0">
                <a:latin typeface="Raleway" panose="020B0604020202020204" charset="0"/>
              </a:rPr>
              <a:t>Migration brings </a:t>
            </a:r>
            <a:r>
              <a:rPr lang="en-GB" b="1" i="1" dirty="0">
                <a:latin typeface="Raleway" panose="020B0604020202020204" charset="0"/>
              </a:rPr>
              <a:t>challenges </a:t>
            </a:r>
            <a:r>
              <a:rPr lang="en-GB" dirty="0">
                <a:latin typeface="Raleway" panose="020B0604020202020204" charset="0"/>
              </a:rPr>
              <a:t>and </a:t>
            </a:r>
            <a:r>
              <a:rPr lang="en-GB" b="1" i="1" dirty="0">
                <a:latin typeface="Raleway" panose="020B0604020202020204" charset="0"/>
              </a:rPr>
              <a:t>benefits </a:t>
            </a:r>
            <a:r>
              <a:rPr lang="en-GB" dirty="0">
                <a:latin typeface="Raleway" panose="020B0604020202020204" charset="0"/>
              </a:rPr>
              <a:t>to </a:t>
            </a:r>
            <a:r>
              <a:rPr lang="en-GB" b="1" i="1" dirty="0">
                <a:latin typeface="Raleway" panose="020B0604020202020204" charset="0"/>
              </a:rPr>
              <a:t>host </a:t>
            </a:r>
            <a:r>
              <a:rPr lang="en-GB" b="1" dirty="0">
                <a:latin typeface="Raleway" panose="020B0604020202020204" charset="0"/>
              </a:rPr>
              <a:t>countries </a:t>
            </a:r>
            <a:r>
              <a:rPr lang="en-GB" i="1" dirty="0">
                <a:latin typeface="Raleway" panose="020B0604020202020204" charset="0"/>
              </a:rPr>
              <a:t>/ </a:t>
            </a:r>
            <a:r>
              <a:rPr lang="en-GB" b="1" i="1" dirty="0">
                <a:latin typeface="Raleway" panose="020B0604020202020204" charset="0"/>
              </a:rPr>
              <a:t>communities</a:t>
            </a:r>
            <a:r>
              <a:rPr lang="en-GB" dirty="0">
                <a:latin typeface="Raleway" panose="020B0604020202020204" charset="0"/>
              </a:rPr>
              <a:t>. </a:t>
            </a:r>
          </a:p>
          <a:p>
            <a:pPr marL="0" indent="0">
              <a:buNone/>
            </a:pPr>
            <a:r>
              <a:rPr lang="en-GB" b="1" dirty="0">
                <a:solidFill>
                  <a:srgbClr val="FF0000"/>
                </a:solidFill>
                <a:latin typeface="Raleway" panose="020B0604020202020204" charset="0"/>
              </a:rPr>
              <a:t>Big Idea 8 The process of migration is resulting in the creation of new culturally-diverse societies, raising questions about what diversity is and living in a diverse society. </a:t>
            </a:r>
          </a:p>
          <a:p>
            <a:pPr marL="0" indent="0">
              <a:buNone/>
            </a:pPr>
            <a:r>
              <a:rPr lang="en-GB" dirty="0">
                <a:latin typeface="Raleway" panose="020B0604020202020204" charset="0"/>
              </a:rPr>
              <a:t>Migration raises questions about how we see ‘ourselves’ and </a:t>
            </a:r>
            <a:r>
              <a:rPr lang="en-GB" b="1" i="1" dirty="0">
                <a:latin typeface="Raleway" panose="020B0604020202020204" charset="0"/>
              </a:rPr>
              <a:t>‘the other’. </a:t>
            </a:r>
            <a:r>
              <a:rPr lang="en-GB" dirty="0">
                <a:latin typeface="Raleway" panose="020B0604020202020204" charset="0"/>
              </a:rPr>
              <a:t>Migrants often face prejudice and discrimination. Some countries have addressed this with new Race Equality laws to prevent discrimination and protect people’s rights. Governments adopt strategies to enable the </a:t>
            </a:r>
            <a:r>
              <a:rPr lang="en-GB" b="1" i="1" dirty="0">
                <a:latin typeface="Raleway" panose="020B0604020202020204" charset="0"/>
              </a:rPr>
              <a:t>integration </a:t>
            </a:r>
            <a:r>
              <a:rPr lang="en-GB" dirty="0">
                <a:latin typeface="Raleway" panose="020B0604020202020204" charset="0"/>
              </a:rPr>
              <a:t>of migrant communities. </a:t>
            </a:r>
          </a:p>
          <a:p>
            <a:endParaRPr lang="en-GB" dirty="0"/>
          </a:p>
        </p:txBody>
      </p:sp>
    </p:spTree>
    <p:extLst>
      <p:ext uri="{BB962C8B-B14F-4D97-AF65-F5344CB8AC3E}">
        <p14:creationId xmlns:p14="http://schemas.microsoft.com/office/powerpoint/2010/main" val="3892272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325" y="1179957"/>
            <a:ext cx="9622632" cy="736793"/>
          </a:xfrm>
          <a:solidFill>
            <a:schemeClr val="accent6">
              <a:lumMod val="20000"/>
              <a:lumOff val="80000"/>
            </a:schemeClr>
          </a:solidFill>
        </p:spPr>
        <p:txBody>
          <a:bodyPr>
            <a:normAutofit/>
          </a:bodyPr>
          <a:lstStyle/>
          <a:p>
            <a:r>
              <a:rPr lang="en-GB" sz="3600" dirty="0">
                <a:solidFill>
                  <a:srgbClr val="595959"/>
                </a:solidFill>
                <a:latin typeface="Raleway" panose="020B0604020202020204" charset="0"/>
              </a:rPr>
              <a:t>Lesson Objectives Learners  will be able to :</a:t>
            </a:r>
          </a:p>
        </p:txBody>
      </p:sp>
      <p:grpSp>
        <p:nvGrpSpPr>
          <p:cNvPr id="5" name="Group 4"/>
          <p:cNvGrpSpPr/>
          <p:nvPr/>
        </p:nvGrpSpPr>
        <p:grpSpPr>
          <a:xfrm>
            <a:off x="364325" y="290950"/>
            <a:ext cx="9872150" cy="704803"/>
            <a:chOff x="364325" y="290950"/>
            <a:chExt cx="9872150" cy="704803"/>
          </a:xfrm>
        </p:grpSpPr>
        <p:sp>
          <p:nvSpPr>
            <p:cNvPr id="6"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A98278"/>
                  </a:solidFill>
                  <a:latin typeface="Prompt"/>
                  <a:ea typeface="Prompt"/>
                  <a:cs typeface="Prompt"/>
                  <a:sym typeface="Prompt"/>
                </a:rPr>
                <a:t>// </a:t>
              </a:r>
              <a:r>
                <a:rPr lang="it" b="1" dirty="0">
                  <a:solidFill>
                    <a:srgbClr val="A98278"/>
                  </a:solidFill>
                  <a:latin typeface="Prompt"/>
                  <a:ea typeface="Prompt"/>
                  <a:cs typeface="Prompt"/>
                  <a:sym typeface="Prompt"/>
                </a:rPr>
                <a:t>MIGRATION</a:t>
              </a:r>
              <a:r>
                <a:rPr lang="it" sz="1400" b="1" i="0" u="none" strike="noStrike" cap="none" dirty="0">
                  <a:solidFill>
                    <a:srgbClr val="A98278"/>
                  </a:solidFill>
                  <a:latin typeface="Prompt"/>
                  <a:ea typeface="Prompt"/>
                  <a:cs typeface="Prompt"/>
                  <a:sym typeface="Prompt"/>
                </a:rPr>
                <a:t> //</a:t>
              </a:r>
              <a:endParaRPr sz="1400" b="0" i="0" u="none" strike="noStrike" cap="none" dirty="0">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A98278"/>
                  </a:solidFill>
                  <a:latin typeface="Prompt"/>
                  <a:ea typeface="Prompt"/>
                  <a:cs typeface="Prompt"/>
                  <a:sym typeface="Prompt"/>
                </a:rPr>
                <a:t>Teaching Learning Unit</a:t>
              </a:r>
              <a:endParaRPr sz="1400" b="0" i="0" u="none" strike="noStrike" cap="none" dirty="0">
                <a:solidFill>
                  <a:srgbClr val="A98278"/>
                </a:solidFill>
                <a:latin typeface="Arial"/>
                <a:ea typeface="Arial"/>
                <a:cs typeface="Arial"/>
                <a:sym typeface="Arial"/>
              </a:endParaRPr>
            </a:p>
          </p:txBody>
        </p:sp>
        <p:sp>
          <p:nvSpPr>
            <p:cNvPr id="7" name="Google Shape;125;p16"/>
            <p:cNvSpPr/>
            <p:nvPr/>
          </p:nvSpPr>
          <p:spPr>
            <a:xfrm rot="10800000" flipH="1">
              <a:off x="428825" y="944453"/>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pic>
          <p:nvPicPr>
            <p:cNvPr id="9" name="Google Shape;117;p16"/>
            <p:cNvPicPr preferRelativeResize="0"/>
            <p:nvPr/>
          </p:nvPicPr>
          <p:blipFill rotWithShape="1">
            <a:blip r:embed="rId2">
              <a:alphaModFix/>
            </a:blip>
            <a:srcRect/>
            <a:stretch/>
          </p:blipFill>
          <p:spPr>
            <a:xfrm>
              <a:off x="8623675" y="322925"/>
              <a:ext cx="1612800" cy="522667"/>
            </a:xfrm>
            <a:prstGeom prst="rect">
              <a:avLst/>
            </a:prstGeom>
            <a:noFill/>
            <a:ln>
              <a:noFill/>
            </a:ln>
          </p:spPr>
        </p:pic>
      </p:grpSp>
      <p:sp>
        <p:nvSpPr>
          <p:cNvPr id="10" name="Content Placeholder 9">
            <a:extLst>
              <a:ext uri="{FF2B5EF4-FFF2-40B4-BE49-F238E27FC236}">
                <a16:creationId xmlns:a16="http://schemas.microsoft.com/office/drawing/2014/main" id="{6BCCACD0-CA0E-492C-8E2A-102B3CE50480}"/>
              </a:ext>
            </a:extLst>
          </p:cNvPr>
          <p:cNvSpPr>
            <a:spLocks noGrp="1"/>
          </p:cNvSpPr>
          <p:nvPr>
            <p:ph idx="1"/>
          </p:nvPr>
        </p:nvSpPr>
        <p:spPr>
          <a:xfrm>
            <a:off x="221381" y="2043057"/>
            <a:ext cx="10241280" cy="5345968"/>
          </a:xfrm>
        </p:spPr>
        <p:txBody>
          <a:bodyPr>
            <a:normAutofit fontScale="70000" lnSpcReduction="20000"/>
          </a:bodyPr>
          <a:lstStyle/>
          <a:p>
            <a:pPr>
              <a:spcBef>
                <a:spcPts val="0"/>
              </a:spcBef>
            </a:pPr>
            <a:r>
              <a:rPr lang="en-GB" sz="3600" dirty="0">
                <a:latin typeface="Raleway" panose="020B0604020202020204" charset="0"/>
              </a:rPr>
              <a:t>To understand more about the term ‘Sanctuary’ - beyond simply ‘accepting’ others</a:t>
            </a:r>
          </a:p>
          <a:p>
            <a:pPr lvl="0">
              <a:spcBef>
                <a:spcPts val="0"/>
              </a:spcBef>
            </a:pPr>
            <a:r>
              <a:rPr lang="en-GB" sz="3600" dirty="0">
                <a:latin typeface="Raleway" panose="020B0604020202020204" charset="0"/>
              </a:rPr>
              <a:t>To explore initiatives that welcome people into Britain</a:t>
            </a:r>
          </a:p>
          <a:p>
            <a:pPr lvl="0">
              <a:spcBef>
                <a:spcPts val="0"/>
              </a:spcBef>
            </a:pPr>
            <a:r>
              <a:rPr lang="en-GB" sz="3600" dirty="0">
                <a:latin typeface="Raleway" panose="020B0604020202020204" charset="0"/>
              </a:rPr>
              <a:t>To reflect on what we do well to welcome everyone to school, and what more we could do to become a place of sanctuary</a:t>
            </a:r>
          </a:p>
          <a:p>
            <a:pPr>
              <a:buNone/>
            </a:pPr>
            <a:endParaRPr lang="en-GB" sz="3600" b="1" dirty="0">
              <a:latin typeface="Raleway" panose="020B0604020202020204" charset="0"/>
            </a:endParaRPr>
          </a:p>
          <a:p>
            <a:pPr>
              <a:buNone/>
            </a:pPr>
            <a:endParaRPr lang="en-GB" sz="3600" b="1" dirty="0">
              <a:latin typeface="Raleway" panose="020B0604020202020204" charset="0"/>
            </a:endParaRPr>
          </a:p>
          <a:p>
            <a:pPr>
              <a:buNone/>
            </a:pPr>
            <a:endParaRPr lang="en-GB" sz="3600" b="1" dirty="0">
              <a:latin typeface="Raleway" panose="020B0604020202020204" charset="0"/>
            </a:endParaRPr>
          </a:p>
          <a:p>
            <a:pPr>
              <a:buNone/>
            </a:pPr>
            <a:r>
              <a:rPr lang="en-GB" sz="3600" b="1" dirty="0">
                <a:latin typeface="Raleway" panose="020B0604020202020204" charset="0"/>
              </a:rPr>
              <a:t>Sustainable Development Goals </a:t>
            </a:r>
          </a:p>
          <a:p>
            <a:pPr lvl="0"/>
            <a:r>
              <a:rPr lang="en-GB" sz="3600" dirty="0">
                <a:latin typeface="Raleway" panose="020B0604020202020204" charset="0"/>
              </a:rPr>
              <a:t>10.2    By 2030, empower and promote the social, economic and political inclusion of all, irrespective of age, sex, disability, race, ethnicity, origin, religion or economic or other status </a:t>
            </a:r>
          </a:p>
          <a:p>
            <a:pPr lvl="0"/>
            <a:r>
              <a:rPr lang="en-GB" sz="3600" dirty="0">
                <a:latin typeface="Raleway" panose="020B0604020202020204" charset="0"/>
              </a:rPr>
              <a:t>16.b  Promote and enforce non-discriminatory laws and policies for sustainable development</a:t>
            </a:r>
          </a:p>
          <a:p>
            <a:pPr lvl="0"/>
            <a:r>
              <a:rPr lang="en-GB" sz="3600" dirty="0">
                <a:latin typeface="Raleway" panose="020B0604020202020204" charset="0"/>
              </a:rPr>
              <a:t>strengthen the resilience of communities hosting refugees...’</a:t>
            </a:r>
          </a:p>
          <a:p>
            <a:endParaRPr lang="en-GB" dirty="0"/>
          </a:p>
        </p:txBody>
      </p:sp>
    </p:spTree>
    <p:extLst>
      <p:ext uri="{BB962C8B-B14F-4D97-AF65-F5344CB8AC3E}">
        <p14:creationId xmlns:p14="http://schemas.microsoft.com/office/powerpoint/2010/main" val="1212221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a:t>
            </a:r>
            <a:r>
              <a:rPr lang="it" sz="2200" b="1" dirty="0">
                <a:solidFill>
                  <a:srgbClr val="595959"/>
                </a:solidFill>
                <a:latin typeface="Prompt"/>
                <a:ea typeface="Prompt"/>
                <a:cs typeface="Prompt"/>
                <a:sym typeface="Prompt"/>
              </a:rPr>
              <a:t> 6</a:t>
            </a:r>
            <a:endParaRPr sz="2200" b="1" dirty="0">
              <a:solidFill>
                <a:srgbClr val="595959"/>
              </a:solidFill>
              <a:latin typeface="Prompt"/>
              <a:ea typeface="Prompt"/>
              <a:cs typeface="Prompt"/>
              <a:sym typeface="Prompt"/>
            </a:endParaRPr>
          </a:p>
        </p:txBody>
      </p:sp>
      <p:sp>
        <p:nvSpPr>
          <p:cNvPr id="119" name="Google Shape;119;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A98278"/>
                </a:solidFill>
                <a:latin typeface="Prompt"/>
                <a:ea typeface="Prompt"/>
                <a:cs typeface="Prompt"/>
                <a:sym typeface="Prompt"/>
              </a:rPr>
              <a:t>// </a:t>
            </a:r>
            <a:r>
              <a:rPr lang="it" b="1">
                <a:solidFill>
                  <a:srgbClr val="A98278"/>
                </a:solidFill>
                <a:latin typeface="Prompt"/>
                <a:ea typeface="Prompt"/>
                <a:cs typeface="Prompt"/>
                <a:sym typeface="Prompt"/>
              </a:rPr>
              <a:t>MIGRATION</a:t>
            </a:r>
            <a:r>
              <a:rPr lang="it" sz="1400" b="1" i="0" u="none" strike="noStrike" cap="none">
                <a:solidFill>
                  <a:srgbClr val="A98278"/>
                </a:solidFill>
                <a:latin typeface="Prompt"/>
                <a:ea typeface="Prompt"/>
                <a:cs typeface="Prompt"/>
                <a:sym typeface="Prompt"/>
              </a:rPr>
              <a:t> //</a:t>
            </a:r>
            <a:endParaRPr sz="1400" b="0" i="0" u="none" strike="noStrike" cap="none">
              <a:solidFill>
                <a:srgbClr val="A9827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A98278"/>
                </a:solidFill>
                <a:latin typeface="Prompt"/>
                <a:ea typeface="Prompt"/>
                <a:cs typeface="Prompt"/>
                <a:sym typeface="Prompt"/>
              </a:rPr>
              <a:t>Teaching Learning Unit</a:t>
            </a:r>
            <a:endParaRPr sz="1400" b="0" i="0" u="none" strike="noStrike" cap="none">
              <a:solidFill>
                <a:srgbClr val="A98278"/>
              </a:solidFill>
              <a:latin typeface="Arial"/>
              <a:ea typeface="Arial"/>
              <a:cs typeface="Arial"/>
              <a:sym typeface="Arial"/>
            </a:endParaRPr>
          </a:p>
        </p:txBody>
      </p:sp>
      <p:pic>
        <p:nvPicPr>
          <p:cNvPr id="120" name="Google Shape;120;p16"/>
          <p:cNvPicPr preferRelativeResize="0"/>
          <p:nvPr/>
        </p:nvPicPr>
        <p:blipFill>
          <a:blip r:embed="rId4">
            <a:alphaModFix/>
          </a:blip>
          <a:stretch>
            <a:fillRect/>
          </a:stretch>
        </p:blipFill>
        <p:spPr>
          <a:xfrm>
            <a:off x="9617634" y="7069499"/>
            <a:ext cx="955718" cy="334501"/>
          </a:xfrm>
          <a:prstGeom prst="rect">
            <a:avLst/>
          </a:prstGeom>
          <a:noFill/>
          <a:ln>
            <a:noFill/>
          </a:ln>
        </p:spPr>
      </p:pic>
      <p:sp>
        <p:nvSpPr>
          <p:cNvPr id="125" name="Google Shape;125;p16"/>
          <p:cNvSpPr/>
          <p:nvPr/>
        </p:nvSpPr>
        <p:spPr>
          <a:xfrm rot="10800000" flipH="1">
            <a:off x="611705" y="882250"/>
            <a:ext cx="6500700" cy="51300"/>
          </a:xfrm>
          <a:prstGeom prst="rect">
            <a:avLst/>
          </a:prstGeom>
          <a:solidFill>
            <a:srgbClr val="A982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4CF15CF9-EE66-40C7-9B96-15F744D115BA}"/>
              </a:ext>
            </a:extLst>
          </p:cNvPr>
          <p:cNvPicPr>
            <a:picLocks noChangeAspect="1"/>
          </p:cNvPicPr>
          <p:nvPr/>
        </p:nvPicPr>
        <p:blipFill>
          <a:blip r:embed="rId5"/>
          <a:stretch>
            <a:fillRect/>
          </a:stretch>
        </p:blipFill>
        <p:spPr>
          <a:xfrm>
            <a:off x="180075" y="998352"/>
            <a:ext cx="10331662" cy="6405648"/>
          </a:xfrm>
          <a:prstGeom prst="rect">
            <a:avLst/>
          </a:prstGeom>
        </p:spPr>
      </p:pic>
    </p:spTree>
    <p:extLst>
      <p:ext uri="{BB962C8B-B14F-4D97-AF65-F5344CB8AC3E}">
        <p14:creationId xmlns:p14="http://schemas.microsoft.com/office/powerpoint/2010/main" val="3209532747"/>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628</TotalTime>
  <Words>2037</Words>
  <Application>Microsoft Office PowerPoint</Application>
  <PresentationFormat>Custom</PresentationFormat>
  <Paragraphs>204</Paragraphs>
  <Slides>18</Slides>
  <Notes>14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Raleway </vt:lpstr>
      <vt:lpstr>Prompt</vt:lpstr>
      <vt:lpstr>Arial</vt:lpstr>
      <vt:lpstr>Raleway ExtraBold</vt:lpstr>
      <vt:lpstr>Prompt SemiBold</vt:lpstr>
      <vt:lpstr>Raleway</vt:lpstr>
      <vt:lpstr>Calibri</vt:lpstr>
      <vt:lpstr>Simple Light</vt:lpstr>
      <vt:lpstr>Office Theme</vt:lpstr>
      <vt:lpstr>PowerPoint Presentation</vt:lpstr>
      <vt:lpstr>PowerPoint Presentation</vt:lpstr>
      <vt:lpstr>PowerPoint Presentation</vt:lpstr>
      <vt:lpstr>PowerPoint Presentation</vt:lpstr>
      <vt:lpstr>Lesson 6</vt:lpstr>
      <vt:lpstr>PowerPoint Presentation</vt:lpstr>
      <vt:lpstr>Big Ideas</vt:lpstr>
      <vt:lpstr>Lesson Objectives Learners  will be able to :</vt:lpstr>
      <vt:lpstr>PowerPoint Presentation</vt:lpstr>
      <vt:lpstr>PowerPoint Presentation</vt:lpstr>
      <vt:lpstr>City of Sanctuary: Sheffield October 2005 </vt:lpstr>
      <vt:lpstr>Belonging to our school</vt:lpstr>
      <vt:lpstr>PowerPoint Presentation</vt:lpstr>
      <vt:lpstr>PowerPoint Presentation</vt:lpstr>
      <vt:lpstr>Learn, Embed, Share</vt:lpstr>
      <vt:lpstr>City of Sanctuary statement</vt:lpstr>
      <vt:lpstr>  Final Reflection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dc:creator>
  <cp:lastModifiedBy>Kevin Ayre</cp:lastModifiedBy>
  <cp:revision>41</cp:revision>
  <dcterms:modified xsi:type="dcterms:W3CDTF">2020-03-30T14:28:20Z</dcterms:modified>
</cp:coreProperties>
</file>