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 id="2147483662" r:id="rId2"/>
  </p:sldMasterIdLst>
  <p:notesMasterIdLst>
    <p:notesMasterId r:id="rId26"/>
  </p:notesMasterIdLst>
  <p:sldIdLst>
    <p:sldId id="257" r:id="rId3"/>
    <p:sldId id="276" r:id="rId4"/>
    <p:sldId id="259" r:id="rId5"/>
    <p:sldId id="284" r:id="rId6"/>
    <p:sldId id="256" r:id="rId7"/>
    <p:sldId id="268" r:id="rId8"/>
    <p:sldId id="269" r:id="rId9"/>
    <p:sldId id="273" r:id="rId10"/>
    <p:sldId id="272" r:id="rId11"/>
    <p:sldId id="262" r:id="rId12"/>
    <p:sldId id="263" r:id="rId13"/>
    <p:sldId id="264" r:id="rId14"/>
    <p:sldId id="265" r:id="rId15"/>
    <p:sldId id="266" r:id="rId16"/>
    <p:sldId id="274" r:id="rId17"/>
    <p:sldId id="275" r:id="rId18"/>
    <p:sldId id="278" r:id="rId19"/>
    <p:sldId id="279" r:id="rId20"/>
    <p:sldId id="280" r:id="rId21"/>
    <p:sldId id="281" r:id="rId22"/>
    <p:sldId id="282" r:id="rId23"/>
    <p:sldId id="283" r:id="rId24"/>
    <p:sldId id="267" r:id="rId25"/>
  </p:sldIdLst>
  <p:sldSz cx="10691813" cy="7559675"/>
  <p:notesSz cx="7559675" cy="10691813"/>
  <p:embeddedFontLst>
    <p:embeddedFont>
      <p:font typeface="Calibri" panose="020F0502020204030204" pitchFamily="34" charset="0"/>
      <p:regular r:id="rId27"/>
      <p:bold r:id="rId28"/>
      <p:italic r:id="rId29"/>
      <p:boldItalic r:id="rId30"/>
    </p:embeddedFont>
    <p:embeddedFont>
      <p:font typeface="Prompt" panose="020B0604020202020204" charset="-34"/>
      <p:regular r:id="rId31"/>
      <p:bold r:id="rId32"/>
      <p:italic r:id="rId33"/>
      <p:boldItalic r:id="rId34"/>
    </p:embeddedFont>
    <p:embeddedFont>
      <p:font typeface="Prompt SemiBold" panose="00000700000000000000" charset="-34"/>
      <p:regular r:id="rId35"/>
      <p:bold r:id="rId36"/>
      <p:italic r:id="rId37"/>
      <p:boldItalic r:id="rId38"/>
    </p:embeddedFont>
    <p:embeddedFont>
      <p:font typeface="Raleway" panose="020B0604020202020204" charset="0"/>
      <p:regular r:id="rId39"/>
      <p:bold r:id="rId40"/>
      <p:italic r:id="rId41"/>
      <p:boldItalic r:id="rId42"/>
    </p:embeddedFont>
    <p:embeddedFont>
      <p:font typeface="Raleway ExtraBold" panose="020B0604020202020204" charset="0"/>
      <p:bold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948A54"/>
    <a:srgbClr val="597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5455" autoAdjust="0"/>
  </p:normalViewPr>
  <p:slideViewPr>
    <p:cSldViewPr snapToGrid="0">
      <p:cViewPr varScale="1">
        <p:scale>
          <a:sx n="99" d="100"/>
          <a:sy n="99" d="100"/>
        </p:scale>
        <p:origin x="1500" y="84"/>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bc.com/education/clips/zp8q6s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bbc.com/education/clips/zg834wx"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sz="1100" u="sng" dirty="0">
                <a:hlinkClick r:id="rId3"/>
              </a:rPr>
              <a:t>https://www.bbc.com/education/clips/zp8q6sg</a:t>
            </a:r>
            <a:r>
              <a:rPr lang="en-GB" sz="1100" dirty="0"/>
              <a:t> </a:t>
            </a:r>
            <a:endParaRPr lang="en-GB" dirty="0"/>
          </a:p>
          <a:p>
            <a:endParaRPr lang="en-GB" dirty="0"/>
          </a:p>
        </p:txBody>
      </p:sp>
    </p:spTree>
    <p:extLst>
      <p:ext uri="{BB962C8B-B14F-4D97-AF65-F5344CB8AC3E}">
        <p14:creationId xmlns:p14="http://schemas.microsoft.com/office/powerpoint/2010/main" val="637982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1183272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15</a:t>
            </a:fld>
            <a:endParaRPr lang="en-GB" dirty="0"/>
          </a:p>
        </p:txBody>
      </p:sp>
    </p:spTree>
    <p:extLst>
      <p:ext uri="{BB962C8B-B14F-4D97-AF65-F5344CB8AC3E}">
        <p14:creationId xmlns:p14="http://schemas.microsoft.com/office/powerpoint/2010/main" val="1910004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All images free to use </a:t>
            </a:r>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16</a:t>
            </a:fld>
            <a:endParaRPr lang="en-GB" dirty="0"/>
          </a:p>
        </p:txBody>
      </p:sp>
    </p:spTree>
    <p:extLst>
      <p:ext uri="{BB962C8B-B14F-4D97-AF65-F5344CB8AC3E}">
        <p14:creationId xmlns:p14="http://schemas.microsoft.com/office/powerpoint/2010/main" val="16157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17</a:t>
            </a:fld>
            <a:endParaRPr lang="en-GB" dirty="0"/>
          </a:p>
        </p:txBody>
      </p:sp>
    </p:spTree>
    <p:extLst>
      <p:ext uri="{BB962C8B-B14F-4D97-AF65-F5344CB8AC3E}">
        <p14:creationId xmlns:p14="http://schemas.microsoft.com/office/powerpoint/2010/main" val="1426606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18</a:t>
            </a:fld>
            <a:endParaRPr lang="en-GB" dirty="0"/>
          </a:p>
        </p:txBody>
      </p:sp>
    </p:spTree>
    <p:extLst>
      <p:ext uri="{BB962C8B-B14F-4D97-AF65-F5344CB8AC3E}">
        <p14:creationId xmlns:p14="http://schemas.microsoft.com/office/powerpoint/2010/main" val="4092824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19</a:t>
            </a:fld>
            <a:endParaRPr lang="en-GB" dirty="0"/>
          </a:p>
        </p:txBody>
      </p:sp>
    </p:spTree>
    <p:extLst>
      <p:ext uri="{BB962C8B-B14F-4D97-AF65-F5344CB8AC3E}">
        <p14:creationId xmlns:p14="http://schemas.microsoft.com/office/powerpoint/2010/main" val="1329628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sz="1100" u="sng" dirty="0">
                <a:hlinkClick r:id="rId3"/>
              </a:rPr>
              <a:t>https://www.bbc.com/education/clips/zg834wx</a:t>
            </a:r>
            <a:r>
              <a:rPr lang="en-GB" sz="1100" dirty="0"/>
              <a:t>  </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20</a:t>
            </a:fld>
            <a:endParaRPr lang="en-GB" dirty="0"/>
          </a:p>
        </p:txBody>
      </p:sp>
    </p:spTree>
    <p:extLst>
      <p:ext uri="{BB962C8B-B14F-4D97-AF65-F5344CB8AC3E}">
        <p14:creationId xmlns:p14="http://schemas.microsoft.com/office/powerpoint/2010/main" val="3128766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21</a:t>
            </a:fld>
            <a:endParaRPr lang="en-GB" dirty="0"/>
          </a:p>
        </p:txBody>
      </p:sp>
    </p:spTree>
    <p:extLst>
      <p:ext uri="{BB962C8B-B14F-4D97-AF65-F5344CB8AC3E}">
        <p14:creationId xmlns:p14="http://schemas.microsoft.com/office/powerpoint/2010/main" val="2665313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22</a:t>
            </a:fld>
            <a:endParaRPr lang="en-GB" dirty="0"/>
          </a:p>
        </p:txBody>
      </p:sp>
    </p:spTree>
    <p:extLst>
      <p:ext uri="{BB962C8B-B14F-4D97-AF65-F5344CB8AC3E}">
        <p14:creationId xmlns:p14="http://schemas.microsoft.com/office/powerpoint/2010/main" val="2706187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4741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1631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PSHE L3: the similarities, differences and diversity among people of different race, culture, ability, disability, sex, gender identity, ... and the impact of stereotyping, prejudice, bigotry, bullying, and discrimination on individuals and communities</a:t>
            </a:r>
          </a:p>
          <a:p>
            <a:endParaRPr lang="en-GB" dirty="0"/>
          </a:p>
        </p:txBody>
      </p:sp>
    </p:spTree>
    <p:extLst>
      <p:ext uri="{BB962C8B-B14F-4D97-AF65-F5344CB8AC3E}">
        <p14:creationId xmlns:p14="http://schemas.microsoft.com/office/powerpoint/2010/main" val="3442956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98172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2451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93204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30/03/2020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314273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348400"/>
            <a:ext cx="9088041" cy="1620430"/>
          </a:xfrm>
        </p:spPr>
        <p:txBody>
          <a:bodyPr/>
          <a:lstStyle/>
          <a:p>
            <a:r>
              <a:rPr lang="en-US"/>
              <a:t>Click to edit Master title style</a:t>
            </a:r>
            <a:endParaRPr lang="en-GB"/>
          </a:p>
        </p:txBody>
      </p:sp>
      <p:sp>
        <p:nvSpPr>
          <p:cNvPr id="3" name="Subtitle 2"/>
          <p:cNvSpPr>
            <a:spLocks noGrp="1"/>
          </p:cNvSpPr>
          <p:nvPr>
            <p:ph type="subTitle" idx="1"/>
          </p:nvPr>
        </p:nvSpPr>
        <p:spPr>
          <a:xfrm>
            <a:off x="1603772" y="4283816"/>
            <a:ext cx="7484269"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08146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6551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80" y="4857792"/>
            <a:ext cx="9088041" cy="1501435"/>
          </a:xfrm>
        </p:spPr>
        <p:txBody>
          <a:bodyPr anchor="t"/>
          <a:lstStyle>
            <a:lvl1pPr algn="l">
              <a:defRPr sz="4409" b="1" cap="all"/>
            </a:lvl1pPr>
          </a:lstStyle>
          <a:p>
            <a:r>
              <a:rPr lang="en-US"/>
              <a:t>Click to edit Master title style</a:t>
            </a:r>
            <a:endParaRPr lang="en-GB"/>
          </a:p>
        </p:txBody>
      </p:sp>
      <p:sp>
        <p:nvSpPr>
          <p:cNvPr id="3" name="Text Placeholder 2"/>
          <p:cNvSpPr>
            <a:spLocks noGrp="1"/>
          </p:cNvSpPr>
          <p:nvPr>
            <p:ph type="body" idx="1"/>
          </p:nvPr>
        </p:nvSpPr>
        <p:spPr>
          <a:xfrm>
            <a:off x="844580" y="3204114"/>
            <a:ext cx="908804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816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48466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591" y="1692178"/>
            <a:ext cx="4724074"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534591" y="2397397"/>
            <a:ext cx="4724074"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1293" y="1692178"/>
            <a:ext cx="4725930"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31293" y="2397397"/>
            <a:ext cx="4725930"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35619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990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80089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591" y="300987"/>
            <a:ext cx="3517533" cy="1280945"/>
          </a:xfrm>
        </p:spPr>
        <p:txBody>
          <a:bodyPr anchor="b"/>
          <a:lstStyle>
            <a:lvl1pPr algn="l">
              <a:defRPr sz="2205" b="1"/>
            </a:lvl1pPr>
          </a:lstStyle>
          <a:p>
            <a:r>
              <a:rPr lang="en-US"/>
              <a:t>Click to edit Master title style</a:t>
            </a:r>
            <a:endParaRPr lang="en-GB"/>
          </a:p>
        </p:txBody>
      </p:sp>
      <p:sp>
        <p:nvSpPr>
          <p:cNvPr id="3" name="Content Placeholder 2"/>
          <p:cNvSpPr>
            <a:spLocks noGrp="1"/>
          </p:cNvSpPr>
          <p:nvPr>
            <p:ph idx="1"/>
          </p:nvPr>
        </p:nvSpPr>
        <p:spPr>
          <a:xfrm>
            <a:off x="4180202" y="300988"/>
            <a:ext cx="5977020"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591" y="1581933"/>
            <a:ext cx="3517533"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080116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670" y="5291772"/>
            <a:ext cx="6415088" cy="624724"/>
          </a:xfrm>
        </p:spPr>
        <p:txBody>
          <a:bodyPr anchor="b"/>
          <a:lstStyle>
            <a:lvl1pPr algn="l">
              <a:defRPr sz="2205" b="1"/>
            </a:lvl1pPr>
          </a:lstStyle>
          <a:p>
            <a:r>
              <a:rPr lang="en-US"/>
              <a:t>Click to edit Master title style</a:t>
            </a:r>
            <a:endParaRPr lang="en-GB"/>
          </a:p>
        </p:txBody>
      </p:sp>
      <p:sp>
        <p:nvSpPr>
          <p:cNvPr id="3" name="Picture Placeholder 2"/>
          <p:cNvSpPr>
            <a:spLocks noGrp="1"/>
          </p:cNvSpPr>
          <p:nvPr>
            <p:ph type="pic" idx="1"/>
          </p:nvPr>
        </p:nvSpPr>
        <p:spPr>
          <a:xfrm>
            <a:off x="2095670" y="675471"/>
            <a:ext cx="6415088"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en-GB" dirty="0"/>
          </a:p>
        </p:txBody>
      </p:sp>
      <p:sp>
        <p:nvSpPr>
          <p:cNvPr id="4" name="Text Placeholder 3"/>
          <p:cNvSpPr>
            <a:spLocks noGrp="1"/>
          </p:cNvSpPr>
          <p:nvPr>
            <p:ph type="body" sz="half" idx="2"/>
          </p:nvPr>
        </p:nvSpPr>
        <p:spPr>
          <a:xfrm>
            <a:off x="2095670" y="5916496"/>
            <a:ext cx="6415088"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76330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154382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8"/>
            <a:ext cx="2405658" cy="645022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591" y="302738"/>
            <a:ext cx="7038777" cy="64502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4158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30/03/2020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177432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60" r:id="rId9"/>
    <p:sldLayoutId id="21474836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302737"/>
            <a:ext cx="9622632" cy="125994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591" y="7006699"/>
            <a:ext cx="2494756"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653036" y="7006699"/>
            <a:ext cx="3385741"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7662466" y="7006699"/>
            <a:ext cx="249475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928662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slide" Target="slide13.xml"/><Relationship Id="rId5" Type="http://schemas.openxmlformats.org/officeDocument/2006/relationships/image" Target="../media/image5.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hyperlink" Target="https://www.bbc.co.uk/bitesize/clips/zp8q6sg" TargetMode="Externa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s://www.bbc.com/education/clips/zp8q6sg" TargetMode="Externa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hyperlink" Target="https://www.bbc.com/education/clips/zg834wx" TargetMode="Externa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s://www.bbc.com/education/clips/zg834wx" TargetMode="Externa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200" b="1" dirty="0">
                <a:solidFill>
                  <a:srgbClr val="A98278"/>
                </a:solidFill>
                <a:latin typeface="Prompt"/>
                <a:ea typeface="Prompt"/>
                <a:cs typeface="Prompt"/>
                <a:sym typeface="Prompt"/>
              </a:rPr>
              <a:t>LESSON</a:t>
            </a:r>
            <a:endParaRPr sz="12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A98278"/>
                </a:solidFill>
                <a:latin typeface="Prompt"/>
                <a:ea typeface="Prompt"/>
                <a:cs typeface="Prompt"/>
                <a:sym typeface="Prompt"/>
              </a:rPr>
              <a:t>DURATION</a:t>
            </a:r>
            <a:endParaRPr sz="12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895253" y="1252031"/>
            <a:ext cx="2993042" cy="1381769"/>
          </a:xfrm>
          <a:prstGeom prst="rect">
            <a:avLst/>
          </a:prstGeom>
          <a:noFill/>
          <a:ln>
            <a:noFill/>
          </a:ln>
        </p:spPr>
        <p:txBody>
          <a:bodyPr spcFirstLastPara="1" wrap="square" lIns="91425" tIns="91425" rIns="91425" bIns="91425" anchor="t" anchorCtr="0">
            <a:noAutofit/>
          </a:bodyPr>
          <a:lstStyle/>
          <a:p>
            <a:pPr lvl="0">
              <a:lnSpc>
                <a:spcPct val="120000"/>
              </a:lnSpc>
            </a:pPr>
            <a:r>
              <a:rPr lang="en-GB" sz="1000" b="1" dirty="0">
                <a:latin typeface="Raleway" panose="020B0604020202020204" charset="0"/>
              </a:rPr>
              <a:t>Learning Objectives</a:t>
            </a:r>
            <a:r>
              <a:rPr lang="en-GB" sz="1000" dirty="0">
                <a:latin typeface="Raleway" panose="020B0604020202020204" charset="0"/>
              </a:rPr>
              <a:t>:</a:t>
            </a:r>
          </a:p>
          <a:p>
            <a:pPr marL="171450" lvl="0" indent="-171450">
              <a:lnSpc>
                <a:spcPct val="120000"/>
              </a:lnSpc>
              <a:buFont typeface="Arial" panose="020B0604020202020204" pitchFamily="34" charset="0"/>
              <a:buChar char="•"/>
            </a:pPr>
            <a:r>
              <a:rPr lang="en-GB" sz="1000" dirty="0">
                <a:latin typeface="Raleway" panose="020B0604020202020204" charset="0"/>
              </a:rPr>
              <a:t>Know about, and gain an understanding of the experience of asylum seekers, and their arrival in the UK</a:t>
            </a:r>
          </a:p>
          <a:p>
            <a:pPr marL="171450" lvl="0" indent="-171450">
              <a:lnSpc>
                <a:spcPct val="120000"/>
              </a:lnSpc>
              <a:buFont typeface="Arial" panose="020B0604020202020204" pitchFamily="34" charset="0"/>
              <a:buChar char="•"/>
            </a:pPr>
            <a:r>
              <a:rPr lang="en-GB" sz="1000" dirty="0">
                <a:latin typeface="Raleway" panose="020B0604020202020204" charset="0"/>
              </a:rPr>
              <a:t>Explore how we create a resilient community so that we can better host refugees</a:t>
            </a:r>
          </a:p>
        </p:txBody>
      </p:sp>
      <p:sp>
        <p:nvSpPr>
          <p:cNvPr id="70" name="Google Shape;70;p14"/>
          <p:cNvSpPr txBox="1"/>
          <p:nvPr/>
        </p:nvSpPr>
        <p:spPr>
          <a:xfrm>
            <a:off x="5084525" y="978777"/>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Prompt"/>
                <a:ea typeface="Prompt"/>
                <a:cs typeface="Prompt"/>
                <a:sym typeface="Prompt"/>
              </a:rPr>
              <a:t>TO WHICH GCE LEARNING OBJECTIVE DOES THIS PHASE CONTRIBUTE?</a:t>
            </a:r>
          </a:p>
          <a:p>
            <a:pPr lvl="0">
              <a:buSzPts val="1100"/>
            </a:pPr>
            <a:r>
              <a:rPr lang="en-GB" sz="1100" kern="1200" dirty="0">
                <a:solidFill>
                  <a:srgbClr val="595959"/>
                </a:solidFill>
                <a:latin typeface="Raleway" panose="020B0604020202020204" charset="0"/>
                <a:ea typeface="Prompt"/>
                <a:cs typeface="Prompt"/>
                <a:sym typeface="Prompt"/>
              </a:rPr>
              <a:t>Key Stage 3  PSHE/Citizenship/ SMSC</a:t>
            </a:r>
            <a:endParaRPr sz="1100"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6385000" y="6571326"/>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Raleway" panose="020B0604020202020204" charset="0"/>
                <a:ea typeface="Prompt"/>
                <a:cs typeface="Prompt"/>
                <a:sym typeface="Prompt"/>
              </a:rPr>
              <a:t>TO WHICH SUBJECT IT IS CONNECTED?</a:t>
            </a:r>
            <a:endParaRPr sz="1100" b="1" i="0" u="none" strike="noStrike" cap="none" dirty="0">
              <a:solidFill>
                <a:srgbClr val="A98278"/>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200" i="0" u="none" strike="noStrike" cap="none" dirty="0">
                <a:solidFill>
                  <a:srgbClr val="595959"/>
                </a:solidFill>
                <a:latin typeface="Raleway" panose="020B0604020202020204" charset="0"/>
                <a:ea typeface="Prompt"/>
                <a:cs typeface="Prompt" panose="020B0604020202020204" charset="-34"/>
                <a:sym typeface="Prompt"/>
              </a:rPr>
              <a:t>Humanities – R.E., Geography, History, English</a:t>
            </a:r>
            <a:r>
              <a:rPr lang="en-GB" sz="1200" i="0" u="none" strike="noStrike" cap="none" dirty="0">
                <a:solidFill>
                  <a:srgbClr val="3174BA"/>
                </a:solidFill>
                <a:latin typeface="Raleway" panose="020B0604020202020204" charset="0"/>
                <a:ea typeface="Prompt"/>
                <a:cs typeface="Prompt" panose="020B0604020202020204" charset="-34"/>
                <a:sym typeface="Prompt"/>
              </a:rPr>
              <a:t>.</a:t>
            </a:r>
            <a:endParaRPr sz="1200" i="0" u="none" strike="noStrike" cap="none" dirty="0">
              <a:solidFill>
                <a:srgbClr val="3174BA"/>
              </a:solidFill>
              <a:latin typeface="Raleway" panose="020B0604020202020204" charset="0"/>
              <a:ea typeface="Prompt"/>
              <a:cs typeface="Prompt" panose="020B0604020202020204" charset="-34"/>
              <a:sym typeface="Prompt"/>
            </a:endParaRPr>
          </a:p>
        </p:txBody>
      </p:sp>
      <p:sp>
        <p:nvSpPr>
          <p:cNvPr id="72" name="Google Shape;72;p14"/>
          <p:cNvSpPr txBox="1"/>
          <p:nvPr/>
        </p:nvSpPr>
        <p:spPr>
          <a:xfrm>
            <a:off x="364325" y="3029094"/>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WHAT TEACHER DOES</a:t>
            </a:r>
            <a:endParaRPr b="1" i="0"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4</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6" name="Google Shape;76;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14"/>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42951" y="291150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90" name="Google Shape;90;p14"/>
          <p:cNvSpPr txBox="1"/>
          <p:nvPr/>
        </p:nvSpPr>
        <p:spPr>
          <a:xfrm>
            <a:off x="364325" y="290950"/>
            <a:ext cx="273501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4" name="Rectangle 3">
            <a:extLst>
              <a:ext uri="{FF2B5EF4-FFF2-40B4-BE49-F238E27FC236}">
                <a16:creationId xmlns:a16="http://schemas.microsoft.com/office/drawing/2014/main" id="{D32A05C1-464A-41E9-B41F-12C018214195}"/>
              </a:ext>
            </a:extLst>
          </p:cNvPr>
          <p:cNvSpPr/>
          <p:nvPr/>
        </p:nvSpPr>
        <p:spPr>
          <a:xfrm>
            <a:off x="2174927" y="151768"/>
            <a:ext cx="3126177" cy="523220"/>
          </a:xfrm>
          <a:prstGeom prst="rect">
            <a:avLst/>
          </a:prstGeom>
        </p:spPr>
        <p:txBody>
          <a:bodyPr wrap="none">
            <a:spAutoFit/>
          </a:bodyPr>
          <a:lstStyle/>
          <a:p>
            <a:r>
              <a:rPr lang="en-GB" b="1" dirty="0">
                <a:solidFill>
                  <a:schemeClr val="tx1"/>
                </a:solidFill>
                <a:latin typeface="Raleway "/>
                <a:ea typeface="Prompt"/>
                <a:cs typeface="Prompt"/>
                <a:sym typeface="Prompt"/>
              </a:rPr>
              <a:t>Asylum Seekers   </a:t>
            </a:r>
            <a:r>
              <a:rPr lang="en-GB" dirty="0">
                <a:solidFill>
                  <a:schemeClr val="tx1"/>
                </a:solidFill>
                <a:latin typeface="Raleway" panose="020B0604020202020204" charset="0"/>
              </a:rPr>
              <a:t>Asylum in the UK</a:t>
            </a:r>
            <a:endParaRPr lang="en-GB" b="1" dirty="0">
              <a:solidFill>
                <a:schemeClr val="tx1"/>
              </a:solidFill>
              <a:latin typeface="Raleway" panose="020B0604020202020204" charset="0"/>
              <a:ea typeface="Prompt"/>
              <a:cs typeface="Prompt"/>
              <a:sym typeface="Prompt"/>
            </a:endParaRPr>
          </a:p>
          <a:p>
            <a:endParaRPr lang="en-GB" dirty="0">
              <a:solidFill>
                <a:schemeClr val="tx1"/>
              </a:solidFill>
              <a:latin typeface="Raleway "/>
            </a:endParaRPr>
          </a:p>
        </p:txBody>
      </p:sp>
      <p:sp>
        <p:nvSpPr>
          <p:cNvPr id="3" name="Rectangle 2">
            <a:extLst>
              <a:ext uri="{FF2B5EF4-FFF2-40B4-BE49-F238E27FC236}">
                <a16:creationId xmlns:a16="http://schemas.microsoft.com/office/drawing/2014/main" id="{8E58C29F-2706-49D2-8EB1-5FBE5D653CF0}"/>
              </a:ext>
            </a:extLst>
          </p:cNvPr>
          <p:cNvSpPr/>
          <p:nvPr/>
        </p:nvSpPr>
        <p:spPr>
          <a:xfrm>
            <a:off x="7336112" y="1637977"/>
            <a:ext cx="3190800" cy="4870564"/>
          </a:xfrm>
          <a:prstGeom prst="rect">
            <a:avLst/>
          </a:prstGeom>
        </p:spPr>
        <p:txBody>
          <a:bodyPr wrap="square">
            <a:spAutoFit/>
          </a:bodyPr>
          <a:lstStyle/>
          <a:p>
            <a:pPr lvl="0" algn="r"/>
            <a:r>
              <a:rPr lang="en-GB" sz="1050" b="1" i="1" dirty="0">
                <a:solidFill>
                  <a:srgbClr val="A98278"/>
                </a:solidFill>
                <a:latin typeface="Raleway" panose="020B0604020202020204" charset="0"/>
                <a:ea typeface="Prompt"/>
                <a:cs typeface="Prompt"/>
                <a:sym typeface="Prompt"/>
              </a:rPr>
              <a:t>BIG IDEAS</a:t>
            </a:r>
          </a:p>
          <a:p>
            <a:r>
              <a:rPr lang="en-GB" sz="1200" b="1" dirty="0">
                <a:latin typeface="Raleway" panose="020B0604020202020204" charset="0"/>
              </a:rPr>
              <a:t>Big Idea 2 </a:t>
            </a:r>
            <a:r>
              <a:rPr lang="en-GB" sz="1200" dirty="0">
                <a:solidFill>
                  <a:srgbClr val="FF0000"/>
                </a:solidFill>
                <a:latin typeface="Raleway" panose="020B0604020202020204" charset="0"/>
              </a:rPr>
              <a:t>Causes of migration.</a:t>
            </a:r>
          </a:p>
          <a:p>
            <a:r>
              <a:rPr lang="en-GB" sz="1200" dirty="0">
                <a:latin typeface="Raleway" panose="020B0604020202020204" charset="0"/>
              </a:rPr>
              <a:t> Some people </a:t>
            </a:r>
            <a:r>
              <a:rPr lang="en-GB" sz="1200" i="1" dirty="0">
                <a:latin typeface="Raleway" panose="020B0604020202020204" charset="0"/>
              </a:rPr>
              <a:t>choose </a:t>
            </a:r>
            <a:r>
              <a:rPr lang="en-GB" sz="1200" dirty="0">
                <a:latin typeface="Raleway" panose="020B0604020202020204" charset="0"/>
              </a:rPr>
              <a:t>to migrate (e.g. for a better life), some people are </a:t>
            </a:r>
            <a:r>
              <a:rPr lang="en-GB" sz="1200" i="1" dirty="0">
                <a:latin typeface="Raleway" panose="020B0604020202020204" charset="0"/>
              </a:rPr>
              <a:t>forced </a:t>
            </a:r>
            <a:r>
              <a:rPr lang="en-GB" sz="1200" dirty="0">
                <a:latin typeface="Raleway" panose="020B0604020202020204" charset="0"/>
              </a:rPr>
              <a:t>to migrate (e.g. by war or climate change). Some forces like war, poverty, lack of services </a:t>
            </a:r>
            <a:r>
              <a:rPr lang="en-GB" sz="1200" i="1" dirty="0">
                <a:latin typeface="Raleway" panose="020B0604020202020204" charset="0"/>
              </a:rPr>
              <a:t>Push </a:t>
            </a:r>
            <a:r>
              <a:rPr lang="en-GB" sz="1200" dirty="0">
                <a:latin typeface="Raleway" panose="020B0604020202020204" charset="0"/>
              </a:rPr>
              <a:t>people out. Other forces </a:t>
            </a:r>
            <a:r>
              <a:rPr lang="en-GB" sz="1200" i="1" dirty="0">
                <a:latin typeface="Raleway" panose="020B0604020202020204" charset="0"/>
              </a:rPr>
              <a:t>Pull </a:t>
            </a:r>
            <a:r>
              <a:rPr lang="en-GB" sz="1200" dirty="0">
                <a:latin typeface="Raleway" panose="020B0604020202020204" charset="0"/>
              </a:rPr>
              <a:t>people in e.g. employment, safety, lower risk of natural hazards or better land. </a:t>
            </a:r>
            <a:r>
              <a:rPr lang="en-GB" sz="1200" i="1" dirty="0">
                <a:latin typeface="Raleway" panose="020B0604020202020204" charset="0"/>
              </a:rPr>
              <a:t>Refugees </a:t>
            </a:r>
            <a:r>
              <a:rPr lang="en-GB" sz="1200" dirty="0">
                <a:latin typeface="Raleway" panose="020B0604020202020204" charset="0"/>
              </a:rPr>
              <a:t>are </a:t>
            </a:r>
            <a:r>
              <a:rPr lang="en-GB" sz="1200" i="1" dirty="0">
                <a:latin typeface="Raleway" panose="020B0604020202020204" charset="0"/>
              </a:rPr>
              <a:t>pushed </a:t>
            </a:r>
            <a:r>
              <a:rPr lang="en-GB" sz="1200" dirty="0">
                <a:latin typeface="Raleway" panose="020B0604020202020204" charset="0"/>
              </a:rPr>
              <a:t>(forced) to migrate because of conflict, persecution or violence. </a:t>
            </a:r>
          </a:p>
          <a:p>
            <a:r>
              <a:rPr lang="en-GB" sz="1200" dirty="0">
                <a:latin typeface="Raleway" panose="020B0604020202020204" charset="0"/>
              </a:rPr>
              <a:t>Political, social, environmental and economic factors (e.g. discrimination, jobs, economic inequality between countries) can create </a:t>
            </a:r>
            <a:r>
              <a:rPr lang="en-GB" sz="1200" b="1" i="1" dirty="0">
                <a:latin typeface="Raleway" panose="020B0604020202020204" charset="0"/>
              </a:rPr>
              <a:t>migration flows</a:t>
            </a:r>
            <a:r>
              <a:rPr lang="en-GB" sz="1200" i="1" dirty="0">
                <a:latin typeface="Raleway" panose="020B0604020202020204" charset="0"/>
              </a:rPr>
              <a:t>. </a:t>
            </a:r>
            <a:r>
              <a:rPr lang="en-GB" sz="1200" dirty="0">
                <a:latin typeface="Raleway" panose="020B0604020202020204" charset="0"/>
              </a:rPr>
              <a:t>98% of the USA’s population migrated there over the last 500 years, mostly for economic reasons.</a:t>
            </a:r>
          </a:p>
          <a:p>
            <a:r>
              <a:rPr lang="en-GB" sz="1200" dirty="0">
                <a:latin typeface="Raleway" panose="020B0604020202020204" charset="0"/>
              </a:rPr>
              <a:t> </a:t>
            </a:r>
            <a:r>
              <a:rPr lang="en-GB" sz="1200" dirty="0">
                <a:solidFill>
                  <a:srgbClr val="FF0000"/>
                </a:solidFill>
                <a:latin typeface="Raleway" panose="020B0604020202020204" charset="0"/>
              </a:rPr>
              <a:t>Every migrant has an </a:t>
            </a:r>
            <a:r>
              <a:rPr lang="en-GB" sz="1200" b="1" i="1" dirty="0">
                <a:solidFill>
                  <a:srgbClr val="FF0000"/>
                </a:solidFill>
                <a:latin typeface="Raleway" panose="020B0604020202020204" charset="0"/>
              </a:rPr>
              <a:t>individual story</a:t>
            </a:r>
            <a:r>
              <a:rPr lang="en-GB" sz="1200" dirty="0">
                <a:solidFill>
                  <a:srgbClr val="FF0000"/>
                </a:solidFill>
                <a:latin typeface="Raleway" panose="020B0604020202020204" charset="0"/>
              </a:rPr>
              <a:t>. </a:t>
            </a:r>
          </a:p>
          <a:p>
            <a:endParaRPr lang="en-GB" sz="1200" dirty="0">
              <a:latin typeface="Raleway" panose="020B0604020202020204" charset="0"/>
            </a:endParaRPr>
          </a:p>
          <a:p>
            <a:r>
              <a:rPr lang="en-GB" sz="1200" b="1" dirty="0">
                <a:latin typeface="Raleway" panose="020B0604020202020204" charset="0"/>
              </a:rPr>
              <a:t>Big Idea 11. </a:t>
            </a:r>
            <a:r>
              <a:rPr lang="en-GB" sz="1200" dirty="0">
                <a:solidFill>
                  <a:srgbClr val="FF0000"/>
                </a:solidFill>
                <a:latin typeface="Raleway" panose="020B0604020202020204" charset="0"/>
              </a:rPr>
              <a:t>Countries attempt to control and reduce migration </a:t>
            </a:r>
            <a:r>
              <a:rPr lang="en-GB" sz="1200" dirty="0">
                <a:latin typeface="Raleway" panose="020B0604020202020204" charset="0"/>
              </a:rPr>
              <a:t>e.g. by building physical barriers, passing laws to restrict benefits, investing in poorer countries and helping to resolve conflicts. </a:t>
            </a:r>
          </a:p>
        </p:txBody>
      </p:sp>
      <p:sp>
        <p:nvSpPr>
          <p:cNvPr id="5" name="Rectangle 4">
            <a:extLst>
              <a:ext uri="{FF2B5EF4-FFF2-40B4-BE49-F238E27FC236}">
                <a16:creationId xmlns:a16="http://schemas.microsoft.com/office/drawing/2014/main" id="{92C4864A-118C-4367-B87A-6592414CACD4}"/>
              </a:ext>
            </a:extLst>
          </p:cNvPr>
          <p:cNvSpPr/>
          <p:nvPr/>
        </p:nvSpPr>
        <p:spPr>
          <a:xfrm>
            <a:off x="332695" y="3371242"/>
            <a:ext cx="6289792" cy="3970318"/>
          </a:xfrm>
          <a:prstGeom prst="rect">
            <a:avLst/>
          </a:prstGeom>
        </p:spPr>
        <p:txBody>
          <a:bodyPr wrap="square">
            <a:spAutoFit/>
          </a:bodyPr>
          <a:lstStyle/>
          <a:p>
            <a:r>
              <a:rPr lang="en-GB" sz="1200" b="1" u="sng" dirty="0">
                <a:latin typeface="Raleway" panose="020B0604020202020204" charset="0"/>
              </a:rPr>
              <a:t>First Thoughts</a:t>
            </a:r>
            <a:r>
              <a:rPr lang="en-GB" sz="1200" b="1" dirty="0">
                <a:latin typeface="Raleway" panose="020B0604020202020204" charset="0"/>
              </a:rPr>
              <a:t> 15 Minutes  	</a:t>
            </a:r>
            <a:r>
              <a:rPr lang="en-GB" sz="1200" b="1" i="1" dirty="0">
                <a:latin typeface="Raleway" panose="020B0604020202020204" charset="0"/>
              </a:rPr>
              <a:t>Humane Treatment and Resilient Countries</a:t>
            </a:r>
            <a:endParaRPr lang="en-GB" sz="1200" dirty="0">
              <a:latin typeface="Raleway" panose="020B0604020202020204" charset="0"/>
            </a:endParaRPr>
          </a:p>
          <a:p>
            <a:r>
              <a:rPr lang="en-GB" sz="1200" b="1" dirty="0">
                <a:latin typeface="Raleway" panose="020B0604020202020204" charset="0"/>
              </a:rPr>
              <a:t> </a:t>
            </a:r>
            <a:r>
              <a:rPr lang="en-GB" sz="1200" dirty="0">
                <a:latin typeface="Raleway" panose="020B0604020202020204" charset="0"/>
              </a:rPr>
              <a:t>T explains: The </a:t>
            </a:r>
            <a:r>
              <a:rPr lang="en-GB" sz="1200" b="1" dirty="0">
                <a:latin typeface="Raleway" panose="020B0604020202020204" charset="0"/>
              </a:rPr>
              <a:t>Sustainable Development Goals</a:t>
            </a:r>
            <a:r>
              <a:rPr lang="en-GB" sz="1200" dirty="0">
                <a:latin typeface="Raleway" panose="020B0604020202020204" charset="0"/>
              </a:rPr>
              <a:t> introduction states: </a:t>
            </a:r>
            <a:r>
              <a:rPr lang="en-GB" sz="1200" b="1" dirty="0">
                <a:latin typeface="Raleway" panose="020B0604020202020204" charset="0"/>
              </a:rPr>
              <a:t>Slide 9</a:t>
            </a:r>
            <a:endParaRPr lang="en-GB" sz="1200" dirty="0">
              <a:latin typeface="Raleway" panose="020B0604020202020204" charset="0"/>
            </a:endParaRPr>
          </a:p>
          <a:p>
            <a:r>
              <a:rPr lang="en-GB" sz="1200" dirty="0">
                <a:latin typeface="Raleway" panose="020B0604020202020204" charset="0"/>
              </a:rPr>
              <a:t>‘We will co-operate internationally to ensure the safe, orderly and regular migration involving full respect for human rights  and the humane treatment of migrants, regardless of migration status, of refugees and displaced persons.</a:t>
            </a:r>
          </a:p>
          <a:p>
            <a:r>
              <a:rPr lang="en-GB" sz="1200" dirty="0">
                <a:latin typeface="Raleway" panose="020B0604020202020204" charset="0"/>
              </a:rPr>
              <a:t>Such co-operation should also strengthen the resilience of communities hosting refugees...’ </a:t>
            </a:r>
          </a:p>
          <a:p>
            <a:r>
              <a:rPr lang="en-GB" sz="1200" i="1" dirty="0">
                <a:latin typeface="Raleway" panose="020B0604020202020204" charset="0"/>
              </a:rPr>
              <a:t>UN Sustainable Development Goals Introduction paragraph 29.</a:t>
            </a:r>
            <a:endParaRPr lang="en-GB" sz="1200" dirty="0">
              <a:latin typeface="Raleway" panose="020B0604020202020204" charset="0"/>
            </a:endParaRPr>
          </a:p>
          <a:p>
            <a:r>
              <a:rPr lang="en-GB" sz="1200" i="1" dirty="0">
                <a:latin typeface="Raleway" panose="020B0604020202020204" charset="0"/>
              </a:rPr>
              <a:t>Divide the class in to two halves to see what their perspectives are on the terms: </a:t>
            </a:r>
            <a:r>
              <a:rPr lang="en-GB" sz="1200" b="1" dirty="0">
                <a:latin typeface="Raleway" panose="020B0604020202020204" charset="0"/>
              </a:rPr>
              <a:t>Slide 10</a:t>
            </a:r>
            <a:endParaRPr lang="en-GB" sz="1200" dirty="0">
              <a:latin typeface="Raleway" panose="020B0604020202020204" charset="0"/>
            </a:endParaRPr>
          </a:p>
          <a:p>
            <a:r>
              <a:rPr lang="en-GB" sz="1200" dirty="0">
                <a:latin typeface="Raleway" panose="020B0604020202020204" charset="0"/>
              </a:rPr>
              <a:t>One explores:                  What is meant by </a:t>
            </a:r>
            <a:r>
              <a:rPr lang="en-GB" sz="1200" b="1" dirty="0">
                <a:latin typeface="Raleway" panose="020B0604020202020204" charset="0"/>
              </a:rPr>
              <a:t>humane treatment of people</a:t>
            </a:r>
            <a:r>
              <a:rPr lang="en-GB" sz="1200" dirty="0">
                <a:latin typeface="Raleway" panose="020B0604020202020204" charset="0"/>
              </a:rPr>
              <a:t>?</a:t>
            </a:r>
          </a:p>
          <a:p>
            <a:r>
              <a:rPr lang="en-GB" sz="1200" dirty="0">
                <a:latin typeface="Raleway" panose="020B0604020202020204" charset="0"/>
              </a:rPr>
              <a:t>The other explores:         What is meant by a </a:t>
            </a:r>
            <a:r>
              <a:rPr lang="en-GB" sz="1200" b="1" dirty="0">
                <a:latin typeface="Raleway" panose="020B0604020202020204" charset="0"/>
              </a:rPr>
              <a:t>resilient country</a:t>
            </a:r>
            <a:r>
              <a:rPr lang="en-GB" sz="1200" dirty="0">
                <a:latin typeface="Raleway" panose="020B0604020202020204" charset="0"/>
              </a:rPr>
              <a:t>? </a:t>
            </a:r>
          </a:p>
          <a:p>
            <a:r>
              <a:rPr lang="en-GB" sz="1200" dirty="0">
                <a:latin typeface="Raleway" panose="020B0604020202020204" charset="0"/>
              </a:rPr>
              <a:t>(Could start with asking what we mean by being resilient in school and in learning)</a:t>
            </a:r>
          </a:p>
          <a:p>
            <a:endParaRPr lang="en-GB" sz="1200" b="1" dirty="0">
              <a:latin typeface="Raleway" panose="020B0604020202020204" charset="0"/>
            </a:endParaRPr>
          </a:p>
          <a:p>
            <a:r>
              <a:rPr lang="en-GB" sz="1200" b="1" dirty="0">
                <a:latin typeface="Raleway" panose="020B0604020202020204" charset="0"/>
              </a:rPr>
              <a:t>Discuss thoughts with class</a:t>
            </a:r>
            <a:r>
              <a:rPr lang="en-GB" sz="1200" dirty="0">
                <a:latin typeface="Raleway" panose="020B0604020202020204" charset="0"/>
              </a:rPr>
              <a:t> to come to an agreed definition with examples, of what is meant by each phrase.</a:t>
            </a:r>
          </a:p>
          <a:p>
            <a:r>
              <a:rPr lang="en-GB" sz="1200" b="1" i="1" dirty="0">
                <a:latin typeface="Raleway" panose="020B0604020202020204" charset="0"/>
              </a:rPr>
              <a:t>Possible responses:</a:t>
            </a:r>
            <a:endParaRPr lang="en-GB" sz="1200" b="1" dirty="0">
              <a:latin typeface="Raleway" panose="020B0604020202020204" charset="0"/>
            </a:endParaRPr>
          </a:p>
          <a:p>
            <a:pPr lvl="0"/>
            <a:r>
              <a:rPr lang="en-GB" sz="1200" dirty="0">
                <a:latin typeface="Raleway" panose="020B0604020202020204" charset="0"/>
              </a:rPr>
              <a:t>Treating people with respect, dignity, listening to them, regarding them as important, meeting their needs, treating them as if they were someone you know well</a:t>
            </a:r>
            <a:endParaRPr lang="en-GB" sz="1200" b="1" dirty="0">
              <a:latin typeface="Raleway" panose="020B0604020202020204" charset="0"/>
            </a:endParaRPr>
          </a:p>
          <a:p>
            <a:r>
              <a:rPr lang="en-GB" sz="1200" dirty="0">
                <a:latin typeface="Raleway" panose="020B0604020202020204" charset="0"/>
              </a:rPr>
              <a:t>Countries that can cope with change, that have enough resources to manage in times of crisis (could discuss the fuel crisis in UK in 2000), that can adapt and support people effectively so no one is left out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CA710E0F-A497-4ECD-9276-65BA96EBC7C9}"/>
              </a:ext>
            </a:extLst>
          </p:cNvPr>
          <p:cNvSpPr/>
          <p:nvPr/>
        </p:nvSpPr>
        <p:spPr>
          <a:xfrm>
            <a:off x="904776" y="2711131"/>
            <a:ext cx="9076622" cy="3736407"/>
          </a:xfrm>
          <a:prstGeom prst="rect">
            <a:avLst/>
          </a:prstGeom>
        </p:spPr>
        <p:txBody>
          <a:bodyPr wrap="square">
            <a:spAutoFit/>
          </a:bodyPr>
          <a:lstStyle/>
          <a:p>
            <a:pPr marL="342900" lvl="0" indent="-342900">
              <a:spcBef>
                <a:spcPct val="20000"/>
              </a:spcBef>
              <a:buClrTx/>
            </a:pPr>
            <a:r>
              <a:rPr lang="en-GB" sz="3200" kern="1200" dirty="0">
                <a:solidFill>
                  <a:prstClr val="black"/>
                </a:solidFill>
                <a:latin typeface="Calibri"/>
                <a:ea typeface="+mn-ea"/>
                <a:cs typeface="+mn-cs"/>
              </a:rPr>
              <a:t>‘</a:t>
            </a:r>
            <a:r>
              <a:rPr lang="en-GB" sz="3200" kern="1200" dirty="0">
                <a:solidFill>
                  <a:prstClr val="black"/>
                </a:solidFill>
                <a:latin typeface="Raleway" panose="020B0604020202020204" charset="0"/>
                <a:ea typeface="+mn-ea"/>
                <a:cs typeface="+mn-cs"/>
              </a:rPr>
              <a:t>Full respect for human rights </a:t>
            </a:r>
            <a:r>
              <a:rPr lang="en-GB" sz="3200" b="1" kern="1200" dirty="0">
                <a:solidFill>
                  <a:prstClr val="black"/>
                </a:solidFill>
                <a:latin typeface="Raleway" panose="020B0604020202020204" charset="0"/>
                <a:ea typeface="+mn-ea"/>
                <a:cs typeface="+mn-cs"/>
              </a:rPr>
              <a:t>and the </a:t>
            </a:r>
            <a:r>
              <a:rPr lang="en-GB" sz="3200" b="1" i="1" kern="1200" dirty="0">
                <a:solidFill>
                  <a:prstClr val="black"/>
                </a:solidFill>
                <a:latin typeface="Raleway" panose="020B0604020202020204" charset="0"/>
                <a:ea typeface="+mn-ea"/>
                <a:cs typeface="+mn-cs"/>
              </a:rPr>
              <a:t>humane</a:t>
            </a:r>
            <a:r>
              <a:rPr lang="en-GB" sz="3200" b="1" kern="1200" dirty="0">
                <a:solidFill>
                  <a:prstClr val="black"/>
                </a:solidFill>
                <a:latin typeface="Raleway" panose="020B0604020202020204" charset="0"/>
                <a:ea typeface="+mn-ea"/>
                <a:cs typeface="+mn-cs"/>
              </a:rPr>
              <a:t> treatment of migrants</a:t>
            </a:r>
            <a:r>
              <a:rPr lang="en-GB" sz="3200" kern="1200" dirty="0">
                <a:solidFill>
                  <a:prstClr val="black"/>
                </a:solidFill>
                <a:latin typeface="Raleway" panose="020B0604020202020204" charset="0"/>
                <a:ea typeface="+mn-ea"/>
                <a:cs typeface="+mn-cs"/>
              </a:rPr>
              <a:t> regardless of migration status, of refugees and of displaced persons.’ </a:t>
            </a:r>
          </a:p>
          <a:p>
            <a:pPr lvl="0">
              <a:spcBef>
                <a:spcPct val="20000"/>
              </a:spcBef>
              <a:buClrTx/>
            </a:pPr>
            <a:endParaRPr lang="en-GB" sz="3200" kern="1200" dirty="0">
              <a:solidFill>
                <a:prstClr val="black"/>
              </a:solidFill>
              <a:latin typeface="Raleway" panose="020B0604020202020204" charset="0"/>
              <a:ea typeface="+mn-ea"/>
              <a:cs typeface="+mn-cs"/>
            </a:endParaRPr>
          </a:p>
          <a:p>
            <a:pPr lvl="0">
              <a:spcBef>
                <a:spcPct val="20000"/>
              </a:spcBef>
              <a:buClrTx/>
            </a:pPr>
            <a:r>
              <a:rPr lang="en-GB" sz="3200" kern="1200" dirty="0">
                <a:solidFill>
                  <a:prstClr val="black"/>
                </a:solidFill>
                <a:latin typeface="Raleway" panose="020B0604020202020204" charset="0"/>
                <a:ea typeface="+mn-ea"/>
                <a:cs typeface="+mn-cs"/>
              </a:rPr>
              <a:t>‘</a:t>
            </a:r>
            <a:r>
              <a:rPr lang="en-GB" sz="3200" i="1" kern="1200" dirty="0">
                <a:solidFill>
                  <a:prstClr val="black"/>
                </a:solidFill>
                <a:latin typeface="Raleway" panose="020B0604020202020204" charset="0"/>
                <a:ea typeface="+mn-ea"/>
                <a:cs typeface="+mn-cs"/>
              </a:rPr>
              <a:t>strengthen the </a:t>
            </a:r>
            <a:r>
              <a:rPr lang="en-GB" sz="3200" b="1" i="1" kern="1200" dirty="0">
                <a:solidFill>
                  <a:prstClr val="black"/>
                </a:solidFill>
                <a:latin typeface="Raleway" panose="020B0604020202020204" charset="0"/>
                <a:ea typeface="+mn-ea"/>
                <a:cs typeface="+mn-cs"/>
              </a:rPr>
              <a:t>resilience of communities</a:t>
            </a:r>
            <a:r>
              <a:rPr lang="en-GB" sz="3200" i="1" kern="1200" dirty="0">
                <a:solidFill>
                  <a:prstClr val="black"/>
                </a:solidFill>
                <a:latin typeface="Raleway" panose="020B0604020202020204" charset="0"/>
                <a:ea typeface="+mn-ea"/>
                <a:cs typeface="+mn-cs"/>
              </a:rPr>
              <a:t> hosting refugees.’</a:t>
            </a:r>
            <a:endParaRPr lang="en-GB" sz="3200" kern="1200" dirty="0">
              <a:solidFill>
                <a:prstClr val="black"/>
              </a:solidFill>
              <a:latin typeface="Raleway" panose="020B0604020202020204" charset="0"/>
              <a:ea typeface="+mn-ea"/>
              <a:cs typeface="+mn-cs"/>
            </a:endParaRPr>
          </a:p>
        </p:txBody>
      </p:sp>
      <p:sp>
        <p:nvSpPr>
          <p:cNvPr id="3" name="Rectangle 2">
            <a:extLst>
              <a:ext uri="{FF2B5EF4-FFF2-40B4-BE49-F238E27FC236}">
                <a16:creationId xmlns:a16="http://schemas.microsoft.com/office/drawing/2014/main" id="{AC1CDBA4-6EEB-49F3-B91E-17656EB11E85}"/>
              </a:ext>
            </a:extLst>
          </p:cNvPr>
          <p:cNvSpPr/>
          <p:nvPr/>
        </p:nvSpPr>
        <p:spPr>
          <a:xfrm>
            <a:off x="3082583" y="1517825"/>
            <a:ext cx="4108817" cy="646331"/>
          </a:xfrm>
          <a:prstGeom prst="rect">
            <a:avLst/>
          </a:prstGeom>
        </p:spPr>
        <p:txBody>
          <a:bodyPr wrap="none">
            <a:spAutoFit/>
          </a:bodyPr>
          <a:lstStyle/>
          <a:p>
            <a:r>
              <a:rPr lang="en-GB" sz="3600" dirty="0">
                <a:solidFill>
                  <a:srgbClr val="FF0000"/>
                </a:solidFill>
                <a:latin typeface="Raleway" panose="020B0604020202020204" charset="0"/>
              </a:rPr>
              <a:t>Links to the SDGS </a:t>
            </a:r>
            <a:endParaRPr lang="en-GB" sz="3600" dirty="0">
              <a:latin typeface="Raleway" panose="020B0604020202020204" charset="0"/>
            </a:endParaRPr>
          </a:p>
        </p:txBody>
      </p:sp>
    </p:spTree>
    <p:extLst>
      <p:ext uri="{BB962C8B-B14F-4D97-AF65-F5344CB8AC3E}">
        <p14:creationId xmlns:p14="http://schemas.microsoft.com/office/powerpoint/2010/main" val="3209532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428824" y="1189884"/>
            <a:ext cx="7925903" cy="376800"/>
            <a:chOff x="462100" y="4530000"/>
            <a:chExt cx="6500700" cy="376800"/>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16724" y="4580125"/>
              <a:ext cx="6273485" cy="315600"/>
            </a:xfrm>
            <a:prstGeom prst="rect">
              <a:avLst/>
            </a:prstGeom>
            <a:noFill/>
            <a:ln>
              <a:noFill/>
            </a:ln>
          </p:spPr>
          <p:txBody>
            <a:bodyPr spcFirstLastPara="1" wrap="square" lIns="91425" tIns="91425" rIns="91425" bIns="91425" anchor="t" anchorCtr="0">
              <a:noAutofit/>
            </a:bodyPr>
            <a:lstStyle/>
            <a:p>
              <a:pPr>
                <a:buSzPts val="1100"/>
              </a:pPr>
              <a:r>
                <a:rPr lang="it" sz="1800" b="1" dirty="0">
                  <a:solidFill>
                    <a:srgbClr val="FFFFFF"/>
                  </a:solidFill>
                  <a:latin typeface="Prompt"/>
                  <a:ea typeface="Prompt"/>
                  <a:cs typeface="Prompt"/>
                  <a:sym typeface="Prompt"/>
                </a:rPr>
                <a:t>ACTIVITY 1:</a:t>
              </a:r>
              <a:endParaRPr sz="1400" b="1" i="0" u="none" strike="noStrike" cap="none" dirty="0">
                <a:solidFill>
                  <a:srgbClr val="3174BA"/>
                </a:solidFill>
                <a:latin typeface="Prompt"/>
                <a:ea typeface="Prompt"/>
                <a:cs typeface="Prompt"/>
                <a:sym typeface="Prompt"/>
              </a:endParaRPr>
            </a:p>
          </p:txBody>
        </p:sp>
      </p:grpSp>
      <p:sp>
        <p:nvSpPr>
          <p:cNvPr id="2" name="Title 1">
            <a:extLst>
              <a:ext uri="{FF2B5EF4-FFF2-40B4-BE49-F238E27FC236}">
                <a16:creationId xmlns:a16="http://schemas.microsoft.com/office/drawing/2014/main" id="{EC75497E-B58C-48E5-AC2D-6D2E1395597F}"/>
              </a:ext>
            </a:extLst>
          </p:cNvPr>
          <p:cNvSpPr>
            <a:spLocks noGrp="1"/>
          </p:cNvSpPr>
          <p:nvPr>
            <p:ph type="title"/>
          </p:nvPr>
        </p:nvSpPr>
        <p:spPr>
          <a:xfrm>
            <a:off x="3679175" y="1593928"/>
            <a:ext cx="3103240" cy="841800"/>
          </a:xfrm>
        </p:spPr>
        <p:txBody>
          <a:bodyPr/>
          <a:lstStyle/>
          <a:p>
            <a:r>
              <a:rPr lang="en-GB" dirty="0">
                <a:latin typeface="Raleway" panose="020B0604020202020204" charset="0"/>
              </a:rPr>
              <a:t>Half and Half</a:t>
            </a:r>
          </a:p>
        </p:txBody>
      </p:sp>
      <p:sp>
        <p:nvSpPr>
          <p:cNvPr id="3" name="Text Placeholder 2">
            <a:extLst>
              <a:ext uri="{FF2B5EF4-FFF2-40B4-BE49-F238E27FC236}">
                <a16:creationId xmlns:a16="http://schemas.microsoft.com/office/drawing/2014/main" id="{4BF2B6EB-6756-4EE8-BB5D-837D411C99CA}"/>
              </a:ext>
            </a:extLst>
          </p:cNvPr>
          <p:cNvSpPr>
            <a:spLocks noGrp="1"/>
          </p:cNvSpPr>
          <p:nvPr>
            <p:ph type="body" idx="1"/>
          </p:nvPr>
        </p:nvSpPr>
        <p:spPr>
          <a:xfrm>
            <a:off x="364325" y="2299611"/>
            <a:ext cx="4677000" cy="5021400"/>
          </a:xfrm>
        </p:spPr>
        <p:txBody>
          <a:bodyPr/>
          <a:lstStyle/>
          <a:p>
            <a:pPr lvl="0" algn="ctr">
              <a:buNone/>
            </a:pPr>
            <a:r>
              <a:rPr lang="en-GB" sz="3200" dirty="0">
                <a:latin typeface="Raleway" panose="020B0604020202020204" charset="0"/>
              </a:rPr>
              <a:t>What is meant by </a:t>
            </a:r>
          </a:p>
          <a:p>
            <a:pPr lvl="0" algn="ctr">
              <a:buNone/>
            </a:pPr>
            <a:r>
              <a:rPr lang="en-GB" sz="3200" b="1" dirty="0">
                <a:latin typeface="Raleway" panose="020B0604020202020204" charset="0"/>
              </a:rPr>
              <a:t>humane treatment of people</a:t>
            </a:r>
            <a:r>
              <a:rPr lang="en-GB" sz="3200" dirty="0">
                <a:latin typeface="Raleway" panose="020B0604020202020204" charset="0"/>
              </a:rPr>
              <a:t>?</a:t>
            </a:r>
          </a:p>
          <a:p>
            <a:endParaRPr lang="en-GB" dirty="0"/>
          </a:p>
        </p:txBody>
      </p:sp>
      <p:sp>
        <p:nvSpPr>
          <p:cNvPr id="4" name="Text Placeholder 3">
            <a:extLst>
              <a:ext uri="{FF2B5EF4-FFF2-40B4-BE49-F238E27FC236}">
                <a16:creationId xmlns:a16="http://schemas.microsoft.com/office/drawing/2014/main" id="{626621EE-CD74-4727-9542-1D7A8B7A1350}"/>
              </a:ext>
            </a:extLst>
          </p:cNvPr>
          <p:cNvSpPr>
            <a:spLocks noGrp="1"/>
          </p:cNvSpPr>
          <p:nvPr>
            <p:ph type="body" idx="2"/>
          </p:nvPr>
        </p:nvSpPr>
        <p:spPr>
          <a:xfrm>
            <a:off x="5578600" y="2462972"/>
            <a:ext cx="4677000" cy="5021400"/>
          </a:xfrm>
        </p:spPr>
        <p:txBody>
          <a:bodyPr/>
          <a:lstStyle/>
          <a:p>
            <a:pPr lvl="0" algn="ctr">
              <a:buNone/>
            </a:pPr>
            <a:r>
              <a:rPr lang="en-GB" sz="3200" dirty="0">
                <a:latin typeface="Raleway" panose="020B0604020202020204" charset="0"/>
              </a:rPr>
              <a:t>What is meant by</a:t>
            </a:r>
          </a:p>
          <a:p>
            <a:pPr lvl="0" algn="ctr">
              <a:buNone/>
            </a:pPr>
            <a:r>
              <a:rPr lang="en-GB" sz="3200" b="1" dirty="0">
                <a:latin typeface="Raleway" panose="020B0604020202020204" charset="0"/>
              </a:rPr>
              <a:t> a resilient country</a:t>
            </a:r>
            <a:r>
              <a:rPr lang="en-GB" sz="3200" dirty="0">
                <a:latin typeface="Raleway" panose="020B0604020202020204" charset="0"/>
              </a:rPr>
              <a:t>?</a:t>
            </a:r>
          </a:p>
          <a:p>
            <a:endParaRPr lang="en-GB" dirty="0"/>
          </a:p>
        </p:txBody>
      </p:sp>
    </p:spTree>
    <p:extLst>
      <p:ext uri="{BB962C8B-B14F-4D97-AF65-F5344CB8AC3E}">
        <p14:creationId xmlns:p14="http://schemas.microsoft.com/office/powerpoint/2010/main" val="4103523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3" name="Group 2"/>
          <p:cNvGrpSpPr/>
          <p:nvPr/>
        </p:nvGrpSpPr>
        <p:grpSpPr>
          <a:xfrm>
            <a:off x="364318" y="0"/>
            <a:ext cx="9872150" cy="1140655"/>
            <a:chOff x="364325" y="290950"/>
            <a:chExt cx="9872150" cy="1140655"/>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125"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 TALE OF TWO TOWNS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pic>
        <p:nvPicPr>
          <p:cNvPr id="14"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D7EA4640-C6D5-412F-A3E1-75A121C33F31}"/>
              </a:ext>
            </a:extLst>
          </p:cNvPr>
          <p:cNvSpPr/>
          <p:nvPr/>
        </p:nvSpPr>
        <p:spPr>
          <a:xfrm>
            <a:off x="1956997" y="2586422"/>
            <a:ext cx="6777817" cy="646331"/>
          </a:xfrm>
          <a:prstGeom prst="rect">
            <a:avLst/>
          </a:prstGeom>
        </p:spPr>
        <p:txBody>
          <a:bodyPr wrap="none">
            <a:spAutoFit/>
          </a:bodyPr>
          <a:lstStyle/>
          <a:p>
            <a:r>
              <a:rPr lang="en-GB" sz="3600" dirty="0">
                <a:latin typeface="Raleway" panose="020B0604020202020204" charset="0"/>
              </a:rPr>
              <a:t>Humane treatment of migrants</a:t>
            </a:r>
          </a:p>
        </p:txBody>
      </p:sp>
      <mc:AlternateContent xmlns:mc="http://schemas.openxmlformats.org/markup-compatibility/2006">
        <mc:Choice xmlns:pslz="http://schemas.microsoft.com/office/powerpoint/2016/slidezoom" Requires="pslz">
          <p:graphicFrame>
            <p:nvGraphicFramePr>
              <p:cNvPr id="5" name="Slide Zoom 4">
                <a:extLst>
                  <a:ext uri="{FF2B5EF4-FFF2-40B4-BE49-F238E27FC236}">
                    <a16:creationId xmlns:a16="http://schemas.microsoft.com/office/drawing/2014/main" id="{972B7D62-6856-487E-959C-48ABA7B0E9C3}"/>
                  </a:ext>
                </a:extLst>
              </p:cNvPr>
              <p:cNvGraphicFramePr>
                <a:graphicFrameLocks noChangeAspect="1"/>
              </p:cNvGraphicFramePr>
              <p:nvPr>
                <p:extLst>
                  <p:ext uri="{D42A27DB-BD31-4B8C-83A1-F6EECF244321}">
                    <p14:modId xmlns:p14="http://schemas.microsoft.com/office/powerpoint/2010/main" val="3446766468"/>
                  </p:ext>
                </p:extLst>
              </p:nvPr>
            </p:nvGraphicFramePr>
            <p:xfrm>
              <a:off x="-2404695" y="4910178"/>
              <a:ext cx="2672953" cy="1889919"/>
            </p:xfrm>
            <a:graphic>
              <a:graphicData uri="http://schemas.microsoft.com/office/powerpoint/2016/slidezoom">
                <pslz:sldZm>
                  <pslz:sldZmObj sldId="265" cId="3297914869">
                    <pslz:zmPr id="{823B3899-AC35-49EC-90BA-E9CDEBB3C9EF}" returnToParent="0" transitionDur="1000">
                      <p166:blipFill xmlns:p166="http://schemas.microsoft.com/office/powerpoint/2016/6/main">
                        <a:blip r:embed="rId5"/>
                        <a:stretch>
                          <a:fillRect/>
                        </a:stretch>
                      </p166:blipFill>
                      <p166:spPr xmlns:p166="http://schemas.microsoft.com/office/powerpoint/2016/6/main">
                        <a:xfrm>
                          <a:off x="0" y="0"/>
                          <a:ext cx="2672953" cy="1889919"/>
                        </a:xfrm>
                        <a:prstGeom prst="rect">
                          <a:avLst/>
                        </a:prstGeom>
                        <a:ln w="3175">
                          <a:solidFill>
                            <a:prstClr val="ltGray"/>
                          </a:solidFill>
                        </a:ln>
                      </p166:spPr>
                    </pslz:zmPr>
                  </pslz:sldZmObj>
                </pslz:sldZm>
              </a:graphicData>
            </a:graphic>
          </p:graphicFrame>
        </mc:Choice>
        <mc:Fallback>
          <p:pic>
            <p:nvPicPr>
              <p:cNvPr id="5" name="Slide Zoom 4">
                <a:hlinkClick r:id="rId6" action="ppaction://hlinksldjump"/>
                <a:extLst>
                  <a:ext uri="{FF2B5EF4-FFF2-40B4-BE49-F238E27FC236}">
                    <a16:creationId xmlns:a16="http://schemas.microsoft.com/office/drawing/2014/main" id="{972B7D62-6856-487E-959C-48ABA7B0E9C3}"/>
                  </a:ext>
                </a:extLst>
              </p:cNvPr>
              <p:cNvPicPr>
                <a:picLocks noGrp="1" noRot="1" noChangeAspect="1" noMove="1" noResize="1" noEditPoints="1" noAdjustHandles="1" noChangeArrowheads="1" noChangeShapeType="1"/>
              </p:cNvPicPr>
              <p:nvPr/>
            </p:nvPicPr>
            <p:blipFill>
              <a:blip r:embed="rId5"/>
              <a:stretch>
                <a:fillRect/>
              </a:stretch>
            </p:blipFill>
            <p:spPr>
              <a:xfrm>
                <a:off x="-2404695" y="4910178"/>
                <a:ext cx="2672953" cy="1889919"/>
              </a:xfrm>
              <a:prstGeom prst="rect">
                <a:avLst/>
              </a:prstGeom>
              <a:ln w="3175">
                <a:solidFill>
                  <a:prstClr val="ltGray"/>
                </a:solidFill>
              </a:ln>
            </p:spPr>
          </p:pic>
        </mc:Fallback>
      </mc:AlternateContent>
      <p:sp>
        <p:nvSpPr>
          <p:cNvPr id="6" name="Title 5">
            <a:extLst>
              <a:ext uri="{FF2B5EF4-FFF2-40B4-BE49-F238E27FC236}">
                <a16:creationId xmlns:a16="http://schemas.microsoft.com/office/drawing/2014/main" id="{8EF6A437-CA63-4AB9-958F-A7C62397DB93}"/>
              </a:ext>
            </a:extLst>
          </p:cNvPr>
          <p:cNvSpPr>
            <a:spLocks noGrp="1"/>
          </p:cNvSpPr>
          <p:nvPr>
            <p:ph type="title"/>
          </p:nvPr>
        </p:nvSpPr>
        <p:spPr>
          <a:xfrm>
            <a:off x="460762" y="1174111"/>
            <a:ext cx="9963000" cy="841800"/>
          </a:xfrm>
        </p:spPr>
        <p:txBody>
          <a:bodyPr/>
          <a:lstStyle/>
          <a:p>
            <a:endParaRPr lang="en-GB"/>
          </a:p>
        </p:txBody>
      </p:sp>
    </p:spTree>
    <p:extLst>
      <p:ext uri="{BB962C8B-B14F-4D97-AF65-F5344CB8AC3E}">
        <p14:creationId xmlns:p14="http://schemas.microsoft.com/office/powerpoint/2010/main" val="2204342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6"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8"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pic>
        <p:nvPicPr>
          <p:cNvPr id="9"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Title 1">
            <a:extLst>
              <a:ext uri="{FF2B5EF4-FFF2-40B4-BE49-F238E27FC236}">
                <a16:creationId xmlns:a16="http://schemas.microsoft.com/office/drawing/2014/main" id="{D3403711-01C6-4980-AE68-10F9CB0C226E}"/>
              </a:ext>
            </a:extLst>
          </p:cNvPr>
          <p:cNvSpPr>
            <a:spLocks noGrp="1"/>
          </p:cNvSpPr>
          <p:nvPr>
            <p:ph type="title"/>
          </p:nvPr>
        </p:nvSpPr>
        <p:spPr>
          <a:xfrm>
            <a:off x="273468" y="1472252"/>
            <a:ext cx="9963000" cy="1530830"/>
          </a:xfrm>
        </p:spPr>
        <p:txBody>
          <a:bodyPr/>
          <a:lstStyle/>
          <a:p>
            <a:r>
              <a:rPr lang="en-GB" sz="2000" b="1" dirty="0">
                <a:latin typeface="Raleway" panose="020B0604020202020204" charset="0"/>
              </a:rPr>
              <a:t>Making an asylum decision </a:t>
            </a:r>
            <a:br>
              <a:rPr lang="en-GB" sz="2000" b="1" dirty="0">
                <a:latin typeface="Raleway" panose="020B0604020202020204" charset="0"/>
              </a:rPr>
            </a:br>
            <a:r>
              <a:rPr lang="en-GB" sz="2000" dirty="0">
                <a:hlinkClick r:id="rId5"/>
              </a:rPr>
              <a:t>https://www.bbc.co.uk/bitesize/clips/zp8q6sg</a:t>
            </a:r>
            <a:br>
              <a:rPr lang="en-GB" sz="2000">
                <a:latin typeface="Raleway" panose="020B0604020202020204" charset="0"/>
              </a:rPr>
            </a:br>
            <a:br>
              <a:rPr lang="en-GB" sz="2000" dirty="0">
                <a:latin typeface="Raleway" panose="020B0604020202020204" charset="0"/>
              </a:rPr>
            </a:br>
            <a:r>
              <a:rPr lang="en-GB" sz="2000" dirty="0">
                <a:latin typeface="Raleway" panose="020B0604020202020204" charset="0"/>
              </a:rPr>
              <a:t>Dora Day is an </a:t>
            </a:r>
            <a:r>
              <a:rPr lang="en-GB" sz="2000" b="1" dirty="0">
                <a:latin typeface="Raleway" panose="020B0604020202020204" charset="0"/>
              </a:rPr>
              <a:t>Asylum Case Owner at Heathrow Airport</a:t>
            </a:r>
            <a:r>
              <a:rPr lang="en-GB" sz="2000" dirty="0">
                <a:latin typeface="Raleway" panose="020B0604020202020204" charset="0"/>
              </a:rPr>
              <a:t>, and decides whether an asylum-seeker will be granted access to the country.</a:t>
            </a:r>
          </a:p>
        </p:txBody>
      </p:sp>
      <p:pic>
        <p:nvPicPr>
          <p:cNvPr id="3" name="Picture 2">
            <a:extLst>
              <a:ext uri="{FF2B5EF4-FFF2-40B4-BE49-F238E27FC236}">
                <a16:creationId xmlns:a16="http://schemas.microsoft.com/office/drawing/2014/main" id="{9C7CB57C-2AB1-436E-B2FD-3211D531C5C0}"/>
              </a:ext>
            </a:extLst>
          </p:cNvPr>
          <p:cNvPicPr>
            <a:picLocks noChangeAspect="1"/>
          </p:cNvPicPr>
          <p:nvPr/>
        </p:nvPicPr>
        <p:blipFill>
          <a:blip r:embed="rId6"/>
          <a:stretch>
            <a:fillRect/>
          </a:stretch>
        </p:blipFill>
        <p:spPr>
          <a:xfrm>
            <a:off x="1761205" y="3208437"/>
            <a:ext cx="5901439" cy="4060288"/>
          </a:xfrm>
          <a:prstGeom prst="rect">
            <a:avLst/>
          </a:prstGeom>
        </p:spPr>
      </p:pic>
    </p:spTree>
    <p:extLst>
      <p:ext uri="{BB962C8B-B14F-4D97-AF65-F5344CB8AC3E}">
        <p14:creationId xmlns:p14="http://schemas.microsoft.com/office/powerpoint/2010/main" val="3297914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A9D95066-E7B6-4168-9251-9F9EF21D9B9B}"/>
              </a:ext>
            </a:extLst>
          </p:cNvPr>
          <p:cNvSpPr/>
          <p:nvPr/>
        </p:nvSpPr>
        <p:spPr>
          <a:xfrm>
            <a:off x="1231095" y="2519045"/>
            <a:ext cx="8695009" cy="584775"/>
          </a:xfrm>
          <a:prstGeom prst="rect">
            <a:avLst/>
          </a:prstGeom>
        </p:spPr>
        <p:txBody>
          <a:bodyPr wrap="none">
            <a:spAutoFit/>
          </a:bodyPr>
          <a:lstStyle/>
          <a:p>
            <a:r>
              <a:rPr lang="en-GB" sz="3200" dirty="0">
                <a:latin typeface="Raleway" panose="020B0604020202020204" charset="0"/>
              </a:rPr>
              <a:t>Build resilience in countries hosting refugees</a:t>
            </a:r>
          </a:p>
        </p:txBody>
      </p:sp>
    </p:spTree>
    <p:extLst>
      <p:ext uri="{BB962C8B-B14F-4D97-AF65-F5344CB8AC3E}">
        <p14:creationId xmlns:p14="http://schemas.microsoft.com/office/powerpoint/2010/main" val="3272767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A36765C9-EFA8-4F0E-B24F-7B91FF037517}"/>
              </a:ext>
            </a:extLst>
          </p:cNvPr>
          <p:cNvSpPr>
            <a:spLocks noGrp="1"/>
          </p:cNvSpPr>
          <p:nvPr>
            <p:ph type="title"/>
          </p:nvPr>
        </p:nvSpPr>
        <p:spPr>
          <a:xfrm>
            <a:off x="273475" y="1157396"/>
            <a:ext cx="9963000" cy="2060091"/>
          </a:xfrm>
        </p:spPr>
        <p:txBody>
          <a:bodyPr/>
          <a:lstStyle/>
          <a:p>
            <a:r>
              <a:rPr lang="en-GB" dirty="0">
                <a:latin typeface="Raleway" panose="020B0604020202020204" charset="0"/>
              </a:rPr>
              <a:t>What is meant by </a:t>
            </a:r>
            <a:br>
              <a:rPr lang="en-GB" dirty="0">
                <a:latin typeface="Raleway" panose="020B0604020202020204" charset="0"/>
              </a:rPr>
            </a:br>
            <a:r>
              <a:rPr lang="en-GB" b="1" dirty="0">
                <a:latin typeface="Raleway" panose="020B0604020202020204" charset="0"/>
              </a:rPr>
              <a:t>resilience of countries hosting refugees</a:t>
            </a:r>
            <a:r>
              <a:rPr lang="en-GB" dirty="0">
                <a:latin typeface="Raleway" panose="020B0604020202020204" charset="0"/>
              </a:rPr>
              <a:t>? </a:t>
            </a:r>
            <a:br>
              <a:rPr lang="en-GB" dirty="0">
                <a:latin typeface="Raleway" panose="020B0604020202020204" charset="0"/>
              </a:rPr>
            </a:br>
            <a:r>
              <a:rPr lang="en-GB" sz="2800" dirty="0">
                <a:latin typeface="Raleway" panose="020B0604020202020204" charset="0"/>
              </a:rPr>
              <a:t>They should be able to:</a:t>
            </a:r>
            <a:endParaRPr lang="en-GB" dirty="0">
              <a:latin typeface="Raleway" panose="020B0604020202020204" charset="0"/>
            </a:endParaRPr>
          </a:p>
        </p:txBody>
      </p:sp>
      <p:sp>
        <p:nvSpPr>
          <p:cNvPr id="4" name="Text Placeholder 3">
            <a:extLst>
              <a:ext uri="{FF2B5EF4-FFF2-40B4-BE49-F238E27FC236}">
                <a16:creationId xmlns:a16="http://schemas.microsoft.com/office/drawing/2014/main" id="{6504CB6E-138F-4056-8635-5D0455BC393B}"/>
              </a:ext>
            </a:extLst>
          </p:cNvPr>
          <p:cNvSpPr>
            <a:spLocks noGrp="1"/>
          </p:cNvSpPr>
          <p:nvPr>
            <p:ph type="body" idx="1"/>
          </p:nvPr>
        </p:nvSpPr>
        <p:spPr>
          <a:xfrm>
            <a:off x="364325" y="2969312"/>
            <a:ext cx="4677000" cy="2745752"/>
          </a:xfrm>
        </p:spPr>
        <p:txBody>
          <a:bodyPr/>
          <a:lstStyle/>
          <a:p>
            <a:pPr lvl="0"/>
            <a:r>
              <a:rPr lang="en-GB" sz="2400" dirty="0">
                <a:latin typeface="Raleway" panose="020B0604020202020204" charset="0"/>
              </a:rPr>
              <a:t>Bounce Back</a:t>
            </a:r>
          </a:p>
          <a:p>
            <a:pPr lvl="0"/>
            <a:r>
              <a:rPr lang="en-GB" sz="2400" dirty="0">
                <a:latin typeface="Raleway" panose="020B0604020202020204" charset="0"/>
              </a:rPr>
              <a:t>Manage a crisis</a:t>
            </a:r>
          </a:p>
          <a:p>
            <a:pPr lvl="0"/>
            <a:r>
              <a:rPr lang="en-GB" sz="2400" dirty="0">
                <a:latin typeface="Raleway" panose="020B0604020202020204" charset="0"/>
              </a:rPr>
              <a:t>Be prepared / aware of arising issues</a:t>
            </a:r>
          </a:p>
          <a:p>
            <a:pPr lvl="0"/>
            <a:r>
              <a:rPr lang="en-GB" sz="2400" dirty="0">
                <a:latin typeface="Raleway" panose="020B0604020202020204" charset="0"/>
              </a:rPr>
              <a:t>Ensure </a:t>
            </a:r>
            <a:r>
              <a:rPr lang="en-GB" sz="2400" i="1" dirty="0">
                <a:latin typeface="Raleway" panose="020B0604020202020204" charset="0"/>
              </a:rPr>
              <a:t>No one is left behind</a:t>
            </a:r>
            <a:r>
              <a:rPr lang="en-GB" sz="2400" b="1" dirty="0">
                <a:latin typeface="Raleway" panose="020B0604020202020204" charset="0"/>
              </a:rPr>
              <a:t> </a:t>
            </a:r>
            <a:endParaRPr lang="en-GB" sz="2400" dirty="0">
              <a:latin typeface="Raleway" panose="020B0604020202020204" charset="0"/>
            </a:endParaRPr>
          </a:p>
          <a:p>
            <a:endParaRPr lang="en-GB" dirty="0"/>
          </a:p>
        </p:txBody>
      </p:sp>
      <p:sp>
        <p:nvSpPr>
          <p:cNvPr id="5" name="Text Placeholder 4">
            <a:extLst>
              <a:ext uri="{FF2B5EF4-FFF2-40B4-BE49-F238E27FC236}">
                <a16:creationId xmlns:a16="http://schemas.microsoft.com/office/drawing/2014/main" id="{33317C99-27EE-40D6-BBB6-427CACCAA036}"/>
              </a:ext>
            </a:extLst>
          </p:cNvPr>
          <p:cNvSpPr>
            <a:spLocks noGrp="1"/>
          </p:cNvSpPr>
          <p:nvPr>
            <p:ph type="body" idx="2"/>
          </p:nvPr>
        </p:nvSpPr>
        <p:spPr>
          <a:xfrm>
            <a:off x="5741338" y="3045744"/>
            <a:ext cx="4677000" cy="5021400"/>
          </a:xfrm>
        </p:spPr>
        <p:txBody>
          <a:bodyPr/>
          <a:lstStyle/>
          <a:p>
            <a:pPr lvl="0"/>
            <a:r>
              <a:rPr lang="en-GB" sz="2400" dirty="0">
                <a:latin typeface="Raleway" panose="020B0604020202020204" charset="0"/>
              </a:rPr>
              <a:t>Have good infrastructure (supplies and services)</a:t>
            </a:r>
          </a:p>
          <a:p>
            <a:pPr lvl="0"/>
            <a:r>
              <a:rPr lang="en-GB" sz="2400" dirty="0">
                <a:latin typeface="Raleway" panose="020B0604020202020204" charset="0"/>
              </a:rPr>
              <a:t>Have speedy decision-making</a:t>
            </a:r>
          </a:p>
          <a:p>
            <a:pPr lvl="0"/>
            <a:r>
              <a:rPr lang="en-GB" sz="2400" dirty="0">
                <a:latin typeface="Raleway" panose="020B0604020202020204" charset="0"/>
              </a:rPr>
              <a:t>Return quickly to stability</a:t>
            </a:r>
          </a:p>
          <a:p>
            <a:endParaRPr lang="en-GB" dirty="0"/>
          </a:p>
        </p:txBody>
      </p:sp>
    </p:spTree>
    <p:extLst>
      <p:ext uri="{BB962C8B-B14F-4D97-AF65-F5344CB8AC3E}">
        <p14:creationId xmlns:p14="http://schemas.microsoft.com/office/powerpoint/2010/main" val="2597243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5C8CFAF2-9DAA-44C8-90BA-350FF3A82575}"/>
              </a:ext>
            </a:extLst>
          </p:cNvPr>
          <p:cNvSpPr>
            <a:spLocks noGrp="1"/>
          </p:cNvSpPr>
          <p:nvPr>
            <p:ph type="title"/>
          </p:nvPr>
        </p:nvSpPr>
        <p:spPr>
          <a:xfrm>
            <a:off x="3226953" y="1177680"/>
            <a:ext cx="4396256" cy="841800"/>
          </a:xfrm>
        </p:spPr>
        <p:txBody>
          <a:bodyPr/>
          <a:lstStyle/>
          <a:p>
            <a:r>
              <a:rPr lang="en-GB" dirty="0">
                <a:latin typeface="Raleway" panose="020B0604020202020204" charset="0"/>
              </a:rPr>
              <a:t>Refugees in the UK </a:t>
            </a:r>
          </a:p>
        </p:txBody>
      </p:sp>
      <p:pic>
        <p:nvPicPr>
          <p:cNvPr id="12" name="Picture 11">
            <a:extLst>
              <a:ext uri="{FF2B5EF4-FFF2-40B4-BE49-F238E27FC236}">
                <a16:creationId xmlns:a16="http://schemas.microsoft.com/office/drawing/2014/main" id="{A6D366C0-CB59-4CE5-A34F-EFAC3159C07C}"/>
              </a:ext>
            </a:extLst>
          </p:cNvPr>
          <p:cNvPicPr>
            <a:picLocks noChangeAspect="1"/>
          </p:cNvPicPr>
          <p:nvPr/>
        </p:nvPicPr>
        <p:blipFill>
          <a:blip r:embed="rId5"/>
          <a:stretch>
            <a:fillRect/>
          </a:stretch>
        </p:blipFill>
        <p:spPr>
          <a:xfrm>
            <a:off x="214550" y="1811709"/>
            <a:ext cx="4947791" cy="2837293"/>
          </a:xfrm>
          <a:prstGeom prst="rect">
            <a:avLst/>
          </a:prstGeom>
        </p:spPr>
      </p:pic>
      <p:pic>
        <p:nvPicPr>
          <p:cNvPr id="15" name="Picture 14">
            <a:extLst>
              <a:ext uri="{FF2B5EF4-FFF2-40B4-BE49-F238E27FC236}">
                <a16:creationId xmlns:a16="http://schemas.microsoft.com/office/drawing/2014/main" id="{384A7DC6-4489-494C-A149-585FAFBA5072}"/>
              </a:ext>
            </a:extLst>
          </p:cNvPr>
          <p:cNvPicPr>
            <a:picLocks noChangeAspect="1"/>
          </p:cNvPicPr>
          <p:nvPr/>
        </p:nvPicPr>
        <p:blipFill>
          <a:blip r:embed="rId6"/>
          <a:stretch>
            <a:fillRect/>
          </a:stretch>
        </p:blipFill>
        <p:spPr>
          <a:xfrm>
            <a:off x="5425081" y="2421228"/>
            <a:ext cx="4722119" cy="3148080"/>
          </a:xfrm>
          <a:prstGeom prst="rect">
            <a:avLst/>
          </a:prstGeom>
        </p:spPr>
      </p:pic>
      <p:pic>
        <p:nvPicPr>
          <p:cNvPr id="16" name="Picture 15">
            <a:extLst>
              <a:ext uri="{FF2B5EF4-FFF2-40B4-BE49-F238E27FC236}">
                <a16:creationId xmlns:a16="http://schemas.microsoft.com/office/drawing/2014/main" id="{395FBDEE-51AF-47FB-A571-A166729FEFAE}"/>
              </a:ext>
            </a:extLst>
          </p:cNvPr>
          <p:cNvPicPr>
            <a:picLocks noChangeAspect="1"/>
          </p:cNvPicPr>
          <p:nvPr/>
        </p:nvPicPr>
        <p:blipFill>
          <a:blip r:embed="rId7"/>
          <a:stretch>
            <a:fillRect/>
          </a:stretch>
        </p:blipFill>
        <p:spPr>
          <a:xfrm>
            <a:off x="848725" y="4687277"/>
            <a:ext cx="4087943" cy="2719931"/>
          </a:xfrm>
          <a:prstGeom prst="rect">
            <a:avLst/>
          </a:prstGeom>
        </p:spPr>
      </p:pic>
    </p:spTree>
    <p:extLst>
      <p:ext uri="{BB962C8B-B14F-4D97-AF65-F5344CB8AC3E}">
        <p14:creationId xmlns:p14="http://schemas.microsoft.com/office/powerpoint/2010/main" val="250451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0E91070F-B46F-4781-A3B2-0BFAC41BDA25}"/>
              </a:ext>
            </a:extLst>
          </p:cNvPr>
          <p:cNvSpPr/>
          <p:nvPr/>
        </p:nvSpPr>
        <p:spPr>
          <a:xfrm>
            <a:off x="356044" y="2726768"/>
            <a:ext cx="10154743" cy="4524315"/>
          </a:xfrm>
          <a:prstGeom prst="rect">
            <a:avLst/>
          </a:prstGeom>
        </p:spPr>
        <p:txBody>
          <a:bodyPr wrap="square">
            <a:spAutoFit/>
          </a:bodyPr>
          <a:lstStyle/>
          <a:p>
            <a:pPr lvl="0"/>
            <a:r>
              <a:rPr lang="en-GB" sz="2400" dirty="0">
                <a:latin typeface="Raleway" panose="020B0604020202020204" charset="0"/>
              </a:rPr>
              <a:t>The right not to be expelled from a country they have taken refuge in, except under certain, strictly defined conditions;</a:t>
            </a:r>
          </a:p>
          <a:p>
            <a:pPr lvl="0"/>
            <a:r>
              <a:rPr lang="en-GB" sz="2400" dirty="0">
                <a:latin typeface="Raleway" panose="020B0604020202020204" charset="0"/>
              </a:rPr>
              <a:t>The right not to be punished for illegal entry into a country they have escaped to;</a:t>
            </a:r>
          </a:p>
          <a:p>
            <a:pPr lvl="0"/>
            <a:r>
              <a:rPr lang="en-GB" sz="2400" dirty="0">
                <a:latin typeface="Raleway" panose="020B0604020202020204" charset="0"/>
              </a:rPr>
              <a:t>The right to work;</a:t>
            </a:r>
          </a:p>
          <a:p>
            <a:pPr lvl="0"/>
            <a:r>
              <a:rPr lang="en-GB" sz="2400" dirty="0">
                <a:latin typeface="Raleway" panose="020B0604020202020204" charset="0"/>
              </a:rPr>
              <a:t>The right to housing;</a:t>
            </a:r>
          </a:p>
          <a:p>
            <a:pPr lvl="0"/>
            <a:r>
              <a:rPr lang="en-GB" sz="2400" dirty="0">
                <a:latin typeface="Raleway" panose="020B0604020202020204" charset="0"/>
              </a:rPr>
              <a:t>The right to education;</a:t>
            </a:r>
          </a:p>
          <a:p>
            <a:pPr lvl="0"/>
            <a:r>
              <a:rPr lang="en-GB" sz="2400" dirty="0">
                <a:latin typeface="Raleway" panose="020B0604020202020204" charset="0"/>
              </a:rPr>
              <a:t>The right to public relief and assistance;</a:t>
            </a:r>
          </a:p>
          <a:p>
            <a:pPr lvl="0"/>
            <a:r>
              <a:rPr lang="en-GB" sz="2400" dirty="0">
                <a:latin typeface="Raleway" panose="020B0604020202020204" charset="0"/>
              </a:rPr>
              <a:t>The right to freedom of religion;</a:t>
            </a:r>
          </a:p>
          <a:p>
            <a:pPr lvl="0"/>
            <a:r>
              <a:rPr lang="en-GB" sz="2400" dirty="0">
                <a:latin typeface="Raleway" panose="020B0604020202020204" charset="0"/>
              </a:rPr>
              <a:t>The right to access the courts;</a:t>
            </a:r>
          </a:p>
          <a:p>
            <a:pPr lvl="0"/>
            <a:r>
              <a:rPr lang="en-GB" sz="2400" dirty="0">
                <a:latin typeface="Raleway" panose="020B0604020202020204" charset="0"/>
              </a:rPr>
              <a:t>The right to freedom of movement within the host territory;</a:t>
            </a:r>
          </a:p>
          <a:p>
            <a:pPr lvl="0"/>
            <a:r>
              <a:rPr lang="en-GB" sz="2400" dirty="0">
                <a:latin typeface="Raleway" panose="020B0604020202020204" charset="0"/>
              </a:rPr>
              <a:t>The right to be issued identity and travel documents.</a:t>
            </a:r>
          </a:p>
        </p:txBody>
      </p:sp>
      <p:sp>
        <p:nvSpPr>
          <p:cNvPr id="4" name="Title 3">
            <a:extLst>
              <a:ext uri="{FF2B5EF4-FFF2-40B4-BE49-F238E27FC236}">
                <a16:creationId xmlns:a16="http://schemas.microsoft.com/office/drawing/2014/main" id="{793FAF9D-C05B-4207-8A1F-9DFB666D46B6}"/>
              </a:ext>
            </a:extLst>
          </p:cNvPr>
          <p:cNvSpPr>
            <a:spLocks noGrp="1"/>
          </p:cNvSpPr>
          <p:nvPr>
            <p:ph type="title"/>
          </p:nvPr>
        </p:nvSpPr>
        <p:spPr>
          <a:xfrm>
            <a:off x="273475" y="1210026"/>
            <a:ext cx="9963000" cy="841800"/>
          </a:xfrm>
        </p:spPr>
        <p:txBody>
          <a:bodyPr/>
          <a:lstStyle/>
          <a:p>
            <a:r>
              <a:rPr lang="en-GB" b="1" dirty="0">
                <a:latin typeface="Raleway" panose="020B0604020202020204" charset="0"/>
              </a:rPr>
              <a:t>The rights for refugees contained in the 1951 Refugee Convention include:</a:t>
            </a:r>
            <a:endParaRPr lang="en-GB" dirty="0">
              <a:latin typeface="Raleway" panose="020B0604020202020204" charset="0"/>
            </a:endParaRPr>
          </a:p>
        </p:txBody>
      </p:sp>
    </p:spTree>
    <p:extLst>
      <p:ext uri="{BB962C8B-B14F-4D97-AF65-F5344CB8AC3E}">
        <p14:creationId xmlns:p14="http://schemas.microsoft.com/office/powerpoint/2010/main" val="1077580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146544"/>
            <a:ext cx="9872150" cy="527197"/>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12" name="Picture 2">
            <a:extLst>
              <a:ext uri="{FF2B5EF4-FFF2-40B4-BE49-F238E27FC236}">
                <a16:creationId xmlns:a16="http://schemas.microsoft.com/office/drawing/2014/main" id="{1A0DDC15-502B-45E6-A8E9-1030B9D60805}"/>
              </a:ext>
            </a:extLst>
          </p:cNvPr>
          <p:cNvPicPr>
            <a:picLocks noChangeAspect="1" noChangeArrowheads="1"/>
          </p:cNvPicPr>
          <p:nvPr/>
        </p:nvPicPr>
        <p:blipFill>
          <a:blip r:embed="rId5" cstate="print"/>
          <a:srcRect l="14109" t="12422" r="53792" b="9813"/>
          <a:stretch>
            <a:fillRect/>
          </a:stretch>
        </p:blipFill>
        <p:spPr bwMode="auto">
          <a:xfrm>
            <a:off x="3128211" y="778016"/>
            <a:ext cx="4924694" cy="6707772"/>
          </a:xfrm>
          <a:prstGeom prst="rect">
            <a:avLst/>
          </a:prstGeom>
          <a:noFill/>
          <a:ln w="9525">
            <a:solidFill>
              <a:srgbClr val="1F497D">
                <a:lumMod val="60000"/>
                <a:lumOff val="40000"/>
              </a:srgbClr>
            </a:solidFill>
            <a:miter lim="800000"/>
            <a:headEnd/>
            <a:tailEnd/>
          </a:ln>
        </p:spPr>
      </p:pic>
    </p:spTree>
    <p:extLst>
      <p:ext uri="{BB962C8B-B14F-4D97-AF65-F5344CB8AC3E}">
        <p14:creationId xmlns:p14="http://schemas.microsoft.com/office/powerpoint/2010/main" val="185476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CB8D42D4-0E2C-47F8-B528-3B61FC369A31}"/>
              </a:ext>
            </a:extLst>
          </p:cNvPr>
          <p:cNvSpPr>
            <a:spLocks noGrp="1"/>
          </p:cNvSpPr>
          <p:nvPr>
            <p:ph type="title"/>
          </p:nvPr>
        </p:nvSpPr>
        <p:spPr>
          <a:xfrm>
            <a:off x="199684" y="1108715"/>
            <a:ext cx="10265424" cy="1228693"/>
          </a:xfrm>
        </p:spPr>
        <p:txBody>
          <a:bodyPr/>
          <a:lstStyle/>
          <a:p>
            <a:r>
              <a:rPr lang="en-GB" dirty="0">
                <a:latin typeface="Raleway" panose="020B0604020202020204" charset="0"/>
              </a:rPr>
              <a:t>Poor countries, </a:t>
            </a:r>
            <a:r>
              <a:rPr lang="en-GB" b="1" dirty="0">
                <a:latin typeface="Raleway" panose="020B0604020202020204" charset="0"/>
              </a:rPr>
              <a:t>not the UK</a:t>
            </a:r>
            <a:r>
              <a:rPr lang="en-GB" dirty="0">
                <a:latin typeface="Raleway" panose="020B0604020202020204" charset="0"/>
              </a:rPr>
              <a:t>, look after </a:t>
            </a:r>
            <a:br>
              <a:rPr lang="en-GB" dirty="0">
                <a:latin typeface="Raleway" panose="020B0604020202020204" charset="0"/>
              </a:rPr>
            </a:br>
            <a:r>
              <a:rPr lang="en-GB" dirty="0">
                <a:latin typeface="Raleway" panose="020B0604020202020204" charset="0"/>
              </a:rPr>
              <a:t>most of the world’s refugees</a:t>
            </a:r>
          </a:p>
        </p:txBody>
      </p:sp>
      <p:sp>
        <p:nvSpPr>
          <p:cNvPr id="4" name="Rectangle 3">
            <a:extLst>
              <a:ext uri="{FF2B5EF4-FFF2-40B4-BE49-F238E27FC236}">
                <a16:creationId xmlns:a16="http://schemas.microsoft.com/office/drawing/2014/main" id="{509256E3-A9D0-4364-A9F5-E6A1D3668B90}"/>
              </a:ext>
            </a:extLst>
          </p:cNvPr>
          <p:cNvSpPr/>
          <p:nvPr/>
        </p:nvSpPr>
        <p:spPr>
          <a:xfrm>
            <a:off x="364324" y="2487571"/>
            <a:ext cx="10100783" cy="4345613"/>
          </a:xfrm>
          <a:prstGeom prst="rect">
            <a:avLst/>
          </a:prstGeom>
        </p:spPr>
        <p:txBody>
          <a:bodyPr wrap="square">
            <a:spAutoFit/>
          </a:bodyPr>
          <a:lstStyle/>
          <a:p>
            <a:pPr marL="342900" indent="-342900">
              <a:lnSpc>
                <a:spcPct val="120000"/>
              </a:lnSpc>
              <a:buFont typeface="Arial" panose="020B0604020202020204" pitchFamily="34" charset="0"/>
              <a:buChar char="•"/>
            </a:pPr>
            <a:r>
              <a:rPr lang="en-GB" sz="2000" b="1" dirty="0">
                <a:latin typeface="Raleway" panose="020B0604020202020204" charset="0"/>
              </a:rPr>
              <a:t>Britain is host to less than 1% of the world’s refugees. </a:t>
            </a:r>
            <a:r>
              <a:rPr lang="en-GB" sz="1200" dirty="0">
                <a:latin typeface="Raleway" panose="020B0604020202020204" charset="0"/>
              </a:rPr>
              <a:t>(UNHCR Global Trends 2015)</a:t>
            </a:r>
          </a:p>
          <a:p>
            <a:pPr marL="342900" indent="-342900">
              <a:lnSpc>
                <a:spcPct val="120000"/>
              </a:lnSpc>
              <a:buFont typeface="Arial" panose="020B0604020202020204" pitchFamily="34" charset="0"/>
              <a:buChar char="•"/>
            </a:pPr>
            <a:r>
              <a:rPr lang="en-GB" sz="2000" b="1" dirty="0">
                <a:solidFill>
                  <a:srgbClr val="FF0000"/>
                </a:solidFill>
                <a:latin typeface="Raleway" panose="020B0604020202020204" charset="0"/>
              </a:rPr>
              <a:t>Britain has received just 3% of all asylum claims made in the EU so far in 2016. </a:t>
            </a:r>
            <a:r>
              <a:rPr lang="en-GB" sz="1200" dirty="0">
                <a:latin typeface="Raleway" panose="020B0604020202020204" charset="0"/>
              </a:rPr>
              <a:t>(Eurostat 2016)</a:t>
            </a:r>
          </a:p>
          <a:p>
            <a:pPr marL="342900" indent="-342900">
              <a:lnSpc>
                <a:spcPct val="120000"/>
              </a:lnSpc>
              <a:buFont typeface="Arial" panose="020B0604020202020204" pitchFamily="34" charset="0"/>
              <a:buChar char="•"/>
            </a:pPr>
            <a:r>
              <a:rPr lang="en-GB" sz="2000" b="1" dirty="0">
                <a:solidFill>
                  <a:schemeClr val="tx1"/>
                </a:solidFill>
                <a:latin typeface="Raleway" panose="020B0604020202020204" charset="0"/>
              </a:rPr>
              <a:t>UNHCR calculates that by the end of 2015 there were nearly 5 million Syrian refugees. Only 2,539 of these claimed asylum in the UK. </a:t>
            </a:r>
            <a:r>
              <a:rPr lang="en-GB" sz="1200" dirty="0">
                <a:latin typeface="Raleway" panose="020B0604020202020204" charset="0"/>
              </a:rPr>
              <a:t>(UNHCR Global Trends 2015)</a:t>
            </a:r>
          </a:p>
          <a:p>
            <a:pPr marL="342900" indent="-342900">
              <a:lnSpc>
                <a:spcPct val="120000"/>
              </a:lnSpc>
              <a:buFont typeface="Arial" panose="020B0604020202020204" pitchFamily="34" charset="0"/>
              <a:buChar char="•"/>
            </a:pPr>
            <a:r>
              <a:rPr lang="en-GB" sz="2000" b="1" dirty="0">
                <a:solidFill>
                  <a:srgbClr val="FF0000"/>
                </a:solidFill>
                <a:latin typeface="Raleway" panose="020B0604020202020204" charset="0"/>
              </a:rPr>
              <a:t>Poor countries shelter the vast majority of the world’s refugees: 86% live in developing countries</a:t>
            </a:r>
            <a:r>
              <a:rPr lang="en-GB" sz="2000" dirty="0">
                <a:latin typeface="Raleway" panose="020B0604020202020204" charset="0"/>
              </a:rPr>
              <a:t>. </a:t>
            </a:r>
            <a:r>
              <a:rPr lang="en-GB" sz="1200" dirty="0">
                <a:latin typeface="Raleway" panose="020B0604020202020204" charset="0"/>
              </a:rPr>
              <a:t>(UNHCR Global Trends 2015)</a:t>
            </a:r>
          </a:p>
          <a:p>
            <a:pPr marL="342900" indent="-342900">
              <a:lnSpc>
                <a:spcPct val="120000"/>
              </a:lnSpc>
              <a:buFont typeface="Arial" panose="020B0604020202020204" pitchFamily="34" charset="0"/>
              <a:buChar char="•"/>
            </a:pPr>
            <a:r>
              <a:rPr lang="en-GB" sz="2000" b="1" dirty="0">
                <a:latin typeface="Raleway" panose="020B0604020202020204" charset="0"/>
              </a:rPr>
              <a:t>In the UK in 2016, 29% of the people who applied for asylum were granted it, which was close to average for EU states. In some countries, such as Germany and Belgium, more then 40% of applications succeed.</a:t>
            </a:r>
            <a:r>
              <a:rPr lang="en-GB" sz="2000" dirty="0">
                <a:latin typeface="Raleway" panose="020B0604020202020204" charset="0"/>
              </a:rPr>
              <a:t> (</a:t>
            </a:r>
            <a:r>
              <a:rPr lang="en-GB" sz="1200" dirty="0">
                <a:latin typeface="Raleway" panose="020B0604020202020204" charset="0"/>
              </a:rPr>
              <a:t>Eurostat) </a:t>
            </a:r>
          </a:p>
          <a:p>
            <a:pPr algn="r">
              <a:lnSpc>
                <a:spcPct val="120000"/>
              </a:lnSpc>
            </a:pPr>
            <a:endParaRPr lang="en-GB" sz="2000" dirty="0">
              <a:latin typeface="Raleway" panose="020B0604020202020204" charset="0"/>
            </a:endParaRPr>
          </a:p>
          <a:p>
            <a:pPr algn="r">
              <a:lnSpc>
                <a:spcPct val="120000"/>
              </a:lnSpc>
            </a:pPr>
            <a:r>
              <a:rPr lang="en-GB" sz="2000" dirty="0">
                <a:latin typeface="Raleway" panose="020B0604020202020204" charset="0"/>
              </a:rPr>
              <a:t>The Refugee Council (2017) </a:t>
            </a:r>
            <a:r>
              <a:rPr lang="en-GB" sz="2000" i="1" dirty="0">
                <a:latin typeface="Raleway" panose="020B0604020202020204" charset="0"/>
              </a:rPr>
              <a:t>The Truth about refugees and asylum </a:t>
            </a:r>
            <a:r>
              <a:rPr lang="en-GB" sz="2000" dirty="0">
                <a:latin typeface="Raleway" panose="020B0604020202020204" charset="0"/>
              </a:rPr>
              <a:t>page 6</a:t>
            </a:r>
          </a:p>
        </p:txBody>
      </p:sp>
    </p:spTree>
    <p:extLst>
      <p:ext uri="{BB962C8B-B14F-4D97-AF65-F5344CB8AC3E}">
        <p14:creationId xmlns:p14="http://schemas.microsoft.com/office/powerpoint/2010/main" val="3233323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800" i="0" u="none" strike="noStrike" cap="none" dirty="0">
              <a:solidFill>
                <a:srgbClr val="3174BA"/>
              </a:solidFill>
              <a:latin typeface="Raleway ExtraBold"/>
              <a:ea typeface="Raleway ExtraBold"/>
              <a:cs typeface="Raleway ExtraBold"/>
              <a:sym typeface="Raleway ExtraBold"/>
            </a:endParaRPr>
          </a:p>
        </p:txBody>
      </p:sp>
      <p:sp>
        <p:nvSpPr>
          <p:cNvPr id="76" name="Google Shape;76;p14"/>
          <p:cNvSpPr txBox="1"/>
          <p:nvPr/>
        </p:nvSpPr>
        <p:spPr>
          <a:xfrm>
            <a:off x="416050" y="5044871"/>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2" name="Group 1"/>
          <p:cNvGrpSpPr/>
          <p:nvPr/>
        </p:nvGrpSpPr>
        <p:grpSpPr>
          <a:xfrm>
            <a:off x="144820" y="1102641"/>
            <a:ext cx="10026589" cy="376800"/>
            <a:chOff x="462100" y="5834400"/>
            <a:chExt cx="6500700" cy="376800"/>
          </a:xfrm>
        </p:grpSpPr>
        <p:sp>
          <p:nvSpPr>
            <p:cNvPr id="79" name="Google Shape;79;p14"/>
            <p:cNvSpPr/>
            <p:nvPr/>
          </p:nvSpPr>
          <p:spPr>
            <a:xfrm>
              <a:off x="462100" y="58344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84149" y="5865000"/>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38" name="Google Shape;93;p14"/>
          <p:cNvSpPr txBox="1"/>
          <p:nvPr/>
        </p:nvSpPr>
        <p:spPr>
          <a:xfrm>
            <a:off x="298628" y="5421371"/>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
        <p:nvSpPr>
          <p:cNvPr id="40" name="Google Shape;93;p14">
            <a:extLst>
              <a:ext uri="{FF2B5EF4-FFF2-40B4-BE49-F238E27FC236}">
                <a16:creationId xmlns:a16="http://schemas.microsoft.com/office/drawing/2014/main" id="{A7F71673-C0DA-4E79-BCC3-D0A48CF64665}"/>
              </a:ext>
            </a:extLst>
          </p:cNvPr>
          <p:cNvSpPr txBox="1"/>
          <p:nvPr/>
        </p:nvSpPr>
        <p:spPr>
          <a:xfrm>
            <a:off x="144820" y="6151455"/>
            <a:ext cx="7338982" cy="23146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
        <p:nvSpPr>
          <p:cNvPr id="4" name="Rectangle 3">
            <a:extLst>
              <a:ext uri="{FF2B5EF4-FFF2-40B4-BE49-F238E27FC236}">
                <a16:creationId xmlns:a16="http://schemas.microsoft.com/office/drawing/2014/main" id="{85A0F3BB-19CE-48D8-8963-D0E05507DB56}"/>
              </a:ext>
            </a:extLst>
          </p:cNvPr>
          <p:cNvSpPr/>
          <p:nvPr/>
        </p:nvSpPr>
        <p:spPr>
          <a:xfrm>
            <a:off x="364325" y="1667150"/>
            <a:ext cx="6827075" cy="3600986"/>
          </a:xfrm>
          <a:prstGeom prst="rect">
            <a:avLst/>
          </a:prstGeom>
        </p:spPr>
        <p:txBody>
          <a:bodyPr wrap="square">
            <a:spAutoFit/>
          </a:bodyPr>
          <a:lstStyle/>
          <a:p>
            <a:r>
              <a:rPr lang="en-GB" sz="1200" b="1" u="sng" dirty="0">
                <a:latin typeface="Raleway "/>
              </a:rPr>
              <a:t>Opening up Ideas</a:t>
            </a:r>
            <a:r>
              <a:rPr lang="en-GB" sz="1200" b="1" dirty="0">
                <a:latin typeface="Raleway "/>
              </a:rPr>
              <a:t>  20 minutes  </a:t>
            </a:r>
            <a:r>
              <a:rPr lang="en-GB" sz="1200" b="1" i="1" dirty="0">
                <a:latin typeface="Raleway "/>
              </a:rPr>
              <a:t>What does it mean to be Humane, in the treatment of Migrants?</a:t>
            </a:r>
            <a:endParaRPr lang="en-GB" sz="1200" dirty="0">
              <a:latin typeface="Raleway "/>
            </a:endParaRPr>
          </a:p>
          <a:p>
            <a:r>
              <a:rPr lang="en-GB" sz="1200" dirty="0">
                <a:latin typeface="Raleway "/>
              </a:rPr>
              <a:t> </a:t>
            </a:r>
          </a:p>
          <a:p>
            <a:r>
              <a:rPr lang="en-GB" sz="1200" b="1" dirty="0">
                <a:latin typeface="Raleway "/>
              </a:rPr>
              <a:t>T Explain:</a:t>
            </a:r>
            <a:r>
              <a:rPr lang="en-GB" sz="1200" dirty="0">
                <a:latin typeface="Raleway "/>
              </a:rPr>
              <a:t> Look at these resources, and decide what is humane, and what could be more humane, using the measures we have agreed in the previous section.</a:t>
            </a:r>
          </a:p>
          <a:p>
            <a:r>
              <a:rPr lang="en-GB" sz="1200" dirty="0">
                <a:latin typeface="Raleway "/>
              </a:rPr>
              <a:t> </a:t>
            </a:r>
          </a:p>
          <a:p>
            <a:pPr lvl="0"/>
            <a:r>
              <a:rPr lang="en-GB" sz="1200" b="1" dirty="0">
                <a:latin typeface="Raleway "/>
              </a:rPr>
              <a:t>Making an asylum decision Slide 12</a:t>
            </a:r>
            <a:endParaRPr lang="en-GB" sz="1200" dirty="0">
              <a:latin typeface="Raleway "/>
            </a:endParaRPr>
          </a:p>
          <a:p>
            <a:r>
              <a:rPr lang="en-GB" sz="1200" u="sng" dirty="0">
                <a:latin typeface="Raleway "/>
                <a:hlinkClick r:id="rId5"/>
              </a:rPr>
              <a:t>https://www.bbc.com/education/clips/zp8q6sg</a:t>
            </a:r>
            <a:r>
              <a:rPr lang="en-GB" sz="1200" dirty="0">
                <a:latin typeface="Raleway "/>
              </a:rPr>
              <a:t>  (4 minutes 18 seconds)</a:t>
            </a:r>
          </a:p>
          <a:p>
            <a:r>
              <a:rPr lang="en-GB" sz="1200" dirty="0">
                <a:latin typeface="Raleway "/>
              </a:rPr>
              <a:t> </a:t>
            </a:r>
          </a:p>
          <a:p>
            <a:r>
              <a:rPr lang="en-GB" sz="1200" dirty="0">
                <a:latin typeface="Raleway "/>
              </a:rPr>
              <a:t>Dora Day is an </a:t>
            </a:r>
            <a:r>
              <a:rPr lang="en-GB" sz="1200" b="1" dirty="0">
                <a:latin typeface="Raleway "/>
              </a:rPr>
              <a:t>Asylum Case Owner at Heathrow Airport</a:t>
            </a:r>
            <a:r>
              <a:rPr lang="en-GB" sz="1200" dirty="0">
                <a:latin typeface="Raleway "/>
              </a:rPr>
              <a:t>, and decides whether an asylum-seeker will be granted access to the country.</a:t>
            </a:r>
          </a:p>
          <a:p>
            <a:endParaRPr lang="en-GB" sz="1200" dirty="0">
              <a:latin typeface="Raleway "/>
            </a:endParaRPr>
          </a:p>
          <a:p>
            <a:r>
              <a:rPr lang="en-GB" sz="1200" b="1" i="1" dirty="0">
                <a:latin typeface="Raleway "/>
              </a:rPr>
              <a:t>Possible responses:</a:t>
            </a:r>
            <a:endParaRPr lang="en-GB" sz="1200" b="1" dirty="0">
              <a:latin typeface="Raleway "/>
            </a:endParaRPr>
          </a:p>
          <a:p>
            <a:pPr lvl="0"/>
            <a:r>
              <a:rPr lang="en-GB" sz="1200" dirty="0">
                <a:latin typeface="Raleway "/>
              </a:rPr>
              <a:t>How are people spoken to...</a:t>
            </a:r>
          </a:p>
          <a:p>
            <a:pPr lvl="0"/>
            <a:r>
              <a:rPr lang="en-GB" sz="1200" dirty="0">
                <a:latin typeface="Raleway "/>
              </a:rPr>
              <a:t>The way people have to meet criteria, when they are already in fear</a:t>
            </a:r>
          </a:p>
          <a:p>
            <a:pPr lvl="0"/>
            <a:r>
              <a:rPr lang="en-GB" sz="1200" dirty="0">
                <a:latin typeface="Raleway "/>
              </a:rPr>
              <a:t>The way that their previous experiences are understood, and they are seen as people who need help</a:t>
            </a:r>
          </a:p>
          <a:p>
            <a:pPr lvl="0"/>
            <a:r>
              <a:rPr lang="en-GB" sz="1200" dirty="0">
                <a:latin typeface="Raleway "/>
              </a:rPr>
              <a:t>The time that is given to help them make a case</a:t>
            </a:r>
          </a:p>
          <a:p>
            <a:r>
              <a:rPr lang="en-GB" sz="1200" dirty="0">
                <a:latin typeface="Raleway "/>
              </a:rPr>
              <a:t>Coping with language difficulties</a:t>
            </a:r>
          </a:p>
        </p:txBody>
      </p:sp>
    </p:spTree>
    <p:extLst>
      <p:ext uri="{BB962C8B-B14F-4D97-AF65-F5344CB8AC3E}">
        <p14:creationId xmlns:p14="http://schemas.microsoft.com/office/powerpoint/2010/main" val="13844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9834832" cy="315600"/>
          </a:xfrm>
          <a:prstGeom prst="rect">
            <a:avLst/>
          </a:prstGeom>
          <a:noFill/>
          <a:ln>
            <a:noFill/>
          </a:ln>
        </p:spPr>
        <p:txBody>
          <a:bodyPr spcFirstLastPara="1" wrap="square" lIns="91425" tIns="91425" rIns="91425" bIns="91425" anchor="t" anchorCtr="0">
            <a:noAutofit/>
          </a:bodyPr>
          <a:lstStyle/>
          <a:p>
            <a:pPr lvl="0">
              <a:buSzPts val="1100"/>
            </a:pPr>
            <a:r>
              <a:rPr lang="it" sz="1800" b="1" dirty="0">
                <a:solidFill>
                  <a:srgbClr val="FFFFFF"/>
                </a:solidFill>
                <a:latin typeface="Raleway" panose="020B0604020202020204" charset="0"/>
                <a:ea typeface="Prompt"/>
                <a:cs typeface="Prompt"/>
                <a:sym typeface="Prompt"/>
              </a:rPr>
              <a:t>ACTIVITY 3: REFL</a:t>
            </a:r>
            <a:r>
              <a:rPr lang="en-GB" sz="2000" b="1" dirty="0">
                <a:latin typeface="Raleway" panose="020B0604020202020204" charset="0"/>
              </a:rPr>
              <a:t>Three asylum-seekers tell their story</a:t>
            </a:r>
            <a:r>
              <a:rPr lang="en-GB" sz="2000" dirty="0">
                <a:latin typeface="Raleway" panose="020B0604020202020204" charset="0"/>
              </a:rPr>
              <a:t>   </a:t>
            </a:r>
            <a:r>
              <a:rPr lang="en-GB" sz="1800" dirty="0">
                <a:latin typeface="Raleway" panose="020B0604020202020204" charset="0"/>
              </a:rPr>
              <a:t>   </a:t>
            </a:r>
            <a:r>
              <a:rPr lang="en-GB" sz="1800" u="sng" dirty="0">
                <a:latin typeface="Raleway" panose="020B0604020202020204" charset="0"/>
                <a:hlinkClick r:id="rId5"/>
              </a:rPr>
              <a:t>https://www.bbc.com/education/clips/zg834wx</a:t>
            </a:r>
            <a:r>
              <a:rPr lang="en-GB" sz="1800" dirty="0">
                <a:latin typeface="Raleway" panose="020B0604020202020204" charset="0"/>
              </a:rPr>
              <a:t>  </a:t>
            </a:r>
            <a:br>
              <a:rPr lang="en-GB" sz="1800" dirty="0">
                <a:latin typeface="Raleway" panose="020B0604020202020204" charset="0"/>
              </a:rPr>
            </a:br>
            <a:r>
              <a:rPr lang="en-GB" sz="1800" i="1" dirty="0">
                <a:latin typeface="Raleway" panose="020B0604020202020204" charset="0"/>
              </a:rPr>
              <a:t>Three refugees who have found asylum in the UK speak about their experiences.</a:t>
            </a:r>
            <a:br>
              <a:rPr lang="en-GB" sz="1800" dirty="0">
                <a:latin typeface="Raleway" panose="020B0604020202020204" charset="0"/>
              </a:rPr>
            </a:br>
            <a:r>
              <a:rPr lang="en-GB" sz="1800" dirty="0">
                <a:latin typeface="Raleway" panose="020B0604020202020204" charset="0"/>
              </a:rPr>
              <a:t>Isa fled from the war in Chechnya, and has just been granted asylum. </a:t>
            </a:r>
            <a:r>
              <a:rPr lang="en-GB" sz="1800" dirty="0" err="1">
                <a:latin typeface="Raleway" panose="020B0604020202020204" charset="0"/>
              </a:rPr>
              <a:t>Xhejlane</a:t>
            </a:r>
            <a:r>
              <a:rPr lang="en-GB" sz="1800" dirty="0">
                <a:latin typeface="Raleway" panose="020B0604020202020204" charset="0"/>
              </a:rPr>
              <a:t> fled from the war in Kosovo and is still waiting for a decision on her case.  </a:t>
            </a:r>
            <a:r>
              <a:rPr lang="en-GB" sz="1800" dirty="0" err="1">
                <a:latin typeface="Raleway" panose="020B0604020202020204" charset="0"/>
              </a:rPr>
              <a:t>Chiek</a:t>
            </a:r>
            <a:r>
              <a:rPr lang="en-GB" sz="1800" dirty="0">
                <a:latin typeface="Raleway" panose="020B0604020202020204" charset="0"/>
              </a:rPr>
              <a:t> came to the UK from the Ivory Coast and his application has been declined.</a:t>
            </a:r>
            <a:r>
              <a:rPr lang="it" sz="1800" b="1" dirty="0">
                <a:solidFill>
                  <a:srgbClr val="FFFFFF"/>
                </a:solidFill>
                <a:latin typeface="Raleway" panose="020B0604020202020204" charset="0"/>
                <a:ea typeface="Prompt"/>
                <a:cs typeface="Prompt"/>
                <a:sym typeface="Prompt"/>
              </a:rPr>
              <a:t>CTION</a:t>
            </a:r>
            <a:endParaRPr sz="1400" b="1" i="0" u="none" strike="noStrike" cap="none" dirty="0">
              <a:solidFill>
                <a:srgbClr val="3174BA"/>
              </a:solidFill>
              <a:latin typeface="Raleway" panose="020B0604020202020204" charset="0"/>
              <a:ea typeface="Prompt"/>
              <a:cs typeface="Prompt"/>
              <a:sym typeface="Prompt"/>
            </a:endParaRPr>
          </a:p>
        </p:txBody>
      </p:sp>
      <p:pic>
        <p:nvPicPr>
          <p:cNvPr id="12" name="Picture 11" descr="Seeking asylum.png">
            <a:extLst>
              <a:ext uri="{FF2B5EF4-FFF2-40B4-BE49-F238E27FC236}">
                <a16:creationId xmlns:a16="http://schemas.microsoft.com/office/drawing/2014/main" id="{516C93C5-4642-4FB2-8597-92BA127C3E02}"/>
              </a:ext>
            </a:extLst>
          </p:cNvPr>
          <p:cNvPicPr>
            <a:picLocks noChangeAspect="1"/>
          </p:cNvPicPr>
          <p:nvPr/>
        </p:nvPicPr>
        <p:blipFill>
          <a:blip r:embed="rId6" cstate="print"/>
          <a:stretch>
            <a:fillRect/>
          </a:stretch>
        </p:blipFill>
        <p:spPr>
          <a:xfrm>
            <a:off x="763347" y="3111714"/>
            <a:ext cx="8064894" cy="3934310"/>
          </a:xfrm>
          <a:prstGeom prst="rect">
            <a:avLst/>
          </a:prstGeom>
        </p:spPr>
      </p:pic>
    </p:spTree>
    <p:extLst>
      <p:ext uri="{BB962C8B-B14F-4D97-AF65-F5344CB8AC3E}">
        <p14:creationId xmlns:p14="http://schemas.microsoft.com/office/powerpoint/2010/main" val="424740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pic>
        <p:nvPicPr>
          <p:cNvPr id="3" name="Picture 2">
            <a:extLst>
              <a:ext uri="{FF2B5EF4-FFF2-40B4-BE49-F238E27FC236}">
                <a16:creationId xmlns:a16="http://schemas.microsoft.com/office/drawing/2014/main" id="{E7B89085-ECC3-4394-BF06-F5333B7EC1D9}"/>
              </a:ext>
            </a:extLst>
          </p:cNvPr>
          <p:cNvPicPr>
            <a:picLocks noChangeAspect="1"/>
          </p:cNvPicPr>
          <p:nvPr/>
        </p:nvPicPr>
        <p:blipFill>
          <a:blip r:embed="rId5"/>
          <a:stretch>
            <a:fillRect/>
          </a:stretch>
        </p:blipFill>
        <p:spPr>
          <a:xfrm>
            <a:off x="2939400" y="1162066"/>
            <a:ext cx="4389500" cy="6218459"/>
          </a:xfrm>
          <a:prstGeom prst="rect">
            <a:avLst/>
          </a:prstGeom>
        </p:spPr>
      </p:pic>
    </p:spTree>
    <p:extLst>
      <p:ext uri="{BB962C8B-B14F-4D97-AF65-F5344CB8AC3E}">
        <p14:creationId xmlns:p14="http://schemas.microsoft.com/office/powerpoint/2010/main" val="2328114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pic>
        <p:nvPicPr>
          <p:cNvPr id="4" name="Picture 3">
            <a:extLst>
              <a:ext uri="{FF2B5EF4-FFF2-40B4-BE49-F238E27FC236}">
                <a16:creationId xmlns:a16="http://schemas.microsoft.com/office/drawing/2014/main" id="{0883061E-3F5A-4327-AD59-193E558BA781}"/>
              </a:ext>
            </a:extLst>
          </p:cNvPr>
          <p:cNvPicPr>
            <a:picLocks noChangeAspect="1"/>
          </p:cNvPicPr>
          <p:nvPr/>
        </p:nvPicPr>
        <p:blipFill>
          <a:blip r:embed="rId5"/>
          <a:stretch>
            <a:fillRect/>
          </a:stretch>
        </p:blipFill>
        <p:spPr>
          <a:xfrm>
            <a:off x="2521818" y="1197089"/>
            <a:ext cx="5254231" cy="6183436"/>
          </a:xfrm>
          <a:prstGeom prst="rect">
            <a:avLst/>
          </a:prstGeom>
        </p:spPr>
      </p:pic>
    </p:spTree>
    <p:extLst>
      <p:ext uri="{BB962C8B-B14F-4D97-AF65-F5344CB8AC3E}">
        <p14:creationId xmlns:p14="http://schemas.microsoft.com/office/powerpoint/2010/main" val="1695985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10368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8" name="Google Shape;79;p14">
            <a:extLst>
              <a:ext uri="{FF2B5EF4-FFF2-40B4-BE49-F238E27FC236}">
                <a16:creationId xmlns:a16="http://schemas.microsoft.com/office/drawing/2014/main" id="{7A38B0BA-A985-45D6-AD90-5A4BA6BC511C}"/>
              </a:ext>
            </a:extLst>
          </p:cNvPr>
          <p:cNvSpPr/>
          <p:nvPr/>
        </p:nvSpPr>
        <p:spPr>
          <a:xfrm>
            <a:off x="291997" y="1150884"/>
            <a:ext cx="7027878"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b="1" dirty="0">
                <a:solidFill>
                  <a:schemeClr val="bg1"/>
                </a:solidFill>
              </a:rPr>
              <a:t>Activity Three   </a:t>
            </a:r>
            <a:endParaRPr b="1" dirty="0">
              <a:solidFill>
                <a:schemeClr val="bg1"/>
              </a:solidFill>
            </a:endParaRPr>
          </a:p>
        </p:txBody>
      </p:sp>
      <p:sp>
        <p:nvSpPr>
          <p:cNvPr id="2" name="Rectangle 1">
            <a:extLst>
              <a:ext uri="{FF2B5EF4-FFF2-40B4-BE49-F238E27FC236}">
                <a16:creationId xmlns:a16="http://schemas.microsoft.com/office/drawing/2014/main" id="{1982C427-4AFE-4565-A7F9-64A52C04D76A}"/>
              </a:ext>
            </a:extLst>
          </p:cNvPr>
          <p:cNvSpPr/>
          <p:nvPr/>
        </p:nvSpPr>
        <p:spPr>
          <a:xfrm>
            <a:off x="374169" y="1804750"/>
            <a:ext cx="7831783" cy="5447645"/>
          </a:xfrm>
          <a:prstGeom prst="rect">
            <a:avLst/>
          </a:prstGeom>
        </p:spPr>
        <p:txBody>
          <a:bodyPr wrap="square">
            <a:spAutoFit/>
          </a:bodyPr>
          <a:lstStyle/>
          <a:p>
            <a:r>
              <a:rPr lang="en-GB" sz="1200" b="1" u="sng" dirty="0">
                <a:latin typeface="Raleway" panose="020B0604020202020204" charset="0"/>
              </a:rPr>
              <a:t>Exploration and Consolidation</a:t>
            </a:r>
            <a:r>
              <a:rPr lang="en-GB" sz="1200" b="1" dirty="0">
                <a:latin typeface="Raleway" panose="020B0604020202020204" charset="0"/>
              </a:rPr>
              <a:t> 20 minutes  	</a:t>
            </a:r>
            <a:r>
              <a:rPr lang="en-GB" sz="1200" b="1" i="1" dirty="0">
                <a:latin typeface="Raleway" panose="020B0604020202020204" charset="0"/>
              </a:rPr>
              <a:t>Resilience of Countries</a:t>
            </a:r>
            <a:endParaRPr lang="en-GB" sz="1200" dirty="0">
              <a:latin typeface="Raleway" panose="020B0604020202020204" charset="0"/>
            </a:endParaRPr>
          </a:p>
          <a:p>
            <a:r>
              <a:rPr lang="en-GB" sz="1200" b="1" dirty="0">
                <a:latin typeface="Raleway" panose="020B0604020202020204" charset="0"/>
              </a:rPr>
              <a:t>T explains:</a:t>
            </a:r>
            <a:r>
              <a:rPr lang="en-GB" sz="1200" dirty="0">
                <a:latin typeface="Raleway" panose="020B0604020202020204" charset="0"/>
              </a:rPr>
              <a:t> What is meant by </a:t>
            </a:r>
            <a:r>
              <a:rPr lang="en-GB" sz="1200" b="1" dirty="0">
                <a:latin typeface="Raleway" panose="020B0604020202020204" charset="0"/>
              </a:rPr>
              <a:t>resilience of countries hosting refugees</a:t>
            </a:r>
            <a:r>
              <a:rPr lang="en-GB" sz="1200" dirty="0">
                <a:latin typeface="Raleway" panose="020B0604020202020204" charset="0"/>
              </a:rPr>
              <a:t>? They should be able to: </a:t>
            </a:r>
            <a:r>
              <a:rPr lang="en-GB" sz="1200" b="1" dirty="0">
                <a:latin typeface="Raleway" panose="020B0604020202020204" charset="0"/>
              </a:rPr>
              <a:t>Slide 14</a:t>
            </a:r>
            <a:endParaRPr lang="en-GB" sz="1200" dirty="0">
              <a:latin typeface="Raleway" panose="020B0604020202020204" charset="0"/>
            </a:endParaRPr>
          </a:p>
          <a:p>
            <a:pPr lvl="1"/>
            <a:r>
              <a:rPr lang="en-GB" sz="1200" dirty="0">
                <a:latin typeface="Raleway" panose="020B0604020202020204" charset="0"/>
              </a:rPr>
              <a:t>Bounce Back</a:t>
            </a:r>
          </a:p>
          <a:p>
            <a:pPr lvl="1"/>
            <a:r>
              <a:rPr lang="en-GB" sz="1200" dirty="0">
                <a:latin typeface="Raleway" panose="020B0604020202020204" charset="0"/>
              </a:rPr>
              <a:t>Manage a crisis</a:t>
            </a:r>
          </a:p>
          <a:p>
            <a:pPr lvl="1"/>
            <a:r>
              <a:rPr lang="en-GB" sz="1200" dirty="0">
                <a:latin typeface="Raleway" panose="020B0604020202020204" charset="0"/>
              </a:rPr>
              <a:t>Be prepared / aware of arising issues</a:t>
            </a:r>
          </a:p>
          <a:p>
            <a:pPr lvl="1"/>
            <a:r>
              <a:rPr lang="en-GB" sz="1200" dirty="0">
                <a:latin typeface="Raleway" panose="020B0604020202020204" charset="0"/>
              </a:rPr>
              <a:t>Ensure </a:t>
            </a:r>
            <a:r>
              <a:rPr lang="en-GB" sz="1200" i="1" dirty="0">
                <a:latin typeface="Raleway" panose="020B0604020202020204" charset="0"/>
              </a:rPr>
              <a:t>No one is left behind</a:t>
            </a:r>
            <a:r>
              <a:rPr lang="en-GB" sz="1200" b="1" dirty="0">
                <a:latin typeface="Raleway" panose="020B0604020202020204" charset="0"/>
              </a:rPr>
              <a:t> </a:t>
            </a:r>
            <a:endParaRPr lang="en-GB" sz="1200" dirty="0">
              <a:latin typeface="Raleway" panose="020B0604020202020204" charset="0"/>
            </a:endParaRPr>
          </a:p>
          <a:p>
            <a:pPr lvl="1"/>
            <a:r>
              <a:rPr lang="en-GB" sz="1200" dirty="0">
                <a:latin typeface="Raleway" panose="020B0604020202020204" charset="0"/>
              </a:rPr>
              <a:t> Have good infrastructure (supplies and services)</a:t>
            </a:r>
          </a:p>
          <a:p>
            <a:pPr lvl="1"/>
            <a:r>
              <a:rPr lang="en-GB" sz="1200" dirty="0">
                <a:latin typeface="Raleway" panose="020B0604020202020204" charset="0"/>
              </a:rPr>
              <a:t>Have speedy decision-making</a:t>
            </a:r>
          </a:p>
          <a:p>
            <a:pPr lvl="1"/>
            <a:r>
              <a:rPr lang="en-GB" sz="1200" dirty="0">
                <a:latin typeface="Raleway" panose="020B0604020202020204" charset="0"/>
              </a:rPr>
              <a:t>Return quickly to stability</a:t>
            </a:r>
          </a:p>
          <a:p>
            <a:r>
              <a:rPr lang="en-GB" sz="1200" i="1" dirty="0">
                <a:latin typeface="Raleway" panose="020B0604020202020204" charset="0"/>
              </a:rPr>
              <a:t> Image </a:t>
            </a:r>
            <a:r>
              <a:rPr lang="en-GB" sz="1200" dirty="0">
                <a:latin typeface="Raleway" panose="020B0604020202020204" charset="0"/>
              </a:rPr>
              <a:t>slide 11</a:t>
            </a:r>
            <a:r>
              <a:rPr lang="en-GB" sz="1200" i="1" dirty="0">
                <a:latin typeface="Raleway" panose="020B0604020202020204" charset="0"/>
              </a:rPr>
              <a:t> of refugees being welcomed in Scotland</a:t>
            </a:r>
            <a:r>
              <a:rPr lang="en-GB" sz="1200" b="1" dirty="0">
                <a:latin typeface="Raleway" panose="020B0604020202020204" charset="0"/>
              </a:rPr>
              <a:t> </a:t>
            </a:r>
            <a:endParaRPr lang="en-GB" sz="1200" dirty="0">
              <a:latin typeface="Raleway" panose="020B0604020202020204" charset="0"/>
            </a:endParaRPr>
          </a:p>
          <a:p>
            <a:r>
              <a:rPr lang="en-GB" sz="1200" b="1" dirty="0">
                <a:latin typeface="Raleway" panose="020B0604020202020204" charset="0"/>
              </a:rPr>
              <a:t>T explains</a:t>
            </a:r>
            <a:r>
              <a:rPr lang="en-GB" sz="1200" dirty="0">
                <a:latin typeface="Raleway" panose="020B0604020202020204" charset="0"/>
              </a:rPr>
              <a:t> that if we are to be resilient, and meet the Rights of the Refugee: </a:t>
            </a:r>
          </a:p>
          <a:p>
            <a:r>
              <a:rPr lang="en-GB" sz="1200" b="1" i="1" dirty="0">
                <a:latin typeface="Raleway" panose="020B0604020202020204" charset="0"/>
              </a:rPr>
              <a:t>What would a prepared government have to plan, in order to be resilient enough to accept refugees and asylum seekers?</a:t>
            </a:r>
            <a:r>
              <a:rPr lang="en-GB" sz="1200" b="1" dirty="0">
                <a:latin typeface="Raleway" panose="020B0604020202020204" charset="0"/>
              </a:rPr>
              <a:t> Slide 16.</a:t>
            </a:r>
            <a:endParaRPr lang="en-GB" sz="1200" dirty="0">
              <a:latin typeface="Raleway" panose="020B0604020202020204" charset="0"/>
            </a:endParaRPr>
          </a:p>
          <a:p>
            <a:pPr lvl="1"/>
            <a:r>
              <a:rPr lang="en-GB" sz="1200" b="1" dirty="0">
                <a:latin typeface="Raleway" panose="020B0604020202020204" charset="0"/>
              </a:rPr>
              <a:t>World Refugee Day Refugee Convention </a:t>
            </a:r>
            <a:r>
              <a:rPr lang="en-GB" sz="1200" dirty="0">
                <a:latin typeface="Raleway" panose="020B0604020202020204" charset="0"/>
              </a:rPr>
              <a:t>sheet </a:t>
            </a:r>
          </a:p>
          <a:p>
            <a:r>
              <a:rPr lang="en-GB" sz="1200" dirty="0">
                <a:latin typeface="Raleway" panose="020B0604020202020204" charset="0"/>
              </a:rPr>
              <a:t>and</a:t>
            </a:r>
            <a:r>
              <a:rPr lang="en-GB" sz="1200" b="1" dirty="0">
                <a:latin typeface="Raleway" panose="020B0604020202020204" charset="0"/>
              </a:rPr>
              <a:t> 4.5S Resilience of Countries Student Slide 12</a:t>
            </a:r>
            <a:endParaRPr lang="en-GB" sz="1200" dirty="0">
              <a:latin typeface="Raleway" panose="020B0604020202020204" charset="0"/>
            </a:endParaRPr>
          </a:p>
          <a:p>
            <a:r>
              <a:rPr lang="en-GB" sz="1200" b="1" dirty="0">
                <a:latin typeface="Raleway" panose="020B0604020202020204" charset="0"/>
              </a:rPr>
              <a:t> </a:t>
            </a:r>
            <a:endParaRPr lang="en-GB" sz="1200" dirty="0">
              <a:latin typeface="Raleway" panose="020B0604020202020204" charset="0"/>
            </a:endParaRPr>
          </a:p>
          <a:p>
            <a:r>
              <a:rPr lang="en-GB" sz="1200" b="1" dirty="0">
                <a:latin typeface="Raleway" panose="020B0604020202020204" charset="0"/>
              </a:rPr>
              <a:t>Teacher explains </a:t>
            </a:r>
            <a:r>
              <a:rPr lang="en-GB" sz="1200" b="1" i="1" dirty="0">
                <a:latin typeface="Raleway" panose="020B0604020202020204" charset="0"/>
              </a:rPr>
              <a:t>Is the UK doing its bit</a:t>
            </a:r>
            <a:r>
              <a:rPr lang="en-GB" sz="1200" b="1" dirty="0">
                <a:latin typeface="Raleway" panose="020B0604020202020204" charset="0"/>
              </a:rPr>
              <a:t>?</a:t>
            </a:r>
            <a:r>
              <a:rPr lang="en-GB" sz="1200" dirty="0">
                <a:latin typeface="Raleway" panose="020B0604020202020204" charset="0"/>
              </a:rPr>
              <a:t> </a:t>
            </a:r>
          </a:p>
          <a:p>
            <a:r>
              <a:rPr lang="en-GB" sz="1200" dirty="0">
                <a:latin typeface="Raleway" panose="020B0604020202020204" charset="0"/>
              </a:rPr>
              <a:t>Source: The Refugee Council (2017) </a:t>
            </a:r>
            <a:r>
              <a:rPr lang="en-GB" sz="1200" i="1" dirty="0">
                <a:latin typeface="Raleway" panose="020B0604020202020204" charset="0"/>
              </a:rPr>
              <a:t>The Truth about refugees and Asylum (</a:t>
            </a:r>
            <a:r>
              <a:rPr lang="en-GB" sz="1200" dirty="0">
                <a:latin typeface="Raleway" panose="020B0604020202020204" charset="0"/>
              </a:rPr>
              <a:t>page 6)  </a:t>
            </a:r>
            <a:r>
              <a:rPr lang="en-GB" sz="1200" b="1" dirty="0">
                <a:latin typeface="Raleway" panose="020B0604020202020204" charset="0"/>
              </a:rPr>
              <a:t>Slide 18</a:t>
            </a:r>
            <a:endParaRPr lang="en-GB" sz="1200" dirty="0">
              <a:latin typeface="Raleway" panose="020B0604020202020204" charset="0"/>
            </a:endParaRPr>
          </a:p>
          <a:p>
            <a:r>
              <a:rPr lang="en-GB" sz="1200" b="1" dirty="0">
                <a:latin typeface="Raleway" panose="020B0604020202020204" charset="0"/>
              </a:rPr>
              <a:t> </a:t>
            </a:r>
            <a:endParaRPr lang="en-GB" sz="1200" dirty="0">
              <a:latin typeface="Raleway" panose="020B0604020202020204" charset="0"/>
            </a:endParaRPr>
          </a:p>
          <a:p>
            <a:r>
              <a:rPr lang="en-GB" sz="1200" b="1" dirty="0">
                <a:latin typeface="Raleway" panose="020B0604020202020204" charset="0"/>
              </a:rPr>
              <a:t>T Explains:</a:t>
            </a:r>
            <a:r>
              <a:rPr lang="en-GB" sz="1200" dirty="0">
                <a:latin typeface="Raleway" panose="020B0604020202020204" charset="0"/>
              </a:rPr>
              <a:t> the issue is that if the UK is struggling, how might other countries in the developing world cope?</a:t>
            </a:r>
          </a:p>
          <a:p>
            <a:endParaRPr lang="en-GB" sz="1200" dirty="0">
              <a:latin typeface="Raleway" panose="020B0604020202020204" charset="0"/>
            </a:endParaRPr>
          </a:p>
          <a:p>
            <a:endParaRPr lang="en-GB" sz="1200" dirty="0">
              <a:latin typeface="Raleway" panose="020B0604020202020204" charset="0"/>
            </a:endParaRPr>
          </a:p>
          <a:p>
            <a:endParaRPr lang="en-GB" sz="1200" dirty="0">
              <a:latin typeface="Raleway" panose="020B0604020202020204" charset="0"/>
            </a:endParaRPr>
          </a:p>
          <a:p>
            <a:endParaRPr lang="en-GB" sz="1200" dirty="0">
              <a:latin typeface="Raleway" panose="020B0604020202020204" charset="0"/>
            </a:endParaRPr>
          </a:p>
          <a:p>
            <a:r>
              <a:rPr lang="en-GB" sz="1200" b="1" dirty="0">
                <a:latin typeface="Raleway" panose="020B0604020202020204" charset="0"/>
              </a:rPr>
              <a:t>Possible responses:</a:t>
            </a:r>
          </a:p>
          <a:p>
            <a:r>
              <a:rPr lang="en-GB" sz="1200" dirty="0">
                <a:latin typeface="Raleway" panose="020B0604020202020204" charset="0"/>
              </a:rPr>
              <a:t>Countries that can cope with change, that have enough resources to manage in times of crisis (could discuss the fuel crisis in UK in 2000), that can adapt and support people effectively so no one is left out; Supply chains are good; Food supplies are stable; Medical services can meet increased need; Schools can cope with newly arrived; Housing is adequate supply; Government resources are used to support effectively.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8" name="Google Shape;79;p14">
            <a:extLst>
              <a:ext uri="{FF2B5EF4-FFF2-40B4-BE49-F238E27FC236}">
                <a16:creationId xmlns:a16="http://schemas.microsoft.com/office/drawing/2014/main" id="{7A38B0BA-A985-45D6-AD90-5A4BA6BC511C}"/>
              </a:ext>
            </a:extLst>
          </p:cNvPr>
          <p:cNvSpPr/>
          <p:nvPr/>
        </p:nvSpPr>
        <p:spPr>
          <a:xfrm>
            <a:off x="291997" y="1150884"/>
            <a:ext cx="7027878"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chemeClr val="bg1"/>
              </a:solidFill>
            </a:endParaRPr>
          </a:p>
        </p:txBody>
      </p:sp>
      <p:sp>
        <p:nvSpPr>
          <p:cNvPr id="3" name="Rectangle 2">
            <a:extLst>
              <a:ext uri="{FF2B5EF4-FFF2-40B4-BE49-F238E27FC236}">
                <a16:creationId xmlns:a16="http://schemas.microsoft.com/office/drawing/2014/main" id="{90149179-2E74-43F0-B6FE-3A7C50F1D9F5}"/>
              </a:ext>
            </a:extLst>
          </p:cNvPr>
          <p:cNvSpPr/>
          <p:nvPr/>
        </p:nvSpPr>
        <p:spPr>
          <a:xfrm>
            <a:off x="353884" y="1736216"/>
            <a:ext cx="6678255" cy="2677656"/>
          </a:xfrm>
          <a:prstGeom prst="rect">
            <a:avLst/>
          </a:prstGeom>
        </p:spPr>
        <p:txBody>
          <a:bodyPr wrap="square">
            <a:spAutoFit/>
          </a:bodyPr>
          <a:lstStyle/>
          <a:p>
            <a:r>
              <a:rPr lang="en-GB" sz="1200" b="1" u="sng" dirty="0">
                <a:latin typeface="Raleway" panose="020B0604020202020204" charset="0"/>
              </a:rPr>
              <a:t>Conclusion and Reflection</a:t>
            </a:r>
            <a:r>
              <a:rPr lang="en-GB" sz="1200" b="1" dirty="0">
                <a:latin typeface="Raleway" panose="020B0604020202020204" charset="0"/>
              </a:rPr>
              <a:t> 10 minutes 	</a:t>
            </a:r>
            <a:r>
              <a:rPr lang="en-GB" sz="1200" b="1" i="1" dirty="0">
                <a:latin typeface="Raleway" panose="020B0604020202020204" charset="0"/>
              </a:rPr>
              <a:t>Refugees in the UK</a:t>
            </a:r>
            <a:endParaRPr lang="en-GB" sz="1200" b="1" dirty="0">
              <a:latin typeface="Raleway" panose="020B0604020202020204" charset="0"/>
            </a:endParaRPr>
          </a:p>
          <a:p>
            <a:r>
              <a:rPr lang="en-GB" sz="1200" b="1" dirty="0">
                <a:latin typeface="Raleway" panose="020B0604020202020204" charset="0"/>
              </a:rPr>
              <a:t> </a:t>
            </a:r>
            <a:endParaRPr lang="en-GB" sz="1200" dirty="0">
              <a:latin typeface="Raleway" panose="020B0604020202020204" charset="0"/>
            </a:endParaRPr>
          </a:p>
          <a:p>
            <a:r>
              <a:rPr lang="en-GB" sz="1200" b="1" dirty="0">
                <a:latin typeface="Raleway" panose="020B0604020202020204" charset="0"/>
              </a:rPr>
              <a:t>Three asylum-seekers tell their story Slide 12</a:t>
            </a:r>
            <a:endParaRPr lang="en-GB" sz="1200" dirty="0">
              <a:latin typeface="Raleway" panose="020B0604020202020204" charset="0"/>
            </a:endParaRPr>
          </a:p>
          <a:p>
            <a:r>
              <a:rPr lang="en-GB" sz="1200" u="sng" dirty="0">
                <a:latin typeface="Raleway" panose="020B0604020202020204" charset="0"/>
                <a:hlinkClick r:id="rId5"/>
              </a:rPr>
              <a:t>https://www.bbc.com/education/clips/zg834wx</a:t>
            </a:r>
            <a:r>
              <a:rPr lang="en-GB" sz="1200" dirty="0">
                <a:latin typeface="Raleway" panose="020B0604020202020204" charset="0"/>
              </a:rPr>
              <a:t>   (4 minutes and 48 seconds)</a:t>
            </a:r>
          </a:p>
          <a:p>
            <a:r>
              <a:rPr lang="en-GB" sz="1200" i="1" dirty="0">
                <a:latin typeface="Raleway" panose="020B0604020202020204" charset="0"/>
              </a:rPr>
              <a:t>Three people who have sought asylum in the UK speak about their experiences. (2009)</a:t>
            </a:r>
            <a:endParaRPr lang="en-GB" sz="1200" dirty="0">
              <a:latin typeface="Raleway" panose="020B0604020202020204" charset="0"/>
            </a:endParaRPr>
          </a:p>
          <a:p>
            <a:r>
              <a:rPr lang="en-GB" sz="1200" dirty="0">
                <a:latin typeface="Raleway" panose="020B0604020202020204" charset="0"/>
              </a:rPr>
              <a:t>Awaiting a decision: </a:t>
            </a:r>
          </a:p>
          <a:p>
            <a:pPr lvl="0"/>
            <a:r>
              <a:rPr lang="en-GB" sz="1200" dirty="0">
                <a:latin typeface="Raleway" panose="020B0604020202020204" charset="0"/>
              </a:rPr>
              <a:t>Isa fled from the war in Chechnya, and has just been granted asylum. </a:t>
            </a:r>
          </a:p>
          <a:p>
            <a:pPr lvl="0"/>
            <a:r>
              <a:rPr lang="en-GB" sz="1200" dirty="0" err="1">
                <a:latin typeface="Raleway" panose="020B0604020202020204" charset="0"/>
              </a:rPr>
              <a:t>Xhejlane</a:t>
            </a:r>
            <a:r>
              <a:rPr lang="en-GB" sz="1200" dirty="0">
                <a:latin typeface="Raleway" panose="020B0604020202020204" charset="0"/>
              </a:rPr>
              <a:t> fled from the war in Kosovo and is still waiting for a decision on her case. </a:t>
            </a:r>
          </a:p>
          <a:p>
            <a:pPr lvl="0"/>
            <a:r>
              <a:rPr lang="en-GB" sz="1200" dirty="0" err="1">
                <a:latin typeface="Raleway" panose="020B0604020202020204" charset="0"/>
              </a:rPr>
              <a:t>Chiek</a:t>
            </a:r>
            <a:r>
              <a:rPr lang="en-GB" sz="1200" dirty="0">
                <a:latin typeface="Raleway" panose="020B0604020202020204" charset="0"/>
              </a:rPr>
              <a:t> came to the UK from the Ivory Coast and his application has been declined. </a:t>
            </a:r>
          </a:p>
          <a:p>
            <a:r>
              <a:rPr lang="en-GB" sz="1200" dirty="0">
                <a:latin typeface="Raleway" panose="020B0604020202020204" charset="0"/>
              </a:rPr>
              <a:t> </a:t>
            </a:r>
          </a:p>
          <a:p>
            <a:r>
              <a:rPr lang="en-GB" sz="1200" b="1" dirty="0">
                <a:latin typeface="Raleway" panose="020B0604020202020204" charset="0"/>
              </a:rPr>
              <a:t>Watch and discuss issues</a:t>
            </a:r>
          </a:p>
          <a:p>
            <a:endParaRPr lang="en-GB" sz="1200" b="1" dirty="0">
              <a:latin typeface="Raleway" panose="020B0604020202020204" charset="0"/>
            </a:endParaRPr>
          </a:p>
          <a:p>
            <a:endParaRPr lang="en-GB" sz="1200" b="1" dirty="0">
              <a:latin typeface="Raleway" panose="020B0604020202020204" charset="0"/>
            </a:endParaRPr>
          </a:p>
          <a:p>
            <a:r>
              <a:rPr lang="en-GB" sz="1200" b="1" dirty="0">
                <a:latin typeface="Raleway" panose="020B0604020202020204" charset="0"/>
              </a:rPr>
              <a:t>Reflection could include Tweets at end of lesson</a:t>
            </a:r>
          </a:p>
        </p:txBody>
      </p:sp>
    </p:spTree>
    <p:extLst>
      <p:ext uri="{BB962C8B-B14F-4D97-AF65-F5344CB8AC3E}">
        <p14:creationId xmlns:p14="http://schemas.microsoft.com/office/powerpoint/2010/main" val="1380115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2377440" y="2640552"/>
            <a:ext cx="5058389" cy="16619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b="1" i="1" dirty="0">
                <a:solidFill>
                  <a:schemeClr val="dk2"/>
                </a:solidFill>
                <a:latin typeface="Raleway"/>
                <a:ea typeface="Raleway"/>
                <a:cs typeface="Raleway"/>
                <a:sym typeface="Raleway"/>
              </a:rPr>
              <a:t>MENTAL MAP</a:t>
            </a:r>
          </a:p>
          <a:p>
            <a:pPr marL="0" lvl="0" indent="0" algn="l" rtl="0">
              <a:spcBef>
                <a:spcPts val="0"/>
              </a:spcBef>
              <a:spcAft>
                <a:spcPts val="0"/>
              </a:spcAft>
              <a:buNone/>
            </a:pPr>
            <a:endParaRPr lang="it" sz="3000" i="1" dirty="0">
              <a:solidFill>
                <a:schemeClr val="dk2"/>
              </a:solidFill>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a:solidFill>
                  <a:srgbClr val="A98278"/>
                </a:solidFill>
                <a:latin typeface="Prompt"/>
                <a:ea typeface="Prompt"/>
                <a:cs typeface="Prompt"/>
                <a:sym typeface="Prompt"/>
              </a:rPr>
              <a:t>// MIGRATION //</a:t>
            </a:r>
            <a:endParaRPr>
              <a:solidFill>
                <a:srgbClr val="A98278"/>
              </a:solidFill>
            </a:endParaRPr>
          </a:p>
          <a:p>
            <a:pPr marL="0" lvl="0" indent="0" algn="l" rtl="0">
              <a:spcBef>
                <a:spcPts val="0"/>
              </a:spcBef>
              <a:spcAft>
                <a:spcPts val="0"/>
              </a:spcAft>
              <a:buClr>
                <a:schemeClr val="dk1"/>
              </a:buClr>
              <a:buSzPts val="1100"/>
              <a:buFont typeface="Arial"/>
              <a:buNone/>
            </a:pPr>
            <a:r>
              <a:rPr lang="it" b="1">
                <a:solidFill>
                  <a:srgbClr val="A98278"/>
                </a:solidFill>
                <a:latin typeface="Prompt"/>
                <a:ea typeface="Prompt"/>
                <a:cs typeface="Prompt"/>
                <a:sym typeface="Prompt"/>
              </a:rPr>
              <a:t>Teaching Learning Unit</a:t>
            </a:r>
            <a:endParaRPr b="1">
              <a:solidFill>
                <a:srgbClr val="A98278"/>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595959"/>
                </a:solidFill>
                <a:latin typeface="Raleway" panose="020B0604020202020204" charset="0"/>
              </a:rPr>
              <a:t>Lesson 4</a:t>
            </a:r>
          </a:p>
        </p:txBody>
      </p:sp>
      <p:sp>
        <p:nvSpPr>
          <p:cNvPr id="3" name="Subtitle 2"/>
          <p:cNvSpPr>
            <a:spLocks noGrp="1"/>
          </p:cNvSpPr>
          <p:nvPr>
            <p:ph type="subTitle" idx="1"/>
          </p:nvPr>
        </p:nvSpPr>
        <p:spPr>
          <a:xfrm>
            <a:off x="364468" y="4165642"/>
            <a:ext cx="9963000" cy="2369911"/>
          </a:xfrm>
        </p:spPr>
        <p:txBody>
          <a:bodyPr/>
          <a:lstStyle/>
          <a:p>
            <a:r>
              <a:rPr lang="en-GB" b="1" dirty="0">
                <a:solidFill>
                  <a:schemeClr val="tx1"/>
                </a:solidFill>
                <a:latin typeface="Raleway" panose="020B0604020202020204" charset="0"/>
                <a:ea typeface="Prompt"/>
                <a:cs typeface="Prompt"/>
                <a:sym typeface="Prompt"/>
              </a:rPr>
              <a:t>Asylum Seekers</a:t>
            </a:r>
          </a:p>
          <a:p>
            <a:endParaRPr lang="en-GB" b="1" dirty="0">
              <a:solidFill>
                <a:schemeClr val="tx1"/>
              </a:solidFill>
              <a:latin typeface="Raleway" panose="020B0604020202020204" charset="0"/>
              <a:ea typeface="Prompt"/>
              <a:cs typeface="Prompt"/>
              <a:sym typeface="Prompt"/>
            </a:endParaRPr>
          </a:p>
          <a:p>
            <a:r>
              <a:rPr lang="en-GB" dirty="0">
                <a:solidFill>
                  <a:schemeClr val="tx1"/>
                </a:solidFill>
                <a:latin typeface="Raleway" panose="020B0604020202020204" charset="0"/>
              </a:rPr>
              <a:t>Asylum in the UK</a:t>
            </a:r>
            <a:endParaRPr lang="en-GB" b="1" dirty="0">
              <a:solidFill>
                <a:schemeClr val="tx1"/>
              </a:solidFill>
              <a:latin typeface="Raleway" panose="020B0604020202020204" charset="0"/>
              <a:ea typeface="Prompt"/>
              <a:cs typeface="Prompt"/>
              <a:sym typeface="Prompt"/>
            </a:endParaRPr>
          </a:p>
          <a:p>
            <a:endParaRPr lang="en-GB" dirty="0">
              <a:solidFill>
                <a:schemeClr val="tx1"/>
              </a:solidFill>
              <a:latin typeface="Raleway" panose="020B0604020202020204" charset="0"/>
            </a:endParaRP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Tree>
    <p:extLst>
      <p:ext uri="{BB962C8B-B14F-4D97-AF65-F5344CB8AC3E}">
        <p14:creationId xmlns:p14="http://schemas.microsoft.com/office/powerpoint/2010/main" val="1765774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055000" y="363938"/>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 </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pic>
        <p:nvPicPr>
          <p:cNvPr id="3" name="Picture 2">
            <a:extLst>
              <a:ext uri="{FF2B5EF4-FFF2-40B4-BE49-F238E27FC236}">
                <a16:creationId xmlns:a16="http://schemas.microsoft.com/office/drawing/2014/main" id="{693BAB3E-4CD9-45B1-8E98-E804C73819EF}"/>
              </a:ext>
            </a:extLst>
          </p:cNvPr>
          <p:cNvPicPr>
            <a:picLocks noChangeAspect="1"/>
          </p:cNvPicPr>
          <p:nvPr/>
        </p:nvPicPr>
        <p:blipFill>
          <a:blip r:embed="rId3"/>
          <a:stretch>
            <a:fillRect/>
          </a:stretch>
        </p:blipFill>
        <p:spPr>
          <a:xfrm>
            <a:off x="122351" y="1300918"/>
            <a:ext cx="10447109" cy="5314305"/>
          </a:xfrm>
          <a:prstGeom prst="rect">
            <a:avLst/>
          </a:prstGeom>
        </p:spPr>
      </p:pic>
      <p:sp>
        <p:nvSpPr>
          <p:cNvPr id="11" name="Rounded Rectangular Callout 2">
            <a:extLst>
              <a:ext uri="{FF2B5EF4-FFF2-40B4-BE49-F238E27FC236}">
                <a16:creationId xmlns:a16="http://schemas.microsoft.com/office/drawing/2014/main" id="{45B2F1E7-1D8A-438F-A0C1-D65090620238}"/>
              </a:ext>
            </a:extLst>
          </p:cNvPr>
          <p:cNvSpPr/>
          <p:nvPr/>
        </p:nvSpPr>
        <p:spPr>
          <a:xfrm>
            <a:off x="428825" y="5269047"/>
            <a:ext cx="10140635" cy="2176961"/>
          </a:xfrm>
          <a:prstGeom prst="wedgeRoundRectCallout">
            <a:avLst>
              <a:gd name="adj1" fmla="val -21783"/>
              <a:gd name="adj2" fmla="val -82554"/>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Raleway ExtraBold" panose="020B0604020202020204" charset="0"/>
              </a:rPr>
              <a:t>How do we create resilient communities that are able to host refugees in a supportive way? </a:t>
            </a:r>
          </a:p>
        </p:txBody>
      </p:sp>
      <p:sp>
        <p:nvSpPr>
          <p:cNvPr id="12" name="Rectangle 11">
            <a:extLst>
              <a:ext uri="{FF2B5EF4-FFF2-40B4-BE49-F238E27FC236}">
                <a16:creationId xmlns:a16="http://schemas.microsoft.com/office/drawing/2014/main" id="{CA2F8944-A10E-4278-9CEF-87AFD4772ED4}"/>
              </a:ext>
            </a:extLst>
          </p:cNvPr>
          <p:cNvSpPr/>
          <p:nvPr/>
        </p:nvSpPr>
        <p:spPr>
          <a:xfrm>
            <a:off x="2239224" y="113667"/>
            <a:ext cx="3892412" cy="307777"/>
          </a:xfrm>
          <a:prstGeom prst="rect">
            <a:avLst/>
          </a:prstGeom>
        </p:spPr>
        <p:txBody>
          <a:bodyPr wrap="none">
            <a:spAutoFit/>
          </a:bodyPr>
          <a:lstStyle/>
          <a:p>
            <a:r>
              <a:rPr lang="en-GB" dirty="0">
                <a:solidFill>
                  <a:schemeClr val="tx1"/>
                </a:solidFill>
                <a:latin typeface="Raleway" panose="020B0604020202020204" charset="0"/>
                <a:ea typeface="Prompt"/>
                <a:cs typeface="Prompt"/>
                <a:sym typeface="Prompt"/>
              </a:rPr>
              <a:t>Asylum Seekers  Lesson  4 Asylum in the UK</a:t>
            </a:r>
            <a:endParaRPr lang="en-GB" dirty="0">
              <a:solidFill>
                <a:schemeClr val="tx1"/>
              </a:solidFill>
              <a:latin typeface="Raleway" panose="020B0604020202020204" charset="0"/>
            </a:endParaRPr>
          </a:p>
        </p:txBody>
      </p:sp>
      <p:sp>
        <p:nvSpPr>
          <p:cNvPr id="2" name="Speech Bubble: Rectangle 1">
            <a:extLst>
              <a:ext uri="{FF2B5EF4-FFF2-40B4-BE49-F238E27FC236}">
                <a16:creationId xmlns:a16="http://schemas.microsoft.com/office/drawing/2014/main" id="{1EB583EB-5A21-420A-9530-7BA7F674C7E2}"/>
              </a:ext>
            </a:extLst>
          </p:cNvPr>
          <p:cNvSpPr/>
          <p:nvPr/>
        </p:nvSpPr>
        <p:spPr>
          <a:xfrm>
            <a:off x="0" y="1053668"/>
            <a:ext cx="4711925" cy="1975114"/>
          </a:xfrm>
          <a:prstGeom prst="wedgeRectCallout">
            <a:avLst>
              <a:gd name="adj1" fmla="val 96665"/>
              <a:gd name="adj2" fmla="val 1287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latin typeface="Raleway "/>
              </a:rPr>
              <a:t>How can countries support  safe and responsible migration?</a:t>
            </a:r>
          </a:p>
        </p:txBody>
      </p:sp>
      <p:pic>
        <p:nvPicPr>
          <p:cNvPr id="4" name="Picture 3">
            <a:extLst>
              <a:ext uri="{FF2B5EF4-FFF2-40B4-BE49-F238E27FC236}">
                <a16:creationId xmlns:a16="http://schemas.microsoft.com/office/drawing/2014/main" id="{1FBCF5B0-F8D2-41E0-B845-96C795A78103}"/>
              </a:ext>
            </a:extLst>
          </p:cNvPr>
          <p:cNvPicPr>
            <a:picLocks noChangeAspect="1"/>
          </p:cNvPicPr>
          <p:nvPr/>
        </p:nvPicPr>
        <p:blipFill>
          <a:blip r:embed="rId4"/>
          <a:stretch>
            <a:fillRect/>
          </a:stretch>
        </p:blipFill>
        <p:spPr>
          <a:xfrm>
            <a:off x="7350949" y="995754"/>
            <a:ext cx="2782187" cy="3123859"/>
          </a:xfrm>
          <a:prstGeom prst="rect">
            <a:avLst/>
          </a:prstGeom>
        </p:spPr>
      </p:pic>
    </p:spTree>
    <p:extLst>
      <p:ext uri="{BB962C8B-B14F-4D97-AF65-F5344CB8AC3E}">
        <p14:creationId xmlns:p14="http://schemas.microsoft.com/office/powerpoint/2010/main" val="26061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406" y="992484"/>
            <a:ext cx="9963000" cy="841800"/>
          </a:xfrm>
        </p:spPr>
        <p:txBody>
          <a:bodyPr/>
          <a:lstStyle/>
          <a:p>
            <a:r>
              <a:rPr lang="en-GB" dirty="0">
                <a:solidFill>
                  <a:srgbClr val="595959"/>
                </a:solidFill>
                <a:latin typeface="Raleway" panose="020B0604020202020204" charset="0"/>
              </a:rPr>
              <a:t>Big Ideas</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ACE1E632-CC30-4605-ACFA-AEEA3324BA12}"/>
              </a:ext>
            </a:extLst>
          </p:cNvPr>
          <p:cNvSpPr>
            <a:spLocks noGrp="1"/>
          </p:cNvSpPr>
          <p:nvPr>
            <p:ph idx="1"/>
          </p:nvPr>
        </p:nvSpPr>
        <p:spPr>
          <a:xfrm>
            <a:off x="364406" y="1803922"/>
            <a:ext cx="9963000" cy="5464803"/>
          </a:xfrm>
        </p:spPr>
        <p:txBody>
          <a:bodyPr/>
          <a:lstStyle/>
          <a:p>
            <a:pPr marL="0" indent="0">
              <a:buNone/>
            </a:pPr>
            <a:r>
              <a:rPr lang="en-US" sz="1800" b="1" dirty="0">
                <a:latin typeface="Raleway" panose="020B0604020202020204" charset="0"/>
              </a:rPr>
              <a:t>Big Idea 2 </a:t>
            </a:r>
            <a:r>
              <a:rPr lang="en-GB" sz="1800" dirty="0">
                <a:solidFill>
                  <a:srgbClr val="FF0000"/>
                </a:solidFill>
                <a:latin typeface="Raleway" panose="020B0604020202020204" charset="0"/>
              </a:rPr>
              <a:t>Causes of migration.</a:t>
            </a:r>
          </a:p>
          <a:p>
            <a:pPr marL="0" indent="0">
              <a:buNone/>
            </a:pPr>
            <a:r>
              <a:rPr lang="en-GB" sz="1800" dirty="0">
                <a:latin typeface="Raleway" panose="020B0604020202020204" charset="0"/>
              </a:rPr>
              <a:t> Some people </a:t>
            </a:r>
            <a:r>
              <a:rPr lang="en-GB" sz="1800" i="1" dirty="0">
                <a:latin typeface="Raleway" panose="020B0604020202020204" charset="0"/>
              </a:rPr>
              <a:t>choose </a:t>
            </a:r>
            <a:r>
              <a:rPr lang="en-GB" sz="1800" dirty="0">
                <a:latin typeface="Raleway" panose="020B0604020202020204" charset="0"/>
              </a:rPr>
              <a:t>to migrate (e.g. for a better life), some people are </a:t>
            </a:r>
            <a:r>
              <a:rPr lang="en-GB" sz="1800" i="1" dirty="0">
                <a:latin typeface="Raleway" panose="020B0604020202020204" charset="0"/>
              </a:rPr>
              <a:t>forced </a:t>
            </a:r>
            <a:r>
              <a:rPr lang="en-GB" sz="1800" dirty="0">
                <a:latin typeface="Raleway" panose="020B0604020202020204" charset="0"/>
              </a:rPr>
              <a:t>to migrate (e.g. by war or climate change). Some forces like war, poverty, lack of services </a:t>
            </a:r>
            <a:r>
              <a:rPr lang="en-GB" sz="1800" i="1" dirty="0">
                <a:latin typeface="Raleway" panose="020B0604020202020204" charset="0"/>
              </a:rPr>
              <a:t>Push </a:t>
            </a:r>
            <a:r>
              <a:rPr lang="en-GB" sz="1800" dirty="0">
                <a:latin typeface="Raleway" panose="020B0604020202020204" charset="0"/>
              </a:rPr>
              <a:t>people out. Other forces </a:t>
            </a:r>
            <a:r>
              <a:rPr lang="en-GB" sz="1800" i="1" dirty="0">
                <a:latin typeface="Raleway" panose="020B0604020202020204" charset="0"/>
              </a:rPr>
              <a:t>Pull </a:t>
            </a:r>
            <a:r>
              <a:rPr lang="en-GB" sz="1800" dirty="0">
                <a:latin typeface="Raleway" panose="020B0604020202020204" charset="0"/>
              </a:rPr>
              <a:t>people in e.g. employment, safety, lower risk of natural hazards or better land. </a:t>
            </a:r>
            <a:r>
              <a:rPr lang="en-GB" sz="1800" i="1" dirty="0">
                <a:latin typeface="Raleway" panose="020B0604020202020204" charset="0"/>
              </a:rPr>
              <a:t>Refugees </a:t>
            </a:r>
            <a:r>
              <a:rPr lang="en-GB" sz="1800" dirty="0">
                <a:latin typeface="Raleway" panose="020B0604020202020204" charset="0"/>
              </a:rPr>
              <a:t>are </a:t>
            </a:r>
            <a:r>
              <a:rPr lang="en-GB" sz="1800" i="1" dirty="0">
                <a:latin typeface="Raleway" panose="020B0604020202020204" charset="0"/>
              </a:rPr>
              <a:t>pushed </a:t>
            </a:r>
            <a:r>
              <a:rPr lang="en-GB" sz="1800" dirty="0">
                <a:latin typeface="Raleway" panose="020B0604020202020204" charset="0"/>
              </a:rPr>
              <a:t>(forced) to migrate because of conflict, persecution or violence. </a:t>
            </a:r>
          </a:p>
          <a:p>
            <a:endParaRPr lang="en-GB" sz="1800" dirty="0">
              <a:latin typeface="Raleway" panose="020B0604020202020204" charset="0"/>
            </a:endParaRPr>
          </a:p>
          <a:p>
            <a:pPr marL="0" indent="0">
              <a:buNone/>
            </a:pPr>
            <a:r>
              <a:rPr lang="en-GB" sz="1800" dirty="0">
                <a:latin typeface="Raleway" panose="020B0604020202020204" charset="0"/>
              </a:rPr>
              <a:t>Political, social, environmental and economic factors (e.g. discrimination, jobs, economic inequality between countries) can create </a:t>
            </a:r>
            <a:r>
              <a:rPr lang="en-GB" sz="1800" b="1" i="1" dirty="0">
                <a:latin typeface="Raleway" panose="020B0604020202020204" charset="0"/>
              </a:rPr>
              <a:t>migration flows</a:t>
            </a:r>
            <a:r>
              <a:rPr lang="en-GB" sz="1800" i="1" dirty="0">
                <a:latin typeface="Raleway" panose="020B0604020202020204" charset="0"/>
              </a:rPr>
              <a:t>. </a:t>
            </a:r>
            <a:r>
              <a:rPr lang="en-GB" sz="1800" dirty="0">
                <a:latin typeface="Raleway" panose="020B0604020202020204" charset="0"/>
              </a:rPr>
              <a:t>98% of the USA’s population migrated there over the last 500 years, mostly for economic reasons.</a:t>
            </a:r>
          </a:p>
          <a:p>
            <a:pPr marL="0" indent="0">
              <a:buNone/>
            </a:pPr>
            <a:r>
              <a:rPr lang="en-GB" sz="1800" dirty="0">
                <a:latin typeface="Raleway" panose="020B0604020202020204" charset="0"/>
              </a:rPr>
              <a:t> </a:t>
            </a:r>
            <a:r>
              <a:rPr lang="en-GB" sz="1800" dirty="0">
                <a:solidFill>
                  <a:srgbClr val="FF0000"/>
                </a:solidFill>
                <a:latin typeface="Raleway" panose="020B0604020202020204" charset="0"/>
              </a:rPr>
              <a:t>Every migrant has an </a:t>
            </a:r>
            <a:r>
              <a:rPr lang="en-GB" sz="1800" b="1" i="1" dirty="0">
                <a:solidFill>
                  <a:srgbClr val="FF0000"/>
                </a:solidFill>
                <a:latin typeface="Raleway" panose="020B0604020202020204" charset="0"/>
              </a:rPr>
              <a:t>individual story</a:t>
            </a:r>
            <a:r>
              <a:rPr lang="en-GB" sz="1800" dirty="0">
                <a:solidFill>
                  <a:srgbClr val="FF0000"/>
                </a:solidFill>
                <a:latin typeface="Raleway" panose="020B0604020202020204" charset="0"/>
              </a:rPr>
              <a:t>. </a:t>
            </a:r>
          </a:p>
          <a:p>
            <a:endParaRPr lang="en-GB" sz="1800" dirty="0">
              <a:latin typeface="Raleway" panose="020B0604020202020204" charset="0"/>
            </a:endParaRPr>
          </a:p>
          <a:p>
            <a:pPr marL="0" indent="0">
              <a:buNone/>
            </a:pPr>
            <a:r>
              <a:rPr lang="en-GB" sz="1800" b="1" dirty="0">
                <a:latin typeface="Raleway" panose="020B0604020202020204" charset="0"/>
              </a:rPr>
              <a:t>Big Idea 11. </a:t>
            </a:r>
            <a:r>
              <a:rPr lang="en-GB" sz="1800" dirty="0">
                <a:solidFill>
                  <a:srgbClr val="FF0000"/>
                </a:solidFill>
                <a:latin typeface="Raleway" panose="020B0604020202020204" charset="0"/>
              </a:rPr>
              <a:t>Countries attempt to control and reduce migration </a:t>
            </a:r>
            <a:r>
              <a:rPr lang="en-GB" sz="1800" dirty="0">
                <a:latin typeface="Raleway" panose="020B0604020202020204" charset="0"/>
              </a:rPr>
              <a:t>e.g. by building physical barriers, passing laws to restrict benefits, investing in poorer countries and helping to resolve conflicts. </a:t>
            </a:r>
          </a:p>
          <a:p>
            <a:endParaRPr lang="en-GB" dirty="0"/>
          </a:p>
        </p:txBody>
      </p:sp>
    </p:spTree>
    <p:extLst>
      <p:ext uri="{BB962C8B-B14F-4D97-AF65-F5344CB8AC3E}">
        <p14:creationId xmlns:p14="http://schemas.microsoft.com/office/powerpoint/2010/main" val="3892272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705" y="1262922"/>
            <a:ext cx="9622632" cy="728833"/>
          </a:xfrm>
        </p:spPr>
        <p:txBody>
          <a:bodyPr>
            <a:normAutofit fontScale="90000"/>
          </a:bodyPr>
          <a:lstStyle/>
          <a:p>
            <a:r>
              <a:rPr lang="en-GB" sz="3600" b="1" dirty="0">
                <a:solidFill>
                  <a:srgbClr val="595959"/>
                </a:solidFill>
                <a:latin typeface="Raleway" panose="020B0604020202020204" charset="0"/>
              </a:rPr>
              <a:t>Lesson Objectives Learners  will be able to </a:t>
            </a:r>
            <a:r>
              <a:rPr lang="en-GB" sz="3600" dirty="0">
                <a:solidFill>
                  <a:srgbClr val="595959"/>
                </a:solidFill>
                <a:latin typeface="Raleway" panose="020B0604020202020204" charset="0"/>
              </a:rPr>
              <a:t>:</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4</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6BCCACD0-CA0E-492C-8E2A-102B3CE50480}"/>
              </a:ext>
            </a:extLst>
          </p:cNvPr>
          <p:cNvSpPr>
            <a:spLocks noGrp="1"/>
          </p:cNvSpPr>
          <p:nvPr>
            <p:ph idx="1"/>
          </p:nvPr>
        </p:nvSpPr>
        <p:spPr>
          <a:xfrm>
            <a:off x="221381" y="2043057"/>
            <a:ext cx="10241280" cy="4989036"/>
          </a:xfrm>
        </p:spPr>
        <p:txBody>
          <a:bodyPr>
            <a:normAutofit/>
          </a:bodyPr>
          <a:lstStyle/>
          <a:p>
            <a:pPr lvl="0">
              <a:lnSpc>
                <a:spcPct val="120000"/>
              </a:lnSpc>
              <a:spcBef>
                <a:spcPts val="0"/>
              </a:spcBef>
            </a:pPr>
            <a:r>
              <a:rPr lang="en-GB" dirty="0">
                <a:latin typeface="Raleway" panose="020B0604020202020204" charset="0"/>
              </a:rPr>
              <a:t>Know about, and gain an understanding of the experience of asylum seekers, and their arrival in the UK</a:t>
            </a:r>
          </a:p>
          <a:p>
            <a:pPr lvl="0">
              <a:lnSpc>
                <a:spcPct val="120000"/>
              </a:lnSpc>
              <a:spcBef>
                <a:spcPts val="0"/>
              </a:spcBef>
            </a:pPr>
            <a:r>
              <a:rPr lang="en-GB" dirty="0">
                <a:latin typeface="Raleway" panose="020B0604020202020204" charset="0"/>
              </a:rPr>
              <a:t>Explore how we create a resilient community so that we can better host refugees</a:t>
            </a:r>
          </a:p>
          <a:p>
            <a:pPr marL="0" lvl="0" indent="0">
              <a:lnSpc>
                <a:spcPct val="120000"/>
              </a:lnSpc>
              <a:spcBef>
                <a:spcPts val="0"/>
              </a:spcBef>
              <a:buNone/>
            </a:pPr>
            <a:endParaRPr lang="en-GB" sz="2200" b="1" dirty="0">
              <a:latin typeface="Raleway" panose="020B0604020202020204" charset="0"/>
            </a:endParaRPr>
          </a:p>
          <a:p>
            <a:pPr marL="0" lvl="0" indent="0">
              <a:lnSpc>
                <a:spcPct val="120000"/>
              </a:lnSpc>
              <a:spcBef>
                <a:spcPts val="0"/>
              </a:spcBef>
              <a:buNone/>
            </a:pPr>
            <a:r>
              <a:rPr lang="en-GB" sz="2200" b="1" dirty="0">
                <a:latin typeface="Raleway" panose="020B0604020202020204" charset="0"/>
              </a:rPr>
              <a:t>Sustainable Development Goal 10.7: Facilitate orderly, safe, regular and responsible migration and mobility of people, including through the implementation of planned and well-managed migration policies</a:t>
            </a:r>
          </a:p>
          <a:p>
            <a:endParaRPr lang="en-GB" dirty="0"/>
          </a:p>
        </p:txBody>
      </p:sp>
    </p:spTree>
    <p:extLst>
      <p:ext uri="{BB962C8B-B14F-4D97-AF65-F5344CB8AC3E}">
        <p14:creationId xmlns:p14="http://schemas.microsoft.com/office/powerpoint/2010/main" val="121222187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621</TotalTime>
  <Words>2276</Words>
  <Application>Microsoft Office PowerPoint</Application>
  <PresentationFormat>Custom</PresentationFormat>
  <Paragraphs>252</Paragraphs>
  <Slides>23</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Raleway</vt:lpstr>
      <vt:lpstr>Raleway ExtraBold</vt:lpstr>
      <vt:lpstr>Calibri</vt:lpstr>
      <vt:lpstr>Prompt SemiBold</vt:lpstr>
      <vt:lpstr>Prompt</vt:lpstr>
      <vt:lpstr>Raleway </vt:lpstr>
      <vt:lpstr>Simple Light</vt:lpstr>
      <vt:lpstr>Office Theme</vt:lpstr>
      <vt:lpstr>PowerPoint Presentation</vt:lpstr>
      <vt:lpstr>PowerPoint Presentation</vt:lpstr>
      <vt:lpstr>PowerPoint Presentation</vt:lpstr>
      <vt:lpstr>PowerPoint Presentation</vt:lpstr>
      <vt:lpstr>PowerPoint Presentation</vt:lpstr>
      <vt:lpstr>Lesson 4</vt:lpstr>
      <vt:lpstr>PowerPoint Presentation</vt:lpstr>
      <vt:lpstr>Big Ideas</vt:lpstr>
      <vt:lpstr>Lesson Objectives Learners  will be able to :</vt:lpstr>
      <vt:lpstr>PowerPoint Presentation</vt:lpstr>
      <vt:lpstr>Half and Half</vt:lpstr>
      <vt:lpstr>PowerPoint Presentation</vt:lpstr>
      <vt:lpstr>Making an asylum decision  https://www.bbc.co.uk/bitesize/clips/zp8q6sg  Dora Day is an Asylum Case Owner at Heathrow Airport, and decides whether an asylum-seeker will be granted access to the country.</vt:lpstr>
      <vt:lpstr>PowerPoint Presentation</vt:lpstr>
      <vt:lpstr>What is meant by  resilience of countries hosting refugees?  They should be able to:</vt:lpstr>
      <vt:lpstr>Refugees in the UK </vt:lpstr>
      <vt:lpstr>The rights for refugees contained in the 1951 Refugee Convention include:</vt:lpstr>
      <vt:lpstr>PowerPoint Presentation</vt:lpstr>
      <vt:lpstr>Poor countries, not the UK, look after  most of the world’s refugees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dc:creator>
  <cp:lastModifiedBy>Kevin Ayre</cp:lastModifiedBy>
  <cp:revision>43</cp:revision>
  <dcterms:modified xsi:type="dcterms:W3CDTF">2020-03-30T15:34:31Z</dcterms:modified>
</cp:coreProperties>
</file>