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 id="2147483662" r:id="rId2"/>
  </p:sldMasterIdLst>
  <p:notesMasterIdLst>
    <p:notesMasterId r:id="rId28"/>
  </p:notesMasterIdLst>
  <p:sldIdLst>
    <p:sldId id="257" r:id="rId3"/>
    <p:sldId id="276" r:id="rId4"/>
    <p:sldId id="259" r:id="rId5"/>
    <p:sldId id="256" r:id="rId6"/>
    <p:sldId id="268" r:id="rId7"/>
    <p:sldId id="269" r:id="rId8"/>
    <p:sldId id="273" r:id="rId9"/>
    <p:sldId id="272" r:id="rId10"/>
    <p:sldId id="262" r:id="rId11"/>
    <p:sldId id="263" r:id="rId12"/>
    <p:sldId id="264" r:id="rId13"/>
    <p:sldId id="265" r:id="rId14"/>
    <p:sldId id="266" r:id="rId15"/>
    <p:sldId id="274" r:id="rId16"/>
    <p:sldId id="275" r:id="rId17"/>
    <p:sldId id="278" r:id="rId18"/>
    <p:sldId id="286" r:id="rId19"/>
    <p:sldId id="279" r:id="rId20"/>
    <p:sldId id="280" r:id="rId21"/>
    <p:sldId id="281" r:id="rId22"/>
    <p:sldId id="282" r:id="rId23"/>
    <p:sldId id="283" r:id="rId24"/>
    <p:sldId id="284" r:id="rId25"/>
    <p:sldId id="285" r:id="rId26"/>
    <p:sldId id="267" r:id="rId27"/>
  </p:sldIdLst>
  <p:sldSz cx="10691813" cy="7559675"/>
  <p:notesSz cx="7559675" cy="10691813"/>
  <p:embeddedFontLst>
    <p:embeddedFont>
      <p:font typeface="Calibri" panose="020F0502020204030204" pitchFamily="34" charset="0"/>
      <p:regular r:id="rId29"/>
      <p:bold r:id="rId30"/>
      <p:italic r:id="rId31"/>
      <p:boldItalic r:id="rId32"/>
    </p:embeddedFont>
    <p:embeddedFont>
      <p:font typeface="Prompt" panose="020B0604020202020204" charset="-34"/>
      <p:regular r:id="rId33"/>
      <p:bold r:id="rId34"/>
      <p:italic r:id="rId35"/>
      <p:boldItalic r:id="rId36"/>
    </p:embeddedFont>
    <p:embeddedFont>
      <p:font typeface="Prompt SemiBold" panose="00000700000000000000" charset="-34"/>
      <p:regular r:id="rId37"/>
      <p:bold r:id="rId38"/>
      <p:italic r:id="rId39"/>
      <p:boldItalic r:id="rId40"/>
    </p:embeddedFont>
    <p:embeddedFont>
      <p:font typeface="Raleway" panose="020B0604020202020204" charset="0"/>
      <p:regular r:id="rId41"/>
      <p:bold r:id="rId42"/>
      <p:italic r:id="rId43"/>
      <p:boldItalic r:id="rId44"/>
    </p:embeddedFont>
    <p:embeddedFont>
      <p:font typeface="Raleway ExtraBold" panose="020B0604020202020204" charset="0"/>
      <p:bold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81" userDrawn="1">
          <p15:clr>
            <a:srgbClr val="A4A3A4"/>
          </p15:clr>
        </p15:guide>
        <p15:guide id="2" pos="33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8A54"/>
    <a:srgbClr val="595959"/>
    <a:srgbClr val="5974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7" autoAdjust="0"/>
    <p:restoredTop sz="95455" autoAdjust="0"/>
  </p:normalViewPr>
  <p:slideViewPr>
    <p:cSldViewPr snapToGrid="0">
      <p:cViewPr varScale="1">
        <p:scale>
          <a:sx n="99" d="100"/>
          <a:sy n="99" d="100"/>
        </p:scale>
        <p:origin x="768" y="84"/>
      </p:cViewPr>
      <p:guideLst>
        <p:guide orient="horz" pos="2381"/>
        <p:guide pos="33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1.fntdata"/><Relationship Id="rId21" Type="http://schemas.openxmlformats.org/officeDocument/2006/relationships/slide" Target="slides/slide19.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1.fntdata"/><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3.fntdata"/><Relationship Id="rId44" Type="http://schemas.openxmlformats.org/officeDocument/2006/relationships/font" Target="fonts/font1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20" Type="http://schemas.openxmlformats.org/officeDocument/2006/relationships/slide" Target="slides/slide18.xml"/><Relationship Id="rId41"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04515" y="685800"/>
            <a:ext cx="4849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13</a:t>
            </a:fld>
            <a:endParaRPr lang="en-GB" dirty="0"/>
          </a:p>
        </p:txBody>
      </p:sp>
    </p:spTree>
    <p:extLst>
      <p:ext uri="{BB962C8B-B14F-4D97-AF65-F5344CB8AC3E}">
        <p14:creationId xmlns:p14="http://schemas.microsoft.com/office/powerpoint/2010/main" val="1183272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14</a:t>
            </a:fld>
            <a:endParaRPr lang="en-GB" dirty="0"/>
          </a:p>
        </p:txBody>
      </p:sp>
    </p:spTree>
    <p:extLst>
      <p:ext uri="{BB962C8B-B14F-4D97-AF65-F5344CB8AC3E}">
        <p14:creationId xmlns:p14="http://schemas.microsoft.com/office/powerpoint/2010/main" val="1910004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15</a:t>
            </a:fld>
            <a:endParaRPr lang="en-GB" dirty="0"/>
          </a:p>
        </p:txBody>
      </p:sp>
    </p:spTree>
    <p:extLst>
      <p:ext uri="{BB962C8B-B14F-4D97-AF65-F5344CB8AC3E}">
        <p14:creationId xmlns:p14="http://schemas.microsoft.com/office/powerpoint/2010/main" val="16157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16</a:t>
            </a:fld>
            <a:endParaRPr lang="en-GB" dirty="0"/>
          </a:p>
        </p:txBody>
      </p:sp>
    </p:spTree>
    <p:extLst>
      <p:ext uri="{BB962C8B-B14F-4D97-AF65-F5344CB8AC3E}">
        <p14:creationId xmlns:p14="http://schemas.microsoft.com/office/powerpoint/2010/main" val="14266064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17</a:t>
            </a:fld>
            <a:endParaRPr lang="en-GB" dirty="0"/>
          </a:p>
        </p:txBody>
      </p:sp>
    </p:spTree>
    <p:extLst>
      <p:ext uri="{BB962C8B-B14F-4D97-AF65-F5344CB8AC3E}">
        <p14:creationId xmlns:p14="http://schemas.microsoft.com/office/powerpoint/2010/main" val="2275231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18</a:t>
            </a:fld>
            <a:endParaRPr lang="en-GB" dirty="0"/>
          </a:p>
        </p:txBody>
      </p:sp>
    </p:spTree>
    <p:extLst>
      <p:ext uri="{BB962C8B-B14F-4D97-AF65-F5344CB8AC3E}">
        <p14:creationId xmlns:p14="http://schemas.microsoft.com/office/powerpoint/2010/main" val="4092824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19</a:t>
            </a:fld>
            <a:endParaRPr lang="en-GB" dirty="0"/>
          </a:p>
        </p:txBody>
      </p:sp>
    </p:spTree>
    <p:extLst>
      <p:ext uri="{BB962C8B-B14F-4D97-AF65-F5344CB8AC3E}">
        <p14:creationId xmlns:p14="http://schemas.microsoft.com/office/powerpoint/2010/main" val="13296282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20</a:t>
            </a:fld>
            <a:endParaRPr lang="en-GB" dirty="0"/>
          </a:p>
        </p:txBody>
      </p:sp>
    </p:spTree>
    <p:extLst>
      <p:ext uri="{BB962C8B-B14F-4D97-AF65-F5344CB8AC3E}">
        <p14:creationId xmlns:p14="http://schemas.microsoft.com/office/powerpoint/2010/main" val="31287660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21</a:t>
            </a:fld>
            <a:endParaRPr lang="en-GB" dirty="0"/>
          </a:p>
        </p:txBody>
      </p:sp>
    </p:spTree>
    <p:extLst>
      <p:ext uri="{BB962C8B-B14F-4D97-AF65-F5344CB8AC3E}">
        <p14:creationId xmlns:p14="http://schemas.microsoft.com/office/powerpoint/2010/main" val="2325333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22</a:t>
            </a:fld>
            <a:endParaRPr lang="en-GB" dirty="0"/>
          </a:p>
        </p:txBody>
      </p:sp>
    </p:spTree>
    <p:extLst>
      <p:ext uri="{BB962C8B-B14F-4D97-AF65-F5344CB8AC3E}">
        <p14:creationId xmlns:p14="http://schemas.microsoft.com/office/powerpoint/2010/main" val="3953596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4474172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23</a:t>
            </a:fld>
            <a:endParaRPr lang="en-GB" dirty="0"/>
          </a:p>
        </p:txBody>
      </p:sp>
    </p:spTree>
    <p:extLst>
      <p:ext uri="{BB962C8B-B14F-4D97-AF65-F5344CB8AC3E}">
        <p14:creationId xmlns:p14="http://schemas.microsoft.com/office/powerpoint/2010/main" val="3180407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24</a:t>
            </a:fld>
            <a:endParaRPr lang="en-GB" dirty="0"/>
          </a:p>
        </p:txBody>
      </p:sp>
    </p:spTree>
    <p:extLst>
      <p:ext uri="{BB962C8B-B14F-4D97-AF65-F5344CB8AC3E}">
        <p14:creationId xmlns:p14="http://schemas.microsoft.com/office/powerpoint/2010/main" val="3812629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387897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098172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812451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293204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379824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4478" y="1094388"/>
            <a:ext cx="9963000" cy="30168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11" name="Google Shape;11;p2"/>
          <p:cNvSpPr txBox="1">
            <a:spLocks noGrp="1"/>
          </p:cNvSpPr>
          <p:nvPr>
            <p:ph type="subTitle" idx="1"/>
          </p:nvPr>
        </p:nvSpPr>
        <p:spPr>
          <a:xfrm>
            <a:off x="364468" y="4165643"/>
            <a:ext cx="9963000" cy="11649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 name="Google Shape;12;p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BAE56EE-9549-45A0-BBA2-AEB39735062A}" type="datetimeFigureOut">
              <a:rPr lang="en-GB" smtClean="0"/>
              <a:pPr/>
              <a:t>25/03/2020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17328E5-24CB-4E61-9CBE-424E1B15B3F2}" type="slidenum">
              <a:rPr lang="en-GB" smtClean="0"/>
              <a:pPr/>
              <a:t>‹#›</a:t>
            </a:fld>
            <a:endParaRPr lang="en-GB" dirty="0"/>
          </a:p>
        </p:txBody>
      </p:sp>
    </p:spTree>
    <p:extLst>
      <p:ext uri="{BB962C8B-B14F-4D97-AF65-F5344CB8AC3E}">
        <p14:creationId xmlns:p14="http://schemas.microsoft.com/office/powerpoint/2010/main" val="3142739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886" y="2348400"/>
            <a:ext cx="9088041" cy="1620430"/>
          </a:xfrm>
        </p:spPr>
        <p:txBody>
          <a:bodyPr/>
          <a:lstStyle/>
          <a:p>
            <a:r>
              <a:rPr lang="en-US"/>
              <a:t>Click to edit Master title style</a:t>
            </a:r>
            <a:endParaRPr lang="en-GB"/>
          </a:p>
        </p:txBody>
      </p:sp>
      <p:sp>
        <p:nvSpPr>
          <p:cNvPr id="3" name="Subtitle 2"/>
          <p:cNvSpPr>
            <a:spLocks noGrp="1"/>
          </p:cNvSpPr>
          <p:nvPr>
            <p:ph type="subTitle" idx="1"/>
          </p:nvPr>
        </p:nvSpPr>
        <p:spPr>
          <a:xfrm>
            <a:off x="1603772" y="4283816"/>
            <a:ext cx="7484269" cy="1931917"/>
          </a:xfrm>
        </p:spPr>
        <p:txBody>
          <a:bodyPr/>
          <a:lstStyle>
            <a:lvl1pPr marL="0" indent="0" algn="ctr">
              <a:buNone/>
              <a:defRPr>
                <a:solidFill>
                  <a:schemeClr val="tx1">
                    <a:tint val="75000"/>
                  </a:schemeClr>
                </a:solidFill>
              </a:defRPr>
            </a:lvl1pPr>
            <a:lvl2pPr marL="503972" indent="0" algn="ctr">
              <a:buNone/>
              <a:defRPr>
                <a:solidFill>
                  <a:schemeClr val="tx1">
                    <a:tint val="75000"/>
                  </a:schemeClr>
                </a:solidFill>
              </a:defRPr>
            </a:lvl2pPr>
            <a:lvl3pPr marL="1007943" indent="0" algn="ctr">
              <a:buNone/>
              <a:defRPr>
                <a:solidFill>
                  <a:schemeClr val="tx1">
                    <a:tint val="75000"/>
                  </a:schemeClr>
                </a:solidFill>
              </a:defRPr>
            </a:lvl3pPr>
            <a:lvl4pPr marL="1511915" indent="0" algn="ctr">
              <a:buNone/>
              <a:defRPr>
                <a:solidFill>
                  <a:schemeClr val="tx1">
                    <a:tint val="75000"/>
                  </a:schemeClr>
                </a:solidFill>
              </a:defRPr>
            </a:lvl4pPr>
            <a:lvl5pPr marL="2015886" indent="0" algn="ctr">
              <a:buNone/>
              <a:defRPr>
                <a:solidFill>
                  <a:schemeClr val="tx1">
                    <a:tint val="75000"/>
                  </a:schemeClr>
                </a:solidFill>
              </a:defRPr>
            </a:lvl5pPr>
            <a:lvl6pPr marL="2519858" indent="0" algn="ctr">
              <a:buNone/>
              <a:defRPr>
                <a:solidFill>
                  <a:schemeClr val="tx1">
                    <a:tint val="75000"/>
                  </a:schemeClr>
                </a:solidFill>
              </a:defRPr>
            </a:lvl6pPr>
            <a:lvl7pPr marL="3023829" indent="0" algn="ctr">
              <a:buNone/>
              <a:defRPr>
                <a:solidFill>
                  <a:schemeClr val="tx1">
                    <a:tint val="75000"/>
                  </a:schemeClr>
                </a:solidFill>
              </a:defRPr>
            </a:lvl7pPr>
            <a:lvl8pPr marL="3527801" indent="0" algn="ctr">
              <a:buNone/>
              <a:defRPr>
                <a:solidFill>
                  <a:schemeClr val="tx1">
                    <a:tint val="75000"/>
                  </a:schemeClr>
                </a:solidFill>
              </a:defRPr>
            </a:lvl8pPr>
            <a:lvl9pPr marL="4031772"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40814660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65513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580" y="4857792"/>
            <a:ext cx="9088041" cy="1501435"/>
          </a:xfrm>
        </p:spPr>
        <p:txBody>
          <a:bodyPr anchor="t"/>
          <a:lstStyle>
            <a:lvl1pPr algn="l">
              <a:defRPr sz="4409" b="1" cap="all"/>
            </a:lvl1pPr>
          </a:lstStyle>
          <a:p>
            <a:r>
              <a:rPr lang="en-US"/>
              <a:t>Click to edit Master title style</a:t>
            </a:r>
            <a:endParaRPr lang="en-GB"/>
          </a:p>
        </p:txBody>
      </p:sp>
      <p:sp>
        <p:nvSpPr>
          <p:cNvPr id="3" name="Text Placeholder 2"/>
          <p:cNvSpPr>
            <a:spLocks noGrp="1"/>
          </p:cNvSpPr>
          <p:nvPr>
            <p:ph type="body" idx="1"/>
          </p:nvPr>
        </p:nvSpPr>
        <p:spPr>
          <a:xfrm>
            <a:off x="844580" y="3204114"/>
            <a:ext cx="9088041" cy="1653678"/>
          </a:xfrm>
        </p:spPr>
        <p:txBody>
          <a:bodyPr anchor="b"/>
          <a:lstStyle>
            <a:lvl1pPr marL="0" indent="0">
              <a:buNone/>
              <a:defRPr sz="2205">
                <a:solidFill>
                  <a:schemeClr val="tx1">
                    <a:tint val="75000"/>
                  </a:schemeClr>
                </a:solidFill>
              </a:defRPr>
            </a:lvl1pPr>
            <a:lvl2pPr marL="503972" indent="0">
              <a:buNone/>
              <a:defRPr sz="1984">
                <a:solidFill>
                  <a:schemeClr val="tx1">
                    <a:tint val="75000"/>
                  </a:schemeClr>
                </a:solidFill>
              </a:defRPr>
            </a:lvl2pPr>
            <a:lvl3pPr marL="1007943" indent="0">
              <a:buNone/>
              <a:defRPr sz="1764">
                <a:solidFill>
                  <a:schemeClr val="tx1">
                    <a:tint val="75000"/>
                  </a:schemeClr>
                </a:solidFill>
              </a:defRPr>
            </a:lvl3pPr>
            <a:lvl4pPr marL="1511915" indent="0">
              <a:buNone/>
              <a:defRPr sz="1543">
                <a:solidFill>
                  <a:schemeClr val="tx1">
                    <a:tint val="75000"/>
                  </a:schemeClr>
                </a:solidFill>
              </a:defRPr>
            </a:lvl4pPr>
            <a:lvl5pPr marL="2015886" indent="0">
              <a:buNone/>
              <a:defRPr sz="1543">
                <a:solidFill>
                  <a:schemeClr val="tx1">
                    <a:tint val="75000"/>
                  </a:schemeClr>
                </a:solidFill>
              </a:defRPr>
            </a:lvl5pPr>
            <a:lvl6pPr marL="2519858" indent="0">
              <a:buNone/>
              <a:defRPr sz="1543">
                <a:solidFill>
                  <a:schemeClr val="tx1">
                    <a:tint val="75000"/>
                  </a:schemeClr>
                </a:solidFill>
              </a:defRPr>
            </a:lvl6pPr>
            <a:lvl7pPr marL="3023829" indent="0">
              <a:buNone/>
              <a:defRPr sz="1543">
                <a:solidFill>
                  <a:schemeClr val="tx1">
                    <a:tint val="75000"/>
                  </a:schemeClr>
                </a:solidFill>
              </a:defRPr>
            </a:lvl7pPr>
            <a:lvl8pPr marL="3527801" indent="0">
              <a:buNone/>
              <a:defRPr sz="1543">
                <a:solidFill>
                  <a:schemeClr val="tx1">
                    <a:tint val="75000"/>
                  </a:schemeClr>
                </a:solidFill>
              </a:defRPr>
            </a:lvl8pPr>
            <a:lvl9pPr marL="4031772" indent="0">
              <a:buNone/>
              <a:defRPr sz="154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481603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34591" y="1763925"/>
            <a:ext cx="4722217" cy="4989036"/>
          </a:xfrm>
        </p:spPr>
        <p:txBody>
          <a:bodyPr/>
          <a:lstStyle>
            <a:lvl1pPr>
              <a:defRPr sz="3086"/>
            </a:lvl1pPr>
            <a:lvl2pPr>
              <a:defRPr sz="2646"/>
            </a:lvl2pPr>
            <a:lvl3pPr>
              <a:defRPr sz="2205"/>
            </a:lvl3pPr>
            <a:lvl4pPr>
              <a:defRPr sz="1984"/>
            </a:lvl4pPr>
            <a:lvl5pPr>
              <a:defRPr sz="1984"/>
            </a:lvl5pPr>
            <a:lvl6pPr>
              <a:defRPr sz="1984"/>
            </a:lvl6pPr>
            <a:lvl7pPr>
              <a:defRPr sz="1984"/>
            </a:lvl7pPr>
            <a:lvl8pPr>
              <a:defRPr sz="1984"/>
            </a:lvl8pPr>
            <a:lvl9pPr>
              <a:defRPr sz="198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435005" y="1763925"/>
            <a:ext cx="4722217" cy="4989036"/>
          </a:xfrm>
        </p:spPr>
        <p:txBody>
          <a:bodyPr/>
          <a:lstStyle>
            <a:lvl1pPr>
              <a:defRPr sz="3086"/>
            </a:lvl1pPr>
            <a:lvl2pPr>
              <a:defRPr sz="2646"/>
            </a:lvl2pPr>
            <a:lvl3pPr>
              <a:defRPr sz="2205"/>
            </a:lvl3pPr>
            <a:lvl4pPr>
              <a:defRPr sz="1984"/>
            </a:lvl4pPr>
            <a:lvl5pPr>
              <a:defRPr sz="1984"/>
            </a:lvl5pPr>
            <a:lvl6pPr>
              <a:defRPr sz="1984"/>
            </a:lvl6pPr>
            <a:lvl7pPr>
              <a:defRPr sz="1984"/>
            </a:lvl7pPr>
            <a:lvl8pPr>
              <a:defRPr sz="1984"/>
            </a:lvl8pPr>
            <a:lvl9pPr>
              <a:defRPr sz="198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348466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534591" y="1692178"/>
            <a:ext cx="4724074" cy="705219"/>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4" name="Content Placeholder 3"/>
          <p:cNvSpPr>
            <a:spLocks noGrp="1"/>
          </p:cNvSpPr>
          <p:nvPr>
            <p:ph sz="half" idx="2"/>
          </p:nvPr>
        </p:nvSpPr>
        <p:spPr>
          <a:xfrm>
            <a:off x="534591" y="2397397"/>
            <a:ext cx="4724074" cy="4355563"/>
          </a:xfrm>
        </p:spPr>
        <p:txBody>
          <a:bodyPr/>
          <a:lstStyle>
            <a:lvl1pPr>
              <a:defRPr sz="2646"/>
            </a:lvl1pPr>
            <a:lvl2pPr>
              <a:defRPr sz="2205"/>
            </a:lvl2pPr>
            <a:lvl3pPr>
              <a:defRPr sz="1984"/>
            </a:lvl3pPr>
            <a:lvl4pPr>
              <a:defRPr sz="1764"/>
            </a:lvl4pPr>
            <a:lvl5pPr>
              <a:defRPr sz="1764"/>
            </a:lvl5pPr>
            <a:lvl6pPr>
              <a:defRPr sz="1764"/>
            </a:lvl6pPr>
            <a:lvl7pPr>
              <a:defRPr sz="1764"/>
            </a:lvl7pPr>
            <a:lvl8pPr>
              <a:defRPr sz="1764"/>
            </a:lvl8pPr>
            <a:lvl9pPr>
              <a:defRPr sz="176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431293" y="1692178"/>
            <a:ext cx="4725930" cy="705219"/>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6" name="Content Placeholder 5"/>
          <p:cNvSpPr>
            <a:spLocks noGrp="1"/>
          </p:cNvSpPr>
          <p:nvPr>
            <p:ph sz="quarter" idx="4"/>
          </p:nvPr>
        </p:nvSpPr>
        <p:spPr>
          <a:xfrm>
            <a:off x="5431293" y="2397397"/>
            <a:ext cx="4725930" cy="4355563"/>
          </a:xfrm>
        </p:spPr>
        <p:txBody>
          <a:bodyPr/>
          <a:lstStyle>
            <a:lvl1pPr>
              <a:defRPr sz="2646"/>
            </a:lvl1pPr>
            <a:lvl2pPr>
              <a:defRPr sz="2205"/>
            </a:lvl2pPr>
            <a:lvl3pPr>
              <a:defRPr sz="1984"/>
            </a:lvl3pPr>
            <a:lvl4pPr>
              <a:defRPr sz="1764"/>
            </a:lvl4pPr>
            <a:lvl5pPr>
              <a:defRPr sz="1764"/>
            </a:lvl5pPr>
            <a:lvl6pPr>
              <a:defRPr sz="1764"/>
            </a:lvl6pPr>
            <a:lvl7pPr>
              <a:defRPr sz="1764"/>
            </a:lvl7pPr>
            <a:lvl8pPr>
              <a:defRPr sz="1764"/>
            </a:lvl8pPr>
            <a:lvl9pPr>
              <a:defRPr sz="176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8" name="Footer Placeholder 7"/>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9" name="Slide Number Placeholder 8"/>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4356193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4" name="Footer Placeholder 3"/>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5" name="Slide Number Placeholder 4"/>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8799070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3" name="Footer Placeholder 2"/>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4" name="Slide Number Placeholder 3"/>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8008997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591" y="300987"/>
            <a:ext cx="3517533" cy="1280945"/>
          </a:xfrm>
        </p:spPr>
        <p:txBody>
          <a:bodyPr anchor="b"/>
          <a:lstStyle>
            <a:lvl1pPr algn="l">
              <a:defRPr sz="2205" b="1"/>
            </a:lvl1pPr>
          </a:lstStyle>
          <a:p>
            <a:r>
              <a:rPr lang="en-US"/>
              <a:t>Click to edit Master title style</a:t>
            </a:r>
            <a:endParaRPr lang="en-GB"/>
          </a:p>
        </p:txBody>
      </p:sp>
      <p:sp>
        <p:nvSpPr>
          <p:cNvPr id="3" name="Content Placeholder 2"/>
          <p:cNvSpPr>
            <a:spLocks noGrp="1"/>
          </p:cNvSpPr>
          <p:nvPr>
            <p:ph idx="1"/>
          </p:nvPr>
        </p:nvSpPr>
        <p:spPr>
          <a:xfrm>
            <a:off x="4180202" y="300988"/>
            <a:ext cx="5977020" cy="6451973"/>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534591" y="1581933"/>
            <a:ext cx="3517533" cy="5171028"/>
          </a:xfrm>
        </p:spPr>
        <p:txBody>
          <a:bodyPr/>
          <a:lstStyle>
            <a:lvl1pPr marL="0" indent="0">
              <a:buNone/>
              <a:defRPr sz="1543"/>
            </a:lvl1pPr>
            <a:lvl2pPr marL="503972" indent="0">
              <a:buNone/>
              <a:defRPr sz="1323"/>
            </a:lvl2pPr>
            <a:lvl3pPr marL="1007943" indent="0">
              <a:buNone/>
              <a:defRPr sz="1102"/>
            </a:lvl3pPr>
            <a:lvl4pPr marL="1511915" indent="0">
              <a:buNone/>
              <a:defRPr sz="992"/>
            </a:lvl4pPr>
            <a:lvl5pPr marL="2015886" indent="0">
              <a:buNone/>
              <a:defRPr sz="992"/>
            </a:lvl5pPr>
            <a:lvl6pPr marL="2519858" indent="0">
              <a:buNone/>
              <a:defRPr sz="992"/>
            </a:lvl6pPr>
            <a:lvl7pPr marL="3023829" indent="0">
              <a:buNone/>
              <a:defRPr sz="992"/>
            </a:lvl7pPr>
            <a:lvl8pPr marL="3527801" indent="0">
              <a:buNone/>
              <a:defRPr sz="992"/>
            </a:lvl8pPr>
            <a:lvl9pPr marL="4031772" indent="0">
              <a:buNone/>
              <a:defRPr sz="992"/>
            </a:lvl9pPr>
          </a:lstStyle>
          <a:p>
            <a:pPr lvl="0"/>
            <a:r>
              <a:rPr lang="en-US"/>
              <a:t>Click to edit Master text styles</a:t>
            </a:r>
          </a:p>
        </p:txBody>
      </p:sp>
      <p:sp>
        <p:nvSpPr>
          <p:cNvPr id="5" name="Date Placeholder 4"/>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20801160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670" y="5291772"/>
            <a:ext cx="6415088" cy="624724"/>
          </a:xfrm>
        </p:spPr>
        <p:txBody>
          <a:bodyPr anchor="b"/>
          <a:lstStyle>
            <a:lvl1pPr algn="l">
              <a:defRPr sz="2205" b="1"/>
            </a:lvl1pPr>
          </a:lstStyle>
          <a:p>
            <a:r>
              <a:rPr lang="en-US"/>
              <a:t>Click to edit Master title style</a:t>
            </a:r>
            <a:endParaRPr lang="en-GB"/>
          </a:p>
        </p:txBody>
      </p:sp>
      <p:sp>
        <p:nvSpPr>
          <p:cNvPr id="3" name="Picture Placeholder 2"/>
          <p:cNvSpPr>
            <a:spLocks noGrp="1"/>
          </p:cNvSpPr>
          <p:nvPr>
            <p:ph type="pic" idx="1"/>
          </p:nvPr>
        </p:nvSpPr>
        <p:spPr>
          <a:xfrm>
            <a:off x="2095670" y="675471"/>
            <a:ext cx="6415088" cy="4535805"/>
          </a:xfrm>
        </p:spPr>
        <p:txBody>
          <a:bodyPr/>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endParaRPr lang="en-GB" dirty="0"/>
          </a:p>
        </p:txBody>
      </p:sp>
      <p:sp>
        <p:nvSpPr>
          <p:cNvPr id="4" name="Text Placeholder 3"/>
          <p:cNvSpPr>
            <a:spLocks noGrp="1"/>
          </p:cNvSpPr>
          <p:nvPr>
            <p:ph type="body" sz="half" idx="2"/>
          </p:nvPr>
        </p:nvSpPr>
        <p:spPr>
          <a:xfrm>
            <a:off x="2095670" y="5916496"/>
            <a:ext cx="6415088" cy="887211"/>
          </a:xfrm>
        </p:spPr>
        <p:txBody>
          <a:bodyPr/>
          <a:lstStyle>
            <a:lvl1pPr marL="0" indent="0">
              <a:buNone/>
              <a:defRPr sz="1543"/>
            </a:lvl1pPr>
            <a:lvl2pPr marL="503972" indent="0">
              <a:buNone/>
              <a:defRPr sz="1323"/>
            </a:lvl2pPr>
            <a:lvl3pPr marL="1007943" indent="0">
              <a:buNone/>
              <a:defRPr sz="1102"/>
            </a:lvl3pPr>
            <a:lvl4pPr marL="1511915" indent="0">
              <a:buNone/>
              <a:defRPr sz="992"/>
            </a:lvl4pPr>
            <a:lvl5pPr marL="2015886" indent="0">
              <a:buNone/>
              <a:defRPr sz="992"/>
            </a:lvl5pPr>
            <a:lvl6pPr marL="2519858" indent="0">
              <a:buNone/>
              <a:defRPr sz="992"/>
            </a:lvl6pPr>
            <a:lvl7pPr marL="3023829" indent="0">
              <a:buNone/>
              <a:defRPr sz="992"/>
            </a:lvl7pPr>
            <a:lvl8pPr marL="3527801" indent="0">
              <a:buNone/>
              <a:defRPr sz="992"/>
            </a:lvl8pPr>
            <a:lvl9pPr marL="4031772" indent="0">
              <a:buNone/>
              <a:defRPr sz="992"/>
            </a:lvl9pPr>
          </a:lstStyle>
          <a:p>
            <a:pPr lvl="0"/>
            <a:r>
              <a:rPr lang="en-US"/>
              <a:t>Click to edit Master text styles</a:t>
            </a:r>
          </a:p>
        </p:txBody>
      </p:sp>
      <p:sp>
        <p:nvSpPr>
          <p:cNvPr id="5" name="Date Placeholder 4"/>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76330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2" name="Google Shape;22;p5"/>
          <p:cNvSpPr txBox="1">
            <a:spLocks noGrp="1"/>
          </p:cNvSpPr>
          <p:nvPr>
            <p:ph type="body" idx="1"/>
          </p:nvPr>
        </p:nvSpPr>
        <p:spPr>
          <a:xfrm>
            <a:off x="364468"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3" name="Google Shape;23;p5"/>
          <p:cNvSpPr txBox="1">
            <a:spLocks noGrp="1"/>
          </p:cNvSpPr>
          <p:nvPr>
            <p:ph type="body" idx="2"/>
          </p:nvPr>
        </p:nvSpPr>
        <p:spPr>
          <a:xfrm>
            <a:off x="5650483"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4" name="Google Shape;24;p5"/>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1543821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1564" y="302738"/>
            <a:ext cx="2405658" cy="645022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34591" y="302738"/>
            <a:ext cx="7038777" cy="645022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2941588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7" name="Google Shape;27;p6"/>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64468" y="816630"/>
            <a:ext cx="3283500" cy="1110600"/>
          </a:xfrm>
          <a:prstGeom prst="rect">
            <a:avLst/>
          </a:prstGeom>
          <a:noFill/>
          <a:ln>
            <a:noFill/>
          </a:ln>
        </p:spPr>
        <p:txBody>
          <a:bodyPr spcFirstLastPara="1" wrap="square" lIns="116050" tIns="116050" rIns="116050" bIns="116050"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64468" y="2042457"/>
            <a:ext cx="3283500" cy="4673100"/>
          </a:xfrm>
          <a:prstGeom prst="rect">
            <a:avLst/>
          </a:prstGeom>
          <a:noFill/>
          <a:ln>
            <a:noFill/>
          </a:ln>
        </p:spPr>
        <p:txBody>
          <a:bodyPr spcFirstLastPara="1" wrap="square" lIns="116050" tIns="116050" rIns="116050" bIns="116050" anchor="t" anchorCtr="0">
            <a:noAutofit/>
          </a:bodyPr>
          <a:lstStyle>
            <a:lvl1pPr marL="457200" lvl="0" indent="-323850" algn="l">
              <a:lnSpc>
                <a:spcPct val="115000"/>
              </a:lnSpc>
              <a:spcBef>
                <a:spcPts val="0"/>
              </a:spcBef>
              <a:spcAft>
                <a:spcPts val="0"/>
              </a:spcAft>
              <a:buSzPts val="1500"/>
              <a:buChar char="●"/>
              <a:defRPr sz="15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31" name="Google Shape;31;p7"/>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73245" y="661638"/>
            <a:ext cx="7445700" cy="6012600"/>
          </a:xfrm>
          <a:prstGeom prst="rect">
            <a:avLst/>
          </a:prstGeom>
          <a:noFill/>
          <a:ln>
            <a:noFill/>
          </a:ln>
        </p:spPr>
        <p:txBody>
          <a:bodyPr spcFirstLastPara="1" wrap="square" lIns="116050" tIns="116050" rIns="116050" bIns="116050" anchor="ctr" anchorCtr="0">
            <a:noAutofit/>
          </a:bodyPr>
          <a:lstStyle>
            <a:lvl1pPr lvl="0" algn="l">
              <a:lnSpc>
                <a:spcPct val="100000"/>
              </a:lnSpc>
              <a:spcBef>
                <a:spcPts val="0"/>
              </a:spcBef>
              <a:spcAft>
                <a:spcPts val="0"/>
              </a:spcAft>
              <a:buSzPts val="6100"/>
              <a:buNone/>
              <a:defRPr sz="6100"/>
            </a:lvl1pPr>
            <a:lvl2pPr lvl="1" algn="l">
              <a:lnSpc>
                <a:spcPct val="100000"/>
              </a:lnSpc>
              <a:spcBef>
                <a:spcPts val="0"/>
              </a:spcBef>
              <a:spcAft>
                <a:spcPts val="0"/>
              </a:spcAft>
              <a:buSzPts val="6100"/>
              <a:buNone/>
              <a:defRPr sz="6100"/>
            </a:lvl2pPr>
            <a:lvl3pPr lvl="2" algn="l">
              <a:lnSpc>
                <a:spcPct val="100000"/>
              </a:lnSpc>
              <a:spcBef>
                <a:spcPts val="0"/>
              </a:spcBef>
              <a:spcAft>
                <a:spcPts val="0"/>
              </a:spcAft>
              <a:buSzPts val="6100"/>
              <a:buNone/>
              <a:defRPr sz="6100"/>
            </a:lvl3pPr>
            <a:lvl4pPr lvl="3" algn="l">
              <a:lnSpc>
                <a:spcPct val="100000"/>
              </a:lnSpc>
              <a:spcBef>
                <a:spcPts val="0"/>
              </a:spcBef>
              <a:spcAft>
                <a:spcPts val="0"/>
              </a:spcAft>
              <a:buSzPts val="6100"/>
              <a:buNone/>
              <a:defRPr sz="6100"/>
            </a:lvl4pPr>
            <a:lvl5pPr lvl="4" algn="l">
              <a:lnSpc>
                <a:spcPct val="100000"/>
              </a:lnSpc>
              <a:spcBef>
                <a:spcPts val="0"/>
              </a:spcBef>
              <a:spcAft>
                <a:spcPts val="0"/>
              </a:spcAft>
              <a:buSzPts val="6100"/>
              <a:buNone/>
              <a:defRPr sz="6100"/>
            </a:lvl5pPr>
            <a:lvl6pPr lvl="5" algn="l">
              <a:lnSpc>
                <a:spcPct val="100000"/>
              </a:lnSpc>
              <a:spcBef>
                <a:spcPts val="0"/>
              </a:spcBef>
              <a:spcAft>
                <a:spcPts val="0"/>
              </a:spcAft>
              <a:buSzPts val="6100"/>
              <a:buNone/>
              <a:defRPr sz="6100"/>
            </a:lvl6pPr>
            <a:lvl7pPr lvl="6" algn="l">
              <a:lnSpc>
                <a:spcPct val="100000"/>
              </a:lnSpc>
              <a:spcBef>
                <a:spcPts val="0"/>
              </a:spcBef>
              <a:spcAft>
                <a:spcPts val="0"/>
              </a:spcAft>
              <a:buSzPts val="6100"/>
              <a:buNone/>
              <a:defRPr sz="6100"/>
            </a:lvl7pPr>
            <a:lvl8pPr lvl="7" algn="l">
              <a:lnSpc>
                <a:spcPct val="100000"/>
              </a:lnSpc>
              <a:spcBef>
                <a:spcPts val="0"/>
              </a:spcBef>
              <a:spcAft>
                <a:spcPts val="0"/>
              </a:spcAft>
              <a:buSzPts val="6100"/>
              <a:buNone/>
              <a:defRPr sz="6100"/>
            </a:lvl8pPr>
            <a:lvl9pPr lvl="8" algn="l">
              <a:lnSpc>
                <a:spcPct val="100000"/>
              </a:lnSpc>
              <a:spcBef>
                <a:spcPts val="0"/>
              </a:spcBef>
              <a:spcAft>
                <a:spcPts val="0"/>
              </a:spcAft>
              <a:buSzPts val="6100"/>
              <a:buNone/>
              <a:defRPr sz="6100"/>
            </a:lvl9pPr>
          </a:lstStyle>
          <a:p>
            <a:endParaRPr/>
          </a:p>
        </p:txBody>
      </p:sp>
      <p:sp>
        <p:nvSpPr>
          <p:cNvPr id="34" name="Google Shape;34;p8"/>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346000" y="-184"/>
            <a:ext cx="5346000" cy="7560000"/>
          </a:xfrm>
          <a:prstGeom prst="rect">
            <a:avLst/>
          </a:prstGeom>
          <a:solidFill>
            <a:schemeClr val="lt2"/>
          </a:solidFill>
          <a:ln>
            <a:noFill/>
          </a:ln>
        </p:spPr>
        <p:txBody>
          <a:bodyPr spcFirstLastPara="1" wrap="square" lIns="116050" tIns="116050" rIns="116050" bIns="116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310447" y="1812541"/>
            <a:ext cx="4730100" cy="21786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a:endParaRPr/>
          </a:p>
        </p:txBody>
      </p:sp>
      <p:sp>
        <p:nvSpPr>
          <p:cNvPr id="38" name="Google Shape;38;p9"/>
          <p:cNvSpPr txBox="1">
            <a:spLocks noGrp="1"/>
          </p:cNvSpPr>
          <p:nvPr>
            <p:ph type="subTitle" idx="1"/>
          </p:nvPr>
        </p:nvSpPr>
        <p:spPr>
          <a:xfrm>
            <a:off x="310447" y="4120005"/>
            <a:ext cx="4730100" cy="18153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9" name="Google Shape;39;p9"/>
          <p:cNvSpPr txBox="1">
            <a:spLocks noGrp="1"/>
          </p:cNvSpPr>
          <p:nvPr>
            <p:ph type="body" idx="2"/>
          </p:nvPr>
        </p:nvSpPr>
        <p:spPr>
          <a:xfrm>
            <a:off x="5775715" y="1064257"/>
            <a:ext cx="4486500" cy="5431200"/>
          </a:xfrm>
          <a:prstGeom prst="rect">
            <a:avLst/>
          </a:prstGeom>
          <a:noFill/>
          <a:ln>
            <a:noFill/>
          </a:ln>
        </p:spPr>
        <p:txBody>
          <a:bodyPr spcFirstLastPara="1" wrap="square" lIns="116050" tIns="116050" rIns="116050" bIns="116050" anchor="ctr"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40" name="Google Shape;40;p9"/>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64468" y="6218168"/>
            <a:ext cx="7014300" cy="889500"/>
          </a:xfrm>
          <a:prstGeom prst="rect">
            <a:avLst/>
          </a:prstGeom>
          <a:noFill/>
          <a:ln>
            <a:noFill/>
          </a:ln>
        </p:spPr>
        <p:txBody>
          <a:bodyPr spcFirstLastPara="1" wrap="square" lIns="116050" tIns="116050" rIns="116050" bIns="116050" anchor="ctr" anchorCtr="0">
            <a:noAutofit/>
          </a:bodyPr>
          <a:lstStyle>
            <a:lvl1pPr marL="457200" lvl="0" indent="-228600" algn="l">
              <a:lnSpc>
                <a:spcPct val="100000"/>
              </a:lnSpc>
              <a:spcBef>
                <a:spcPts val="0"/>
              </a:spcBef>
              <a:spcAft>
                <a:spcPts val="0"/>
              </a:spcAft>
              <a:buSzPts val="2300"/>
              <a:buNone/>
              <a:defRPr/>
            </a:lvl1pPr>
          </a:lstStyle>
          <a:p>
            <a:endParaRPr/>
          </a:p>
        </p:txBody>
      </p:sp>
      <p:sp>
        <p:nvSpPr>
          <p:cNvPr id="43" name="Google Shape;43;p10"/>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64468" y="1625801"/>
            <a:ext cx="9963000" cy="28860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15200"/>
              <a:buNone/>
              <a:defRPr sz="15200"/>
            </a:lvl1pPr>
            <a:lvl2pPr lvl="1" algn="ctr">
              <a:lnSpc>
                <a:spcPct val="100000"/>
              </a:lnSpc>
              <a:spcBef>
                <a:spcPts val="0"/>
              </a:spcBef>
              <a:spcAft>
                <a:spcPts val="0"/>
              </a:spcAft>
              <a:buSzPts val="15200"/>
              <a:buNone/>
              <a:defRPr sz="15200"/>
            </a:lvl2pPr>
            <a:lvl3pPr lvl="2" algn="ctr">
              <a:lnSpc>
                <a:spcPct val="100000"/>
              </a:lnSpc>
              <a:spcBef>
                <a:spcPts val="0"/>
              </a:spcBef>
              <a:spcAft>
                <a:spcPts val="0"/>
              </a:spcAft>
              <a:buSzPts val="15200"/>
              <a:buNone/>
              <a:defRPr sz="15200"/>
            </a:lvl3pPr>
            <a:lvl4pPr lvl="3" algn="ctr">
              <a:lnSpc>
                <a:spcPct val="100000"/>
              </a:lnSpc>
              <a:spcBef>
                <a:spcPts val="0"/>
              </a:spcBef>
              <a:spcAft>
                <a:spcPts val="0"/>
              </a:spcAft>
              <a:buSzPts val="15200"/>
              <a:buNone/>
              <a:defRPr sz="15200"/>
            </a:lvl4pPr>
            <a:lvl5pPr lvl="4" algn="ctr">
              <a:lnSpc>
                <a:spcPct val="100000"/>
              </a:lnSpc>
              <a:spcBef>
                <a:spcPts val="0"/>
              </a:spcBef>
              <a:spcAft>
                <a:spcPts val="0"/>
              </a:spcAft>
              <a:buSzPts val="15200"/>
              <a:buNone/>
              <a:defRPr sz="15200"/>
            </a:lvl5pPr>
            <a:lvl6pPr lvl="5" algn="ctr">
              <a:lnSpc>
                <a:spcPct val="100000"/>
              </a:lnSpc>
              <a:spcBef>
                <a:spcPts val="0"/>
              </a:spcBef>
              <a:spcAft>
                <a:spcPts val="0"/>
              </a:spcAft>
              <a:buSzPts val="15200"/>
              <a:buNone/>
              <a:defRPr sz="15200"/>
            </a:lvl6pPr>
            <a:lvl7pPr lvl="6" algn="ctr">
              <a:lnSpc>
                <a:spcPct val="100000"/>
              </a:lnSpc>
              <a:spcBef>
                <a:spcPts val="0"/>
              </a:spcBef>
              <a:spcAft>
                <a:spcPts val="0"/>
              </a:spcAft>
              <a:buSzPts val="15200"/>
              <a:buNone/>
              <a:defRPr sz="15200"/>
            </a:lvl7pPr>
            <a:lvl8pPr lvl="7" algn="ctr">
              <a:lnSpc>
                <a:spcPct val="100000"/>
              </a:lnSpc>
              <a:spcBef>
                <a:spcPts val="0"/>
              </a:spcBef>
              <a:spcAft>
                <a:spcPts val="0"/>
              </a:spcAft>
              <a:buSzPts val="15200"/>
              <a:buNone/>
              <a:defRPr sz="15200"/>
            </a:lvl8pPr>
            <a:lvl9pPr lvl="8" algn="ctr">
              <a:lnSpc>
                <a:spcPct val="100000"/>
              </a:lnSpc>
              <a:spcBef>
                <a:spcPts val="0"/>
              </a:spcBef>
              <a:spcAft>
                <a:spcPts val="0"/>
              </a:spcAft>
              <a:buSzPts val="15200"/>
              <a:buNone/>
              <a:defRPr sz="15200"/>
            </a:lvl9pPr>
          </a:lstStyle>
          <a:p>
            <a:r>
              <a:t>xx%</a:t>
            </a:r>
          </a:p>
        </p:txBody>
      </p:sp>
      <p:sp>
        <p:nvSpPr>
          <p:cNvPr id="46" name="Google Shape;46;p11"/>
          <p:cNvSpPr txBox="1">
            <a:spLocks noGrp="1"/>
          </p:cNvSpPr>
          <p:nvPr>
            <p:ph type="body" idx="1"/>
          </p:nvPr>
        </p:nvSpPr>
        <p:spPr>
          <a:xfrm>
            <a:off x="364468" y="4633192"/>
            <a:ext cx="9963000" cy="1911900"/>
          </a:xfrm>
          <a:prstGeom prst="rect">
            <a:avLst/>
          </a:prstGeom>
          <a:noFill/>
          <a:ln>
            <a:noFill/>
          </a:ln>
        </p:spPr>
        <p:txBody>
          <a:bodyPr spcFirstLastPara="1" wrap="square" lIns="116050" tIns="116050" rIns="116050" bIns="116050" anchor="t" anchorCtr="0">
            <a:noAutofit/>
          </a:bodyPr>
          <a:lstStyle>
            <a:lvl1pPr marL="457200" lvl="0" indent="-374650" algn="ctr">
              <a:lnSpc>
                <a:spcPct val="115000"/>
              </a:lnSpc>
              <a:spcBef>
                <a:spcPts val="0"/>
              </a:spcBef>
              <a:spcAft>
                <a:spcPts val="0"/>
              </a:spcAft>
              <a:buSzPts val="2300"/>
              <a:buChar char="●"/>
              <a:defRPr/>
            </a:lvl1pPr>
            <a:lvl2pPr marL="914400" lvl="1" indent="-342900" algn="ctr">
              <a:lnSpc>
                <a:spcPct val="115000"/>
              </a:lnSpc>
              <a:spcBef>
                <a:spcPts val="2000"/>
              </a:spcBef>
              <a:spcAft>
                <a:spcPts val="0"/>
              </a:spcAft>
              <a:buSzPts val="1800"/>
              <a:buChar char="○"/>
              <a:defRPr/>
            </a:lvl2pPr>
            <a:lvl3pPr marL="1371600" lvl="2" indent="-342900" algn="ctr">
              <a:lnSpc>
                <a:spcPct val="115000"/>
              </a:lnSpc>
              <a:spcBef>
                <a:spcPts val="2000"/>
              </a:spcBef>
              <a:spcAft>
                <a:spcPts val="0"/>
              </a:spcAft>
              <a:buSzPts val="1800"/>
              <a:buChar char="■"/>
              <a:defRPr/>
            </a:lvl3pPr>
            <a:lvl4pPr marL="1828800" lvl="3" indent="-342900" algn="ctr">
              <a:lnSpc>
                <a:spcPct val="115000"/>
              </a:lnSpc>
              <a:spcBef>
                <a:spcPts val="2000"/>
              </a:spcBef>
              <a:spcAft>
                <a:spcPts val="0"/>
              </a:spcAft>
              <a:buSzPts val="1800"/>
              <a:buChar char="●"/>
              <a:defRPr/>
            </a:lvl4pPr>
            <a:lvl5pPr marL="2286000" lvl="4" indent="-342900" algn="ctr">
              <a:lnSpc>
                <a:spcPct val="115000"/>
              </a:lnSpc>
              <a:spcBef>
                <a:spcPts val="2000"/>
              </a:spcBef>
              <a:spcAft>
                <a:spcPts val="0"/>
              </a:spcAft>
              <a:buSzPts val="1800"/>
              <a:buChar char="○"/>
              <a:defRPr/>
            </a:lvl5pPr>
            <a:lvl6pPr marL="2743200" lvl="5" indent="-342900" algn="ctr">
              <a:lnSpc>
                <a:spcPct val="115000"/>
              </a:lnSpc>
              <a:spcBef>
                <a:spcPts val="2000"/>
              </a:spcBef>
              <a:spcAft>
                <a:spcPts val="0"/>
              </a:spcAft>
              <a:buSzPts val="1800"/>
              <a:buChar char="■"/>
              <a:defRPr/>
            </a:lvl6pPr>
            <a:lvl7pPr marL="3200400" lvl="6" indent="-342900" algn="ctr">
              <a:lnSpc>
                <a:spcPct val="115000"/>
              </a:lnSpc>
              <a:spcBef>
                <a:spcPts val="2000"/>
              </a:spcBef>
              <a:spcAft>
                <a:spcPts val="0"/>
              </a:spcAft>
              <a:buSzPts val="1800"/>
              <a:buChar char="●"/>
              <a:defRPr/>
            </a:lvl7pPr>
            <a:lvl8pPr marL="3657600" lvl="7" indent="-342900" algn="ctr">
              <a:lnSpc>
                <a:spcPct val="115000"/>
              </a:lnSpc>
              <a:spcBef>
                <a:spcPts val="2000"/>
              </a:spcBef>
              <a:spcAft>
                <a:spcPts val="0"/>
              </a:spcAft>
              <a:buSzPts val="1800"/>
              <a:buChar char="○"/>
              <a:defRPr/>
            </a:lvl8pPr>
            <a:lvl9pPr marL="4114800" lvl="8" indent="-342900" algn="ctr">
              <a:lnSpc>
                <a:spcPct val="115000"/>
              </a:lnSpc>
              <a:spcBef>
                <a:spcPts val="2000"/>
              </a:spcBef>
              <a:spcAft>
                <a:spcPts val="2000"/>
              </a:spcAft>
              <a:buSzPts val="1800"/>
              <a:buChar char="■"/>
              <a:defRPr/>
            </a:lvl9pPr>
          </a:lstStyle>
          <a:p>
            <a:endParaRPr/>
          </a:p>
        </p:txBody>
      </p:sp>
      <p:sp>
        <p:nvSpPr>
          <p:cNvPr id="47" name="Google Shape;47;p1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AE56EE-9549-45A0-BBA2-AEB39735062A}" type="datetimeFigureOut">
              <a:rPr lang="en-GB" smtClean="0"/>
              <a:pPr/>
              <a:t>25/03/2020</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F17328E5-24CB-4E61-9CBE-424E1B15B3F2}" type="slidenum">
              <a:rPr lang="en-GB" smtClean="0"/>
              <a:pPr/>
              <a:t>‹#›</a:t>
            </a:fld>
            <a:endParaRPr lang="en-GB" dirty="0"/>
          </a:p>
        </p:txBody>
      </p:sp>
    </p:spTree>
    <p:extLst>
      <p:ext uri="{BB962C8B-B14F-4D97-AF65-F5344CB8AC3E}">
        <p14:creationId xmlns:p14="http://schemas.microsoft.com/office/powerpoint/2010/main" val="1774325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marR="0" lvl="0" indent="-374650" algn="l" rtl="0">
              <a:lnSpc>
                <a:spcPct val="115000"/>
              </a:lnSpc>
              <a:spcBef>
                <a:spcPts val="0"/>
              </a:spcBef>
              <a:spcAft>
                <a:spcPts val="0"/>
              </a:spcAft>
              <a:buClr>
                <a:schemeClr val="dk2"/>
              </a:buClr>
              <a:buSzPts val="2300"/>
              <a:buFont typeface="Arial"/>
              <a:buChar char="●"/>
              <a:defRPr sz="2300" b="0" i="0" u="none" strike="noStrike" cap="none">
                <a:solidFill>
                  <a:schemeClr val="dk2"/>
                </a:solidFill>
                <a:latin typeface="Arial"/>
                <a:ea typeface="Arial"/>
                <a:cs typeface="Arial"/>
                <a:sym typeface="Arial"/>
              </a:defRPr>
            </a:lvl1pPr>
            <a:lvl2pPr marL="914400" marR="0" lvl="1"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6pPr>
            <a:lvl7pPr marL="3200400" marR="0" lvl="6"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7pPr>
            <a:lvl8pPr marL="3657600" marR="0" lvl="7"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8pPr>
            <a:lvl9pPr marL="4114800" marR="0" lvl="8" indent="-342900" algn="l" rtl="0">
              <a:lnSpc>
                <a:spcPct val="115000"/>
              </a:lnSpc>
              <a:spcBef>
                <a:spcPts val="2000"/>
              </a:spcBef>
              <a:spcAft>
                <a:spcPts val="2000"/>
              </a:spcAft>
              <a:buClr>
                <a:schemeClr val="dk2"/>
              </a:buClr>
              <a:buSzPts val="1800"/>
              <a:buFont typeface="Arial"/>
              <a:buChar char="■"/>
              <a:defRPr sz="18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2" r:id="rId3"/>
    <p:sldLayoutId id="2147483653" r:id="rId4"/>
    <p:sldLayoutId id="2147483654" r:id="rId5"/>
    <p:sldLayoutId id="2147483655" r:id="rId6"/>
    <p:sldLayoutId id="2147483656" r:id="rId7"/>
    <p:sldLayoutId id="2147483657" r:id="rId8"/>
    <p:sldLayoutId id="2147483660" r:id="rId9"/>
    <p:sldLayoutId id="214748366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591" y="302737"/>
            <a:ext cx="9622632" cy="1259946"/>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534591" y="7006699"/>
            <a:ext cx="2494756" cy="402483"/>
          </a:xfrm>
          <a:prstGeom prst="rect">
            <a:avLst/>
          </a:prstGeom>
        </p:spPr>
        <p:txBody>
          <a:bodyPr vert="horz" lIns="91440" tIns="45720" rIns="91440" bIns="45720" rtlCol="0" anchor="ctr"/>
          <a:lstStyle>
            <a:lvl1pPr algn="l">
              <a:defRPr sz="1323">
                <a:solidFill>
                  <a:schemeClr val="tx1">
                    <a:tint val="75000"/>
                  </a:schemeClr>
                </a:solidFill>
              </a:defRPr>
            </a:lvl1p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3"/>
          </p:nvPr>
        </p:nvSpPr>
        <p:spPr>
          <a:xfrm>
            <a:off x="3653036" y="7006699"/>
            <a:ext cx="3385741"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4"/>
          </p:nvPr>
        </p:nvSpPr>
        <p:spPr>
          <a:xfrm>
            <a:off x="7662466" y="7006699"/>
            <a:ext cx="2494756" cy="402483"/>
          </a:xfrm>
          <a:prstGeom prst="rect">
            <a:avLst/>
          </a:prstGeom>
        </p:spPr>
        <p:txBody>
          <a:bodyPr vert="horz" lIns="91440" tIns="45720" rIns="91440" bIns="45720" rtlCol="0" anchor="ctr"/>
          <a:lstStyle>
            <a:lvl1pPr algn="r">
              <a:defRPr sz="1323">
                <a:solidFill>
                  <a:schemeClr val="tx1">
                    <a:tint val="75000"/>
                  </a:schemeClr>
                </a:solidFill>
              </a:defRPr>
            </a:lvl1p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92866292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1007943" rtl="0" eaLnBrk="1" latinLnBrk="0" hangingPunct="1">
        <a:spcBef>
          <a:spcPct val="0"/>
        </a:spcBef>
        <a:buNone/>
        <a:defRPr sz="4850" kern="1200">
          <a:solidFill>
            <a:schemeClr val="tx1"/>
          </a:solidFill>
          <a:latin typeface="+mj-lt"/>
          <a:ea typeface="+mj-ea"/>
          <a:cs typeface="+mj-cs"/>
        </a:defRPr>
      </a:lvl1pPr>
    </p:titleStyle>
    <p:bodyStyle>
      <a:lvl1pPr marL="377979" indent="-377979" algn="l" defTabSz="1007943" rtl="0" eaLnBrk="1" latinLnBrk="0" hangingPunct="1">
        <a:spcBef>
          <a:spcPct val="20000"/>
        </a:spcBef>
        <a:buFont typeface="Arial" pitchFamily="34" charset="0"/>
        <a:buChar char="•"/>
        <a:defRPr sz="3527" kern="1200">
          <a:solidFill>
            <a:schemeClr val="tx1"/>
          </a:solidFill>
          <a:latin typeface="+mn-lt"/>
          <a:ea typeface="+mn-ea"/>
          <a:cs typeface="+mn-cs"/>
        </a:defRPr>
      </a:lvl1pPr>
      <a:lvl2pPr marL="818954" indent="-314982" algn="l" defTabSz="1007943" rtl="0" eaLnBrk="1" latinLnBrk="0" hangingPunct="1">
        <a:spcBef>
          <a:spcPct val="20000"/>
        </a:spcBef>
        <a:buFont typeface="Arial" pitchFamily="34" charset="0"/>
        <a:buChar char="–"/>
        <a:defRPr sz="3086" kern="1200">
          <a:solidFill>
            <a:schemeClr val="tx1"/>
          </a:solidFill>
          <a:latin typeface="+mn-lt"/>
          <a:ea typeface="+mn-ea"/>
          <a:cs typeface="+mn-cs"/>
        </a:defRPr>
      </a:lvl2pPr>
      <a:lvl3pPr marL="1259929" indent="-251986" algn="l" defTabSz="1007943" rtl="0" eaLnBrk="1" latinLnBrk="0" hangingPunct="1">
        <a:spcBef>
          <a:spcPct val="20000"/>
        </a:spcBef>
        <a:buFont typeface="Arial" pitchFamily="34" charset="0"/>
        <a:buChar char="•"/>
        <a:defRPr sz="2646" kern="1200">
          <a:solidFill>
            <a:schemeClr val="tx1"/>
          </a:solidFill>
          <a:latin typeface="+mn-lt"/>
          <a:ea typeface="+mn-ea"/>
          <a:cs typeface="+mn-cs"/>
        </a:defRPr>
      </a:lvl3pPr>
      <a:lvl4pPr marL="1763900"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4pPr>
      <a:lvl5pPr marL="2267872"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5pPr>
      <a:lvl6pPr marL="2771844"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6pPr>
      <a:lvl7pPr marL="3275815"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7pPr>
      <a:lvl8pPr marL="3779787"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8pPr>
      <a:lvl9pPr marL="4283758"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7.png"/><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8.png"/><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9.png"/><Relationship Id="rId5" Type="http://schemas.openxmlformats.org/officeDocument/2006/relationships/hyperlink" Target="http://www.unhcr.org/uk/stateless-people.html" TargetMode="External"/><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8" Type="http://schemas.openxmlformats.org/officeDocument/2006/relationships/hyperlink" Target="https://www.youtube.com/watch?time_continue=2&amp;v=nliM353TulI&amp;feature=emb_logo" TargetMode="External"/><Relationship Id="rId3" Type="http://schemas.openxmlformats.org/officeDocument/2006/relationships/image" Target="../media/image1.jpg"/><Relationship Id="rId7" Type="http://schemas.openxmlformats.org/officeDocument/2006/relationships/hyperlink" Target="https://www.youtube.com/watch?time_continue=2&amp;v=LS62G4bUTU4&amp;feature=emb_logo" TargetMode="Externa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hyperlink" Target="https://www.youtube.com/watch?time_continue=7&amp;v=06LLibCCJ0M&amp;feature=emb_logo" TargetMode="External"/><Relationship Id="rId5" Type="http://schemas.openxmlformats.org/officeDocument/2006/relationships/hyperlink" Target="https://www.youtube.com/results?search_query=%23IBelong" TargetMode="External"/><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9.xml"/><Relationship Id="rId5" Type="http://schemas.openxmlformats.org/officeDocument/2006/relationships/image" Target="../media/image10.png"/><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11.pn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2.jp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9.xml"/><Relationship Id="rId5" Type="http://schemas.openxmlformats.org/officeDocument/2006/relationships/hyperlink" Target="http://www.unhcr.org/ibelong" TargetMode="External"/><Relationship Id="rId4" Type="http://schemas.openxmlformats.org/officeDocument/2006/relationships/image" Target="../media/image2.jp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www.unhcr.org/ibelong" TargetMode="External"/><Relationship Id="rId5" Type="http://schemas.openxmlformats.org/officeDocument/2006/relationships/hyperlink" Target="http://www.unhcr.org/uk/stateless-people.html" TargetMode="Externa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364325" y="1162150"/>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GB" sz="1200" b="1" dirty="0">
                <a:solidFill>
                  <a:srgbClr val="A98278"/>
                </a:solidFill>
                <a:latin typeface="Prompt"/>
                <a:ea typeface="Prompt"/>
                <a:cs typeface="Prompt"/>
                <a:sym typeface="Prompt"/>
              </a:rPr>
              <a:t>LESSON</a:t>
            </a:r>
            <a:endParaRPr sz="12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68" name="Google Shape;68;p14"/>
          <p:cNvSpPr txBox="1"/>
          <p:nvPr/>
        </p:nvSpPr>
        <p:spPr>
          <a:xfrm>
            <a:off x="364325" y="1855025"/>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A98278"/>
                </a:solidFill>
                <a:latin typeface="Prompt"/>
                <a:ea typeface="Prompt"/>
                <a:cs typeface="Prompt"/>
                <a:sym typeface="Prompt"/>
              </a:rPr>
              <a:t>DURATION</a:t>
            </a:r>
            <a:endParaRPr sz="12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9" name="Google Shape;69;p14"/>
          <p:cNvSpPr txBox="1"/>
          <p:nvPr/>
        </p:nvSpPr>
        <p:spPr>
          <a:xfrm>
            <a:off x="1870850" y="1138673"/>
            <a:ext cx="4207362" cy="1226905"/>
          </a:xfrm>
          <a:prstGeom prst="rect">
            <a:avLst/>
          </a:prstGeom>
          <a:noFill/>
          <a:ln>
            <a:noFill/>
          </a:ln>
        </p:spPr>
        <p:txBody>
          <a:bodyPr spcFirstLastPara="1" wrap="square" lIns="91425" tIns="91425" rIns="91425" bIns="91425" anchor="t" anchorCtr="0">
            <a:noAutofit/>
          </a:bodyPr>
          <a:lstStyle/>
          <a:p>
            <a:r>
              <a:rPr lang="en-GB" sz="1200" b="1" dirty="0">
                <a:latin typeface="Raleway" panose="020B0604020202020204" charset="0"/>
              </a:rPr>
              <a:t>Lesson Objectives:</a:t>
            </a:r>
          </a:p>
          <a:p>
            <a:pPr marL="171450" indent="-171450">
              <a:buFont typeface="Arial" panose="020B0604020202020204" pitchFamily="34" charset="0"/>
              <a:buChar char="•"/>
            </a:pPr>
            <a:r>
              <a:rPr lang="en-GB" sz="1200" dirty="0">
                <a:latin typeface="Raleway" panose="020B0604020202020204" charset="0"/>
              </a:rPr>
              <a:t>   Know and understand what it means to be ‘stateless’</a:t>
            </a:r>
          </a:p>
          <a:p>
            <a:pPr marL="285750" indent="-285750">
              <a:buFont typeface="Arial" panose="020B0604020202020204" pitchFamily="34" charset="0"/>
              <a:buChar char="•"/>
            </a:pPr>
            <a:r>
              <a:rPr lang="en-GB" sz="1200" dirty="0">
                <a:latin typeface="Raleway" panose="020B0604020202020204" charset="0"/>
              </a:rPr>
              <a:t>Reflect on the benefits of living in a democracy, and having human rights</a:t>
            </a:r>
          </a:p>
          <a:p>
            <a:pPr marL="285750" indent="-285750">
              <a:buFont typeface="Arial" panose="020B0604020202020204" pitchFamily="34" charset="0"/>
              <a:buChar char="•"/>
            </a:pPr>
            <a:r>
              <a:rPr lang="en-GB" sz="1200" dirty="0">
                <a:latin typeface="Raleway" panose="020B0604020202020204" charset="0"/>
              </a:rPr>
              <a:t>Understand the United Nations’ aim of Peace, justice and secure lives for all</a:t>
            </a:r>
          </a:p>
          <a:p>
            <a:pPr marL="285750" indent="-285750">
              <a:buFont typeface="Arial" panose="020B0604020202020204" pitchFamily="34" charset="0"/>
              <a:buChar char="•"/>
            </a:pPr>
            <a:r>
              <a:rPr lang="en-GB" sz="1200" dirty="0">
                <a:latin typeface="Raleway" panose="020B0604020202020204" charset="0"/>
              </a:rPr>
              <a:t>use skills in group work: sharing, listening, and questioning</a:t>
            </a:r>
          </a:p>
        </p:txBody>
      </p:sp>
      <p:sp>
        <p:nvSpPr>
          <p:cNvPr id="70" name="Google Shape;70;p14"/>
          <p:cNvSpPr txBox="1"/>
          <p:nvPr/>
        </p:nvSpPr>
        <p:spPr>
          <a:xfrm>
            <a:off x="6960404" y="5926947"/>
            <a:ext cx="3190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A98278"/>
                </a:solidFill>
                <a:latin typeface="Prompt"/>
                <a:ea typeface="Prompt"/>
                <a:cs typeface="Prompt"/>
                <a:sym typeface="Prompt"/>
              </a:rPr>
              <a:t>TO WHICH GCE LEARNING OBJECTIVE DOES THIS PHASE CONTRIBUTE?</a:t>
            </a:r>
          </a:p>
          <a:p>
            <a:pPr lvl="0">
              <a:buSzPts val="1100"/>
            </a:pPr>
            <a:r>
              <a:rPr lang="en-GB" sz="1100" kern="1200" dirty="0">
                <a:solidFill>
                  <a:srgbClr val="595959"/>
                </a:solidFill>
                <a:latin typeface="Raleway" panose="020B0604020202020204" charset="0"/>
                <a:ea typeface="Prompt"/>
                <a:cs typeface="Prompt"/>
                <a:sym typeface="Prompt"/>
              </a:rPr>
              <a:t>Key Stage 3  PSHE/Citizenship/ SMSC</a:t>
            </a:r>
            <a:endParaRPr sz="1100" i="0" u="none" strike="noStrike" cap="none" dirty="0">
              <a:solidFill>
                <a:srgbClr val="595959"/>
              </a:solidFill>
              <a:latin typeface="Raleway" panose="020B0604020202020204" charset="0"/>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3174BA"/>
              </a:solidFill>
              <a:latin typeface="Prompt"/>
              <a:ea typeface="Prompt"/>
              <a:cs typeface="Prompt"/>
              <a:sym typeface="Prompt"/>
            </a:endParaRPr>
          </a:p>
        </p:txBody>
      </p:sp>
      <p:sp>
        <p:nvSpPr>
          <p:cNvPr id="71" name="Google Shape;71;p14"/>
          <p:cNvSpPr txBox="1"/>
          <p:nvPr/>
        </p:nvSpPr>
        <p:spPr>
          <a:xfrm>
            <a:off x="6385000" y="6571326"/>
            <a:ext cx="3190800" cy="261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A98278"/>
                </a:solidFill>
                <a:latin typeface="Raleway" panose="020B0604020202020204" charset="0"/>
                <a:ea typeface="Prompt"/>
                <a:cs typeface="Prompt"/>
                <a:sym typeface="Prompt"/>
              </a:rPr>
              <a:t>TO WHICH SUBJECT IT IS CONNECTED?</a:t>
            </a:r>
            <a:endParaRPr sz="1100" b="1" i="0" u="none" strike="noStrike" cap="none" dirty="0">
              <a:solidFill>
                <a:srgbClr val="A98278"/>
              </a:solidFill>
              <a:latin typeface="Raleway" panose="020B0604020202020204" charset="0"/>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r>
              <a:rPr lang="en-GB" sz="1200" i="0" u="none" strike="noStrike" cap="none" dirty="0">
                <a:solidFill>
                  <a:srgbClr val="595959"/>
                </a:solidFill>
                <a:latin typeface="Raleway" panose="020B0604020202020204" charset="0"/>
                <a:ea typeface="Prompt"/>
                <a:cs typeface="Prompt" panose="020B0604020202020204" charset="-34"/>
                <a:sym typeface="Prompt"/>
              </a:rPr>
              <a:t>Humanities – R.E., Geography, History, English</a:t>
            </a:r>
            <a:r>
              <a:rPr lang="en-GB" sz="1200" i="0" u="none" strike="noStrike" cap="none" dirty="0">
                <a:solidFill>
                  <a:srgbClr val="3174BA"/>
                </a:solidFill>
                <a:latin typeface="Raleway" panose="020B0604020202020204" charset="0"/>
                <a:ea typeface="Prompt"/>
                <a:cs typeface="Prompt" panose="020B0604020202020204" charset="-34"/>
                <a:sym typeface="Prompt"/>
              </a:rPr>
              <a:t>.</a:t>
            </a:r>
            <a:endParaRPr sz="1200" i="0" u="none" strike="noStrike" cap="none" dirty="0">
              <a:solidFill>
                <a:srgbClr val="3174BA"/>
              </a:solidFill>
              <a:latin typeface="Raleway" panose="020B0604020202020204" charset="0"/>
              <a:ea typeface="Prompt"/>
              <a:cs typeface="Prompt" panose="020B0604020202020204" charset="-34"/>
              <a:sym typeface="Prompt"/>
            </a:endParaRPr>
          </a:p>
        </p:txBody>
      </p:sp>
      <p:sp>
        <p:nvSpPr>
          <p:cNvPr id="72" name="Google Shape;72;p14"/>
          <p:cNvSpPr txBox="1"/>
          <p:nvPr/>
        </p:nvSpPr>
        <p:spPr>
          <a:xfrm>
            <a:off x="364325" y="3029094"/>
            <a:ext cx="2700900" cy="75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WHAT TEACHER DOES</a:t>
            </a:r>
            <a:endParaRPr b="1" i="0" u="none" strike="noStrike" cap="none" dirty="0">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73" name="Google Shape;73;p14"/>
          <p:cNvSpPr txBox="1"/>
          <p:nvPr/>
        </p:nvSpPr>
        <p:spPr>
          <a:xfrm>
            <a:off x="448375" y="1349200"/>
            <a:ext cx="4038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5</a:t>
            </a:r>
            <a:endParaRPr sz="2400" i="0" u="none" strike="noStrike" cap="none" dirty="0">
              <a:solidFill>
                <a:srgbClr val="3174BA"/>
              </a:solidFill>
              <a:latin typeface="Raleway ExtraBold"/>
              <a:ea typeface="Raleway ExtraBold"/>
              <a:cs typeface="Raleway ExtraBold"/>
              <a:sym typeface="Raleway ExtraBold"/>
            </a:endParaRPr>
          </a:p>
        </p:txBody>
      </p:sp>
      <p:sp>
        <p:nvSpPr>
          <p:cNvPr id="74" name="Google Shape;74;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1</a:t>
            </a:r>
            <a:r>
              <a:rPr lang="it" sz="1800" dirty="0">
                <a:solidFill>
                  <a:srgbClr val="666666"/>
                </a:solidFill>
                <a:latin typeface="Raleway ExtraBold"/>
                <a:ea typeface="Raleway ExtraBold"/>
                <a:cs typeface="Raleway ExtraBold"/>
                <a:sym typeface="Raleway ExtraBold"/>
              </a:rPr>
              <a:t>h</a:t>
            </a:r>
            <a:endParaRPr sz="1800" i="0" u="none" strike="noStrike" cap="none" dirty="0">
              <a:solidFill>
                <a:srgbClr val="3174BA"/>
              </a:solidFill>
              <a:latin typeface="Raleway ExtraBold"/>
              <a:ea typeface="Raleway ExtraBold"/>
              <a:cs typeface="Raleway ExtraBold"/>
              <a:sym typeface="Raleway ExtraBold"/>
            </a:endParaRPr>
          </a:p>
        </p:txBody>
      </p:sp>
      <p:sp>
        <p:nvSpPr>
          <p:cNvPr id="75" name="Google Shape;75;p14"/>
          <p:cNvSpPr txBox="1"/>
          <p:nvPr/>
        </p:nvSpPr>
        <p:spPr>
          <a:xfrm>
            <a:off x="204612" y="3339378"/>
            <a:ext cx="6763137" cy="3442545"/>
          </a:xfrm>
          <a:prstGeom prst="rect">
            <a:avLst/>
          </a:prstGeom>
          <a:noFill/>
          <a:ln>
            <a:noFill/>
          </a:ln>
        </p:spPr>
        <p:txBody>
          <a:bodyPr spcFirstLastPara="1" wrap="square" lIns="91425" tIns="91425" rIns="91425" bIns="91425" anchor="t" anchorCtr="0">
            <a:noAutofit/>
          </a:bodyPr>
          <a:lstStyle/>
          <a:p>
            <a:r>
              <a:rPr lang="en-GB" sz="1100" b="1" u="sng" dirty="0">
                <a:latin typeface="Raleway" panose="020B0604020202020204" charset="0"/>
              </a:rPr>
              <a:t>First Thoughts</a:t>
            </a:r>
            <a:r>
              <a:rPr lang="en-GB" sz="1100" b="1" dirty="0">
                <a:latin typeface="Raleway" panose="020B0604020202020204" charset="0"/>
              </a:rPr>
              <a:t> 15 Minutes.  	</a:t>
            </a:r>
            <a:r>
              <a:rPr lang="en-GB" sz="1100" b="1" i="1" dirty="0">
                <a:latin typeface="Raleway" panose="020B0604020202020204" charset="0"/>
              </a:rPr>
              <a:t>How do I know I belong to </a:t>
            </a:r>
            <a:r>
              <a:rPr lang="en-GB" sz="1100" b="1" i="1" u="sng" dirty="0">
                <a:latin typeface="Raleway" panose="020B0604020202020204" charset="0"/>
              </a:rPr>
              <a:t>this</a:t>
            </a:r>
            <a:r>
              <a:rPr lang="en-GB" sz="1100" b="1" i="1" dirty="0">
                <a:latin typeface="Raleway" panose="020B0604020202020204" charset="0"/>
              </a:rPr>
              <a:t> school?</a:t>
            </a:r>
            <a:endParaRPr lang="en-GB" sz="1100" dirty="0">
              <a:latin typeface="Raleway" panose="020B0604020202020204" charset="0"/>
            </a:endParaRPr>
          </a:p>
          <a:p>
            <a:r>
              <a:rPr lang="en-GB" sz="1100" b="1" dirty="0">
                <a:latin typeface="Raleway" panose="020B0604020202020204" charset="0"/>
              </a:rPr>
              <a:t>T explain:</a:t>
            </a:r>
            <a:r>
              <a:rPr lang="en-GB" sz="1100" dirty="0">
                <a:latin typeface="Raleway" panose="020B0604020202020204" charset="0"/>
              </a:rPr>
              <a:t> Return to Session 1 theme of Belonging. </a:t>
            </a:r>
            <a:r>
              <a:rPr lang="en-GB" sz="1100" b="1" i="1" dirty="0">
                <a:latin typeface="Raleway" panose="020B0604020202020204" charset="0"/>
              </a:rPr>
              <a:t>What does it mean to belong to our school?</a:t>
            </a:r>
            <a:r>
              <a:rPr lang="en-GB" sz="1100" dirty="0">
                <a:latin typeface="Raleway" panose="020B0604020202020204" charset="0"/>
              </a:rPr>
              <a:t> What is the evidence? </a:t>
            </a:r>
          </a:p>
          <a:p>
            <a:r>
              <a:rPr lang="en-GB" sz="1100" dirty="0">
                <a:latin typeface="Raleway" panose="020B0604020202020204" charset="0"/>
              </a:rPr>
              <a:t>[In session 1, Students created a </a:t>
            </a:r>
            <a:r>
              <a:rPr lang="en-GB" sz="1100" b="1" dirty="0">
                <a:latin typeface="Raleway" panose="020B0604020202020204" charset="0"/>
              </a:rPr>
              <a:t>Diamond 9 of </a:t>
            </a:r>
            <a:r>
              <a:rPr lang="en-GB" sz="1100" b="1" i="1" dirty="0">
                <a:latin typeface="Raleway" panose="020B0604020202020204" charset="0"/>
              </a:rPr>
              <a:t>belonging to school</a:t>
            </a:r>
            <a:r>
              <a:rPr lang="en-GB" sz="1100" b="1" dirty="0">
                <a:latin typeface="Raleway" panose="020B0604020202020204" charset="0"/>
              </a:rPr>
              <a:t>. </a:t>
            </a:r>
            <a:r>
              <a:rPr lang="en-GB" sz="1100" dirty="0">
                <a:latin typeface="Raleway" panose="020B0604020202020204" charset="0"/>
              </a:rPr>
              <a:t>If a photo was taken of that diamond 9, then their ideas could be revisited here.]</a:t>
            </a:r>
          </a:p>
          <a:p>
            <a:endParaRPr lang="en-GB" sz="1100" dirty="0">
              <a:latin typeface="Raleway" panose="020B0604020202020204" charset="0"/>
            </a:endParaRPr>
          </a:p>
          <a:p>
            <a:r>
              <a:rPr lang="en-GB" sz="1100" dirty="0">
                <a:latin typeface="Raleway" panose="020B0604020202020204" charset="0"/>
              </a:rPr>
              <a:t> </a:t>
            </a:r>
            <a:r>
              <a:rPr lang="en-GB" sz="1100" b="1" dirty="0">
                <a:latin typeface="Raleway" panose="020B0604020202020204" charset="0"/>
              </a:rPr>
              <a:t>Activity:</a:t>
            </a:r>
            <a:endParaRPr lang="en-GB" sz="1100" dirty="0">
              <a:latin typeface="Raleway" panose="020B0604020202020204" charset="0"/>
            </a:endParaRPr>
          </a:p>
          <a:p>
            <a:r>
              <a:rPr lang="en-GB" sz="1100" dirty="0">
                <a:latin typeface="Raleway" panose="020B0604020202020204" charset="0"/>
              </a:rPr>
              <a:t>Create a</a:t>
            </a:r>
            <a:r>
              <a:rPr lang="en-GB" sz="1100" b="1" dirty="0">
                <a:latin typeface="Raleway" panose="020B0604020202020204" charset="0"/>
              </a:rPr>
              <a:t> Certificate of Belonging </a:t>
            </a:r>
            <a:r>
              <a:rPr lang="en-GB" sz="1100" dirty="0">
                <a:latin typeface="Raleway" panose="020B0604020202020204" charset="0"/>
              </a:rPr>
              <a:t>to this school. </a:t>
            </a:r>
          </a:p>
          <a:p>
            <a:r>
              <a:rPr lang="en-GB" sz="1100" dirty="0">
                <a:latin typeface="Raleway" panose="020B0604020202020204" charset="0"/>
              </a:rPr>
              <a:t>Use </a:t>
            </a:r>
            <a:r>
              <a:rPr lang="en-GB" sz="1100" b="1" dirty="0">
                <a:latin typeface="Raleway" panose="020B0604020202020204" charset="0"/>
              </a:rPr>
              <a:t>5.2a</a:t>
            </a:r>
            <a:r>
              <a:rPr lang="en-GB" sz="1100" dirty="0">
                <a:latin typeface="Raleway" panose="020B0604020202020204" charset="0"/>
              </a:rPr>
              <a:t> </a:t>
            </a:r>
            <a:r>
              <a:rPr lang="en-GB" sz="1100" b="1" dirty="0">
                <a:latin typeface="Raleway" panose="020B0604020202020204" charset="0"/>
              </a:rPr>
              <a:t>Certificate of Belonging Template. </a:t>
            </a:r>
            <a:r>
              <a:rPr lang="en-GB" sz="1100" dirty="0">
                <a:latin typeface="Raleway" panose="020B0604020202020204" charset="0"/>
              </a:rPr>
              <a:t>Use this for each student to identify ways in which they belong to, have roots in, and are recognised as a valid member of the school community.</a:t>
            </a:r>
          </a:p>
          <a:p>
            <a:r>
              <a:rPr lang="en-GB" sz="1100" b="1" dirty="0">
                <a:latin typeface="Raleway" panose="020B0604020202020204" charset="0"/>
              </a:rPr>
              <a:t>5.2b</a:t>
            </a:r>
            <a:r>
              <a:rPr lang="en-GB" sz="1100" dirty="0">
                <a:latin typeface="Raleway" panose="020B0604020202020204" charset="0"/>
              </a:rPr>
              <a:t> </a:t>
            </a:r>
            <a:r>
              <a:rPr lang="en-GB" sz="1100" b="1" dirty="0">
                <a:latin typeface="Raleway" panose="020B0604020202020204" charset="0"/>
              </a:rPr>
              <a:t>Certificate of Belonging - Sample </a:t>
            </a:r>
            <a:r>
              <a:rPr lang="en-GB" sz="1100" dirty="0">
                <a:latin typeface="Raleway" panose="020B0604020202020204" charset="0"/>
              </a:rPr>
              <a:t>has some prompt questions on it.</a:t>
            </a:r>
            <a:endParaRPr lang="en-GB" sz="1100" b="1" dirty="0">
              <a:latin typeface="Raleway" panose="020B0604020202020204" charset="0"/>
            </a:endParaRPr>
          </a:p>
          <a:p>
            <a:endParaRPr lang="en-GB" sz="1100" b="1" dirty="0">
              <a:latin typeface="Raleway" panose="020B0604020202020204" charset="0"/>
            </a:endParaRPr>
          </a:p>
          <a:p>
            <a:r>
              <a:rPr lang="en-GB" sz="1100" b="1" i="1" dirty="0">
                <a:latin typeface="Raleway" panose="020B0604020202020204" charset="0"/>
              </a:rPr>
              <a:t>Possible responses to evidence I  ‘belong to this school’:</a:t>
            </a:r>
            <a:endParaRPr lang="en-GB" sz="1100" b="1" dirty="0">
              <a:latin typeface="Raleway" panose="020B0604020202020204" charset="0"/>
            </a:endParaRPr>
          </a:p>
          <a:p>
            <a:r>
              <a:rPr lang="en-GB" sz="1100" b="1" dirty="0">
                <a:latin typeface="Raleway" panose="020B0604020202020204" charset="0"/>
              </a:rPr>
              <a:t>Uniform, name on the register, have my log-in to school website, school will publish my exam results, I may be involved in activities that are published on the website, my name on an achievement list or board, I’m asked to help out in school, I have a locker, in a team, etc</a:t>
            </a:r>
            <a:endParaRPr lang="en-GB" sz="1100" dirty="0">
              <a:latin typeface="Raleway" panose="020B0604020202020204" charset="0"/>
            </a:endParaRPr>
          </a:p>
        </p:txBody>
      </p:sp>
      <p:sp>
        <p:nvSpPr>
          <p:cNvPr id="83" name="Google Shape;83;p14"/>
          <p:cNvSpPr/>
          <p:nvPr/>
        </p:nvSpPr>
        <p:spPr>
          <a:xfrm rot="10800000" flipH="1">
            <a:off x="416050" y="988350"/>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4"/>
          <p:cNvSpPr/>
          <p:nvPr/>
        </p:nvSpPr>
        <p:spPr>
          <a:xfrm rot="10800000" flipH="1">
            <a:off x="442951" y="2911500"/>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5</a:t>
            </a:r>
            <a:r>
              <a:rPr lang="it" sz="2200" b="1" dirty="0">
                <a:solidFill>
                  <a:srgbClr val="595959"/>
                </a:solidFill>
                <a:latin typeface="Prompt"/>
                <a:ea typeface="Prompt"/>
                <a:cs typeface="Prompt"/>
                <a:sym typeface="Prompt"/>
              </a:rPr>
              <a:t> </a:t>
            </a:r>
            <a:endParaRPr sz="2200" b="1" dirty="0">
              <a:solidFill>
                <a:srgbClr val="595959"/>
              </a:solidFill>
              <a:latin typeface="Prompt"/>
              <a:ea typeface="Prompt"/>
              <a:cs typeface="Prompt"/>
              <a:sym typeface="Prompt"/>
            </a:endParaRPr>
          </a:p>
        </p:txBody>
      </p:sp>
      <p:sp>
        <p:nvSpPr>
          <p:cNvPr id="86" name="Google Shape;86;p14"/>
          <p:cNvSpPr txBox="1"/>
          <p:nvPr/>
        </p:nvSpPr>
        <p:spPr>
          <a:xfrm>
            <a:off x="8261001" y="845592"/>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dirty="0">
                <a:solidFill>
                  <a:srgbClr val="A98278"/>
                </a:solidFill>
                <a:latin typeface="Prompt"/>
                <a:ea typeface="Prompt"/>
                <a:cs typeface="Prompt"/>
                <a:sym typeface="Prompt"/>
              </a:rPr>
              <a:t>FROM THE SAT</a:t>
            </a:r>
            <a:endParaRPr sz="1800" b="1" i="1" u="none" strike="noStrike" cap="none" dirty="0">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A98278"/>
              </a:solidFill>
              <a:latin typeface="Prompt"/>
              <a:ea typeface="Prompt"/>
              <a:cs typeface="Prompt"/>
              <a:sym typeface="Prompt"/>
            </a:endParaRPr>
          </a:p>
        </p:txBody>
      </p:sp>
      <p:sp>
        <p:nvSpPr>
          <p:cNvPr id="90" name="Google Shape;90;p14"/>
          <p:cNvSpPr txBox="1"/>
          <p:nvPr/>
        </p:nvSpPr>
        <p:spPr>
          <a:xfrm>
            <a:off x="364325" y="251950"/>
            <a:ext cx="2700389"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91" name="Google Shape;91;p14"/>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4" name="Rectangle 3">
            <a:extLst>
              <a:ext uri="{FF2B5EF4-FFF2-40B4-BE49-F238E27FC236}">
                <a16:creationId xmlns:a16="http://schemas.microsoft.com/office/drawing/2014/main" id="{D32A05C1-464A-41E9-B41F-12C018214195}"/>
              </a:ext>
            </a:extLst>
          </p:cNvPr>
          <p:cNvSpPr/>
          <p:nvPr/>
        </p:nvSpPr>
        <p:spPr>
          <a:xfrm>
            <a:off x="2271180" y="25462"/>
            <a:ext cx="3406702" cy="307777"/>
          </a:xfrm>
          <a:prstGeom prst="rect">
            <a:avLst/>
          </a:prstGeom>
        </p:spPr>
        <p:txBody>
          <a:bodyPr wrap="none">
            <a:spAutoFit/>
          </a:bodyPr>
          <a:lstStyle/>
          <a:p>
            <a:r>
              <a:rPr lang="en-GB" b="1" dirty="0">
                <a:solidFill>
                  <a:schemeClr val="tx1"/>
                </a:solidFill>
                <a:latin typeface="Raleway "/>
                <a:ea typeface="Prompt"/>
                <a:cs typeface="Prompt"/>
                <a:sym typeface="Prompt"/>
              </a:rPr>
              <a:t>Asylum Seekers  Lesson  5 Uprooting </a:t>
            </a:r>
            <a:endParaRPr lang="en-GB" dirty="0">
              <a:solidFill>
                <a:schemeClr val="tx1"/>
              </a:solidFill>
              <a:latin typeface="Raleway "/>
            </a:endParaRPr>
          </a:p>
        </p:txBody>
      </p:sp>
      <p:sp>
        <p:nvSpPr>
          <p:cNvPr id="3" name="Rectangle 2">
            <a:extLst>
              <a:ext uri="{FF2B5EF4-FFF2-40B4-BE49-F238E27FC236}">
                <a16:creationId xmlns:a16="http://schemas.microsoft.com/office/drawing/2014/main" id="{3CAF60A3-0C89-4C71-A3D0-D575994A9870}"/>
              </a:ext>
            </a:extLst>
          </p:cNvPr>
          <p:cNvSpPr/>
          <p:nvPr/>
        </p:nvSpPr>
        <p:spPr>
          <a:xfrm>
            <a:off x="7455107" y="1105870"/>
            <a:ext cx="2993042" cy="4832092"/>
          </a:xfrm>
          <a:prstGeom prst="rect">
            <a:avLst/>
          </a:prstGeom>
        </p:spPr>
        <p:txBody>
          <a:bodyPr wrap="square">
            <a:spAutoFit/>
          </a:bodyPr>
          <a:lstStyle/>
          <a:p>
            <a:pPr marL="0" indent="0">
              <a:buNone/>
            </a:pPr>
            <a:r>
              <a:rPr lang="en-US" b="1" dirty="0">
                <a:latin typeface="Raleway" panose="020B0604020202020204" charset="0"/>
              </a:rPr>
              <a:t>Big Idea 6 </a:t>
            </a:r>
            <a:r>
              <a:rPr lang="en-GB" b="1" dirty="0">
                <a:solidFill>
                  <a:srgbClr val="FF0000"/>
                </a:solidFill>
                <a:latin typeface="Raleway" panose="020B0604020202020204" charset="0"/>
              </a:rPr>
              <a:t>Migration takes place internally and internationally. </a:t>
            </a:r>
          </a:p>
          <a:p>
            <a:pPr marL="0" indent="0">
              <a:buNone/>
            </a:pPr>
            <a:r>
              <a:rPr lang="en-GB" b="1" dirty="0">
                <a:latin typeface="Raleway" panose="020B0604020202020204" charset="0"/>
              </a:rPr>
              <a:t>In our time, the biggest international migration flows are from rich to other rich countries, and from poorer to other poorer countries (North-North; South-South).</a:t>
            </a:r>
          </a:p>
          <a:p>
            <a:pPr marL="0" indent="0">
              <a:buNone/>
            </a:pPr>
            <a:r>
              <a:rPr lang="en-GB" b="1" dirty="0">
                <a:latin typeface="Raleway" panose="020B0604020202020204" charset="0"/>
              </a:rPr>
              <a:t> </a:t>
            </a:r>
            <a:endParaRPr lang="en-GB" dirty="0">
              <a:latin typeface="Raleway" panose="020B0604020202020204" charset="0"/>
            </a:endParaRPr>
          </a:p>
          <a:p>
            <a:pPr marL="0" indent="0">
              <a:buNone/>
            </a:pPr>
            <a:r>
              <a:rPr lang="en-GB" b="1" dirty="0">
                <a:latin typeface="Raleway" panose="020B0604020202020204" charset="0"/>
              </a:rPr>
              <a:t>Big idea 8/9 </a:t>
            </a:r>
            <a:r>
              <a:rPr lang="en-GB" b="1" dirty="0">
                <a:solidFill>
                  <a:srgbClr val="FF0000"/>
                </a:solidFill>
                <a:latin typeface="Raleway" panose="020B0604020202020204" charset="0"/>
              </a:rPr>
              <a:t>Representation of migrants. </a:t>
            </a:r>
          </a:p>
          <a:p>
            <a:pPr marL="0" indent="0">
              <a:buNone/>
            </a:pPr>
            <a:r>
              <a:rPr lang="en-GB" dirty="0">
                <a:latin typeface="Raleway" panose="020B0604020202020204" charset="0"/>
              </a:rPr>
              <a:t>Migration is contentious and so is often portrayed in emotive terms by the media. Misrepresentation of migrants &amp; migration can increase tension between communities, fear of ‘the other’ and foster racism and discrimination. This can make it hard for migrants to ‘ belong’ anywhere as they face prejudice and discrimination  </a:t>
            </a:r>
          </a:p>
        </p:txBody>
      </p:sp>
      <p:sp>
        <p:nvSpPr>
          <p:cNvPr id="5" name="Rectangle 4">
            <a:extLst>
              <a:ext uri="{FF2B5EF4-FFF2-40B4-BE49-F238E27FC236}">
                <a16:creationId xmlns:a16="http://schemas.microsoft.com/office/drawing/2014/main" id="{EBAF1746-060C-4EA1-83C7-89810E23A98F}"/>
              </a:ext>
            </a:extLst>
          </p:cNvPr>
          <p:cNvSpPr/>
          <p:nvPr/>
        </p:nvSpPr>
        <p:spPr>
          <a:xfrm>
            <a:off x="2633201" y="427508"/>
            <a:ext cx="5809137" cy="523220"/>
          </a:xfrm>
          <a:prstGeom prst="rect">
            <a:avLst/>
          </a:prstGeom>
        </p:spPr>
        <p:txBody>
          <a:bodyPr wrap="square">
            <a:spAutoFit/>
          </a:bodyPr>
          <a:lstStyle/>
          <a:p>
            <a:r>
              <a:rPr lang="en-GB" dirty="0">
                <a:solidFill>
                  <a:schemeClr val="tx1"/>
                </a:solidFill>
                <a:latin typeface="Raleway" panose="020B0604020202020204" charset="0"/>
              </a:rPr>
              <a:t>Statelessness </a:t>
            </a:r>
          </a:p>
          <a:p>
            <a:r>
              <a:rPr lang="en-GB" b="1" i="1" dirty="0">
                <a:latin typeface="Raleway" panose="020B0604020202020204" charset="0"/>
              </a:rPr>
              <a:t>Belonging Somewhere, Belonging to Nowhere</a:t>
            </a:r>
            <a:endParaRPr lang="en-GB" dirty="0">
              <a:latin typeface="Raleway" panose="020B060402020202020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6123125" y="131001"/>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sp>
        <p:nvSpPr>
          <p:cNvPr id="119" name="Google Shape;119;p16"/>
          <p:cNvSpPr txBox="1"/>
          <p:nvPr/>
        </p:nvSpPr>
        <p:spPr>
          <a:xfrm>
            <a:off x="455338" y="-59274"/>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120"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5" name="Google Shape;125;p16"/>
          <p:cNvSpPr/>
          <p:nvPr/>
        </p:nvSpPr>
        <p:spPr>
          <a:xfrm rot="10800000" flipH="1">
            <a:off x="455338" y="583326"/>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43F5343C-9C7A-40F7-879B-8C1886FFA1DD}"/>
              </a:ext>
            </a:extLst>
          </p:cNvPr>
          <p:cNvSpPr>
            <a:spLocks noGrp="1"/>
          </p:cNvSpPr>
          <p:nvPr>
            <p:ph type="title"/>
          </p:nvPr>
        </p:nvSpPr>
        <p:spPr>
          <a:xfrm>
            <a:off x="455338" y="863500"/>
            <a:ext cx="9668076" cy="784612"/>
          </a:xfrm>
          <a:solidFill>
            <a:schemeClr val="accent4">
              <a:lumMod val="20000"/>
              <a:lumOff val="80000"/>
            </a:schemeClr>
          </a:solidFill>
        </p:spPr>
        <p:txBody>
          <a:bodyPr/>
          <a:lstStyle/>
          <a:p>
            <a:r>
              <a:rPr lang="en-GB" dirty="0"/>
              <a:t>    Certificate of ‘Belonging to our School’</a:t>
            </a:r>
          </a:p>
        </p:txBody>
      </p:sp>
      <p:pic>
        <p:nvPicPr>
          <p:cNvPr id="11" name="Picture 3">
            <a:extLst>
              <a:ext uri="{FF2B5EF4-FFF2-40B4-BE49-F238E27FC236}">
                <a16:creationId xmlns:a16="http://schemas.microsoft.com/office/drawing/2014/main" id="{CBE81238-E706-49EB-AC61-108AAE0EAEBC}"/>
              </a:ext>
            </a:extLst>
          </p:cNvPr>
          <p:cNvPicPr>
            <a:picLocks noChangeAspect="1" noChangeArrowheads="1"/>
          </p:cNvPicPr>
          <p:nvPr/>
        </p:nvPicPr>
        <p:blipFill>
          <a:blip r:embed="rId5" cstate="print"/>
          <a:srcRect l="19643" t="14391" r="19479" b="9813"/>
          <a:stretch>
            <a:fillRect/>
          </a:stretch>
        </p:blipFill>
        <p:spPr bwMode="auto">
          <a:xfrm>
            <a:off x="861243" y="1666020"/>
            <a:ext cx="8419507" cy="5893655"/>
          </a:xfrm>
          <a:prstGeom prst="rect">
            <a:avLst/>
          </a:prstGeom>
          <a:noFill/>
          <a:ln w="9525">
            <a:noFill/>
            <a:miter lim="800000"/>
            <a:headEnd/>
            <a:tailEnd/>
          </a:ln>
        </p:spPr>
      </p:pic>
    </p:spTree>
    <p:extLst>
      <p:ext uri="{BB962C8B-B14F-4D97-AF65-F5344CB8AC3E}">
        <p14:creationId xmlns:p14="http://schemas.microsoft.com/office/powerpoint/2010/main" val="4103523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grpSp>
        <p:nvGrpSpPr>
          <p:cNvPr id="3" name="Group 2"/>
          <p:cNvGrpSpPr/>
          <p:nvPr/>
        </p:nvGrpSpPr>
        <p:grpSpPr>
          <a:xfrm>
            <a:off x="364318" y="0"/>
            <a:ext cx="9872150" cy="1140655"/>
            <a:chOff x="364325" y="290950"/>
            <a:chExt cx="9872150" cy="1140655"/>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5</a:t>
              </a:r>
              <a:r>
                <a:rPr lang="it" sz="2200" b="1" dirty="0">
                  <a:solidFill>
                    <a:srgbClr val="595959"/>
                  </a:solidFill>
                  <a:latin typeface="Prompt"/>
                  <a:ea typeface="Prompt"/>
                  <a:cs typeface="Prompt"/>
                  <a:sym typeface="Prompt"/>
                </a:rPr>
                <a:t> </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125"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2: A TALE OF TWO TOWNS</a:t>
              </a:r>
              <a:endParaRPr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grpSp>
      <p:pic>
        <p:nvPicPr>
          <p:cNvPr id="14"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pic>
        <p:nvPicPr>
          <p:cNvPr id="9" name="Picture 3">
            <a:extLst>
              <a:ext uri="{FF2B5EF4-FFF2-40B4-BE49-F238E27FC236}">
                <a16:creationId xmlns:a16="http://schemas.microsoft.com/office/drawing/2014/main" id="{D7C89E88-6F65-4098-AABB-85C2A191728C}"/>
              </a:ext>
            </a:extLst>
          </p:cNvPr>
          <p:cNvPicPr>
            <a:picLocks noChangeAspect="1" noChangeArrowheads="1"/>
          </p:cNvPicPr>
          <p:nvPr/>
        </p:nvPicPr>
        <p:blipFill>
          <a:blip r:embed="rId5" cstate="print"/>
          <a:srcRect l="19643" t="13407" r="19479" b="9813"/>
          <a:stretch>
            <a:fillRect/>
          </a:stretch>
        </p:blipFill>
        <p:spPr bwMode="auto">
          <a:xfrm>
            <a:off x="875602" y="825055"/>
            <a:ext cx="9405981" cy="6669695"/>
          </a:xfrm>
          <a:prstGeom prst="rect">
            <a:avLst/>
          </a:prstGeom>
          <a:noFill/>
          <a:ln w="9525">
            <a:solidFill>
              <a:schemeClr val="bg1">
                <a:lumMod val="75000"/>
              </a:schemeClr>
            </a:solidFill>
            <a:miter lim="800000"/>
            <a:headEnd/>
            <a:tailEnd/>
          </a:ln>
        </p:spPr>
      </p:pic>
    </p:spTree>
    <p:extLst>
      <p:ext uri="{BB962C8B-B14F-4D97-AF65-F5344CB8AC3E}">
        <p14:creationId xmlns:p14="http://schemas.microsoft.com/office/powerpoint/2010/main" val="2204342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6"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pic>
        <p:nvPicPr>
          <p:cNvPr id="8"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pic>
        <p:nvPicPr>
          <p:cNvPr id="9"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pic>
        <p:nvPicPr>
          <p:cNvPr id="10" name="Picture 3">
            <a:extLst>
              <a:ext uri="{FF2B5EF4-FFF2-40B4-BE49-F238E27FC236}">
                <a16:creationId xmlns:a16="http://schemas.microsoft.com/office/drawing/2014/main" id="{29777059-A129-4F9B-8E23-F36A902A35EE}"/>
              </a:ext>
            </a:extLst>
          </p:cNvPr>
          <p:cNvPicPr>
            <a:picLocks noChangeAspect="1" noChangeArrowheads="1"/>
          </p:cNvPicPr>
          <p:nvPr/>
        </p:nvPicPr>
        <p:blipFill>
          <a:blip r:embed="rId5" cstate="print"/>
          <a:srcRect l="14861" t="25391" r="52214" b="22438"/>
          <a:stretch>
            <a:fillRect/>
          </a:stretch>
        </p:blipFill>
        <p:spPr bwMode="auto">
          <a:xfrm>
            <a:off x="889604" y="1077877"/>
            <a:ext cx="6949280" cy="6190848"/>
          </a:xfrm>
          <a:prstGeom prst="rect">
            <a:avLst/>
          </a:prstGeom>
          <a:noFill/>
          <a:ln w="9525">
            <a:noFill/>
            <a:miter lim="800000"/>
            <a:headEnd/>
            <a:tailEnd/>
          </a:ln>
        </p:spPr>
      </p:pic>
    </p:spTree>
    <p:extLst>
      <p:ext uri="{BB962C8B-B14F-4D97-AF65-F5344CB8AC3E}">
        <p14:creationId xmlns:p14="http://schemas.microsoft.com/office/powerpoint/2010/main" val="3297914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78346ED9-3CCB-4B53-B0A7-E9BCF76D1D9B}"/>
              </a:ext>
            </a:extLst>
          </p:cNvPr>
          <p:cNvSpPr/>
          <p:nvPr/>
        </p:nvSpPr>
        <p:spPr>
          <a:xfrm>
            <a:off x="995287" y="2738101"/>
            <a:ext cx="8701237" cy="3108543"/>
          </a:xfrm>
          <a:prstGeom prst="rect">
            <a:avLst/>
          </a:prstGeom>
        </p:spPr>
        <p:txBody>
          <a:bodyPr wrap="square">
            <a:spAutoFit/>
          </a:bodyPr>
          <a:lstStyle/>
          <a:p>
            <a:pPr lvl="0"/>
            <a:r>
              <a:rPr lang="en-GB" sz="2800" dirty="0">
                <a:latin typeface="Raleway" panose="020B0604020202020204" charset="0"/>
              </a:rPr>
              <a:t>What does it mean to </a:t>
            </a:r>
            <a:r>
              <a:rPr lang="en-GB" sz="2800" b="1" dirty="0">
                <a:latin typeface="Raleway" panose="020B0604020202020204" charset="0"/>
              </a:rPr>
              <a:t>‘not belong’</a:t>
            </a:r>
            <a:r>
              <a:rPr lang="en-GB" sz="2800" dirty="0">
                <a:latin typeface="Raleway" panose="020B0604020202020204" charset="0"/>
              </a:rPr>
              <a:t> anywhere? </a:t>
            </a:r>
          </a:p>
          <a:p>
            <a:pPr lvl="0"/>
            <a:r>
              <a:rPr lang="en-GB" sz="2800" dirty="0">
                <a:latin typeface="Raleway" panose="020B0604020202020204" charset="0"/>
              </a:rPr>
              <a:t>What would that be like?</a:t>
            </a:r>
          </a:p>
          <a:p>
            <a:pPr lvl="0"/>
            <a:endParaRPr lang="en-GB" sz="2800" dirty="0">
              <a:latin typeface="Raleway" panose="020B0604020202020204" charset="0"/>
            </a:endParaRPr>
          </a:p>
          <a:p>
            <a:pPr lvl="0">
              <a:buNone/>
            </a:pPr>
            <a:r>
              <a:rPr lang="en-GB" sz="2800" dirty="0">
                <a:latin typeface="Raleway" panose="020B0604020202020204" charset="0"/>
              </a:rPr>
              <a:t> </a:t>
            </a:r>
          </a:p>
          <a:p>
            <a:pPr lvl="0"/>
            <a:r>
              <a:rPr lang="en-GB" sz="2800" dirty="0">
                <a:latin typeface="Raleway" panose="020B0604020202020204" charset="0"/>
              </a:rPr>
              <a:t>What might you miss out on, if you are living in a country that does not recognise that you </a:t>
            </a:r>
            <a:r>
              <a:rPr lang="en-GB" sz="2800" b="1" dirty="0">
                <a:latin typeface="Raleway" panose="020B0604020202020204" charset="0"/>
              </a:rPr>
              <a:t>even exist</a:t>
            </a:r>
            <a:r>
              <a:rPr lang="en-GB" sz="2800" dirty="0">
                <a:latin typeface="Raleway" panose="020B0604020202020204" charset="0"/>
              </a:rPr>
              <a:t>? </a:t>
            </a:r>
          </a:p>
        </p:txBody>
      </p:sp>
      <p:sp>
        <p:nvSpPr>
          <p:cNvPr id="4" name="Rectangle 3">
            <a:extLst>
              <a:ext uri="{FF2B5EF4-FFF2-40B4-BE49-F238E27FC236}">
                <a16:creationId xmlns:a16="http://schemas.microsoft.com/office/drawing/2014/main" id="{A2E2E842-64D2-45C4-A439-774200C17602}"/>
              </a:ext>
            </a:extLst>
          </p:cNvPr>
          <p:cNvSpPr/>
          <p:nvPr/>
        </p:nvSpPr>
        <p:spPr>
          <a:xfrm>
            <a:off x="2187260" y="1431605"/>
            <a:ext cx="6093335" cy="769441"/>
          </a:xfrm>
          <a:prstGeom prst="rect">
            <a:avLst/>
          </a:prstGeom>
          <a:solidFill>
            <a:schemeClr val="accent4">
              <a:lumMod val="20000"/>
              <a:lumOff val="80000"/>
            </a:schemeClr>
          </a:solidFill>
        </p:spPr>
        <p:txBody>
          <a:bodyPr wrap="none">
            <a:spAutoFit/>
          </a:bodyPr>
          <a:lstStyle/>
          <a:p>
            <a:r>
              <a:rPr lang="en-GB" sz="4400" dirty="0">
                <a:latin typeface="Raleway" panose="020B0604020202020204" charset="0"/>
              </a:rPr>
              <a:t>Belonging to Nowhere</a:t>
            </a:r>
          </a:p>
        </p:txBody>
      </p:sp>
    </p:spTree>
    <p:extLst>
      <p:ext uri="{BB962C8B-B14F-4D97-AF65-F5344CB8AC3E}">
        <p14:creationId xmlns:p14="http://schemas.microsoft.com/office/powerpoint/2010/main" val="3272767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pic>
        <p:nvPicPr>
          <p:cNvPr id="3" name="Picture 2">
            <a:extLst>
              <a:ext uri="{FF2B5EF4-FFF2-40B4-BE49-F238E27FC236}">
                <a16:creationId xmlns:a16="http://schemas.microsoft.com/office/drawing/2014/main" id="{71374EB2-E392-4168-A352-B9F0961068A9}"/>
              </a:ext>
            </a:extLst>
          </p:cNvPr>
          <p:cNvPicPr>
            <a:picLocks noChangeAspect="1"/>
          </p:cNvPicPr>
          <p:nvPr/>
        </p:nvPicPr>
        <p:blipFill>
          <a:blip r:embed="rId5"/>
          <a:stretch>
            <a:fillRect/>
          </a:stretch>
        </p:blipFill>
        <p:spPr>
          <a:xfrm>
            <a:off x="483450" y="1166000"/>
            <a:ext cx="8797307" cy="6334902"/>
          </a:xfrm>
          <a:prstGeom prst="rect">
            <a:avLst/>
          </a:prstGeom>
        </p:spPr>
      </p:pic>
    </p:spTree>
    <p:extLst>
      <p:ext uri="{BB962C8B-B14F-4D97-AF65-F5344CB8AC3E}">
        <p14:creationId xmlns:p14="http://schemas.microsoft.com/office/powerpoint/2010/main" val="2597243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F421BAA4-3BF6-4900-AAE6-0DA6AFE12C4B}"/>
              </a:ext>
            </a:extLst>
          </p:cNvPr>
          <p:cNvSpPr/>
          <p:nvPr/>
        </p:nvSpPr>
        <p:spPr>
          <a:xfrm>
            <a:off x="636697" y="2323678"/>
            <a:ext cx="9401694" cy="3108543"/>
          </a:xfrm>
          <a:prstGeom prst="rect">
            <a:avLst/>
          </a:prstGeom>
        </p:spPr>
        <p:txBody>
          <a:bodyPr wrap="square">
            <a:spAutoFit/>
          </a:bodyPr>
          <a:lstStyle/>
          <a:p>
            <a:pPr>
              <a:buNone/>
            </a:pPr>
            <a:r>
              <a:rPr lang="en-GB" sz="2800" b="1" dirty="0">
                <a:latin typeface="Raleway" panose="020B0604020202020204" charset="0"/>
              </a:rPr>
              <a:t>A Birth Certificate in England and Wales</a:t>
            </a:r>
            <a:br>
              <a:rPr lang="en-GB" sz="2800" b="1" dirty="0">
                <a:latin typeface="Raleway" panose="020B0604020202020204" charset="0"/>
              </a:rPr>
            </a:br>
            <a:endParaRPr lang="en-GB" sz="2800" b="1" dirty="0">
              <a:latin typeface="Raleway" panose="020B0604020202020204" charset="0"/>
            </a:endParaRPr>
          </a:p>
          <a:p>
            <a:pPr>
              <a:buNone/>
            </a:pPr>
            <a:r>
              <a:rPr lang="en-GB" sz="2800" dirty="0">
                <a:latin typeface="Raleway" panose="020B0604020202020204" charset="0"/>
              </a:rPr>
              <a:t>A birth certificate is an official record of a birth. It did not exist until 1st July 1837, when civil registration began. </a:t>
            </a:r>
          </a:p>
          <a:p>
            <a:pPr>
              <a:buNone/>
            </a:pPr>
            <a:r>
              <a:rPr lang="en-GB" sz="2800" dirty="0">
                <a:latin typeface="Raleway" panose="020B0604020202020204" charset="0"/>
              </a:rPr>
              <a:t>After 1875, parents are required to register a birth within six weeks, or face being fined for non-submission of this information.</a:t>
            </a:r>
          </a:p>
        </p:txBody>
      </p:sp>
      <p:sp>
        <p:nvSpPr>
          <p:cNvPr id="4" name="Rectangle 3">
            <a:extLst>
              <a:ext uri="{FF2B5EF4-FFF2-40B4-BE49-F238E27FC236}">
                <a16:creationId xmlns:a16="http://schemas.microsoft.com/office/drawing/2014/main" id="{6EFD2E3E-9BBE-4722-BE83-C029EB41FF41}"/>
              </a:ext>
            </a:extLst>
          </p:cNvPr>
          <p:cNvSpPr/>
          <p:nvPr/>
        </p:nvSpPr>
        <p:spPr>
          <a:xfrm>
            <a:off x="3271151" y="1376697"/>
            <a:ext cx="3658374" cy="769441"/>
          </a:xfrm>
          <a:prstGeom prst="rect">
            <a:avLst/>
          </a:prstGeom>
          <a:solidFill>
            <a:schemeClr val="accent4">
              <a:lumMod val="20000"/>
              <a:lumOff val="80000"/>
            </a:schemeClr>
          </a:solidFill>
        </p:spPr>
        <p:txBody>
          <a:bodyPr wrap="none">
            <a:spAutoFit/>
          </a:bodyPr>
          <a:lstStyle/>
          <a:p>
            <a:r>
              <a:rPr lang="en-GB" sz="4400" dirty="0">
                <a:latin typeface="Raleway" panose="020B0604020202020204" charset="0"/>
              </a:rPr>
              <a:t>I Belong - UK</a:t>
            </a:r>
          </a:p>
        </p:txBody>
      </p:sp>
    </p:spTree>
    <p:extLst>
      <p:ext uri="{BB962C8B-B14F-4D97-AF65-F5344CB8AC3E}">
        <p14:creationId xmlns:p14="http://schemas.microsoft.com/office/powerpoint/2010/main" val="2504517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424FF4AD-792D-41EA-846D-E2803628A480}"/>
              </a:ext>
            </a:extLst>
          </p:cNvPr>
          <p:cNvSpPr/>
          <p:nvPr/>
        </p:nvSpPr>
        <p:spPr>
          <a:xfrm>
            <a:off x="483450" y="1871449"/>
            <a:ext cx="5343525" cy="5632311"/>
          </a:xfrm>
          <a:prstGeom prst="rect">
            <a:avLst/>
          </a:prstGeom>
        </p:spPr>
        <p:txBody>
          <a:bodyPr>
            <a:spAutoFit/>
          </a:bodyPr>
          <a:lstStyle/>
          <a:p>
            <a:pPr>
              <a:buNone/>
            </a:pPr>
            <a:r>
              <a:rPr lang="en-GB" sz="2400" dirty="0">
                <a:latin typeface="Raleway" panose="020B0604020202020204" charset="0"/>
              </a:rPr>
              <a:t>“A person who is not considered as a national by </a:t>
            </a:r>
            <a:r>
              <a:rPr lang="en-GB" sz="2400" b="1" dirty="0">
                <a:latin typeface="Raleway" panose="020B0604020202020204" charset="0"/>
              </a:rPr>
              <a:t>any</a:t>
            </a:r>
            <a:r>
              <a:rPr lang="en-GB" sz="2400" dirty="0">
                <a:latin typeface="Raleway" panose="020B0604020202020204" charset="0"/>
              </a:rPr>
              <a:t> State”</a:t>
            </a:r>
          </a:p>
          <a:p>
            <a:pPr>
              <a:buNone/>
            </a:pPr>
            <a:endParaRPr lang="en-GB" sz="2400" dirty="0">
              <a:latin typeface="Raleway" panose="020B0604020202020204" charset="0"/>
            </a:endParaRPr>
          </a:p>
          <a:p>
            <a:pPr>
              <a:buNone/>
            </a:pPr>
            <a:r>
              <a:rPr lang="en-GB" sz="2400" dirty="0">
                <a:latin typeface="Raleway" panose="020B0604020202020204" charset="0"/>
              </a:rPr>
              <a:t>The effects of being born stateless are severe. In more than 30 countries, children need nationality documentation to receive medical care.</a:t>
            </a:r>
          </a:p>
          <a:p>
            <a:pPr>
              <a:buNone/>
            </a:pPr>
            <a:r>
              <a:rPr lang="en-GB" sz="2400" dirty="0">
                <a:latin typeface="Raleway" panose="020B0604020202020204" charset="0"/>
              </a:rPr>
              <a:t>In at least 20 countries, stateless children cannot be legally vaccinated.</a:t>
            </a:r>
            <a:endParaRPr lang="en-GB" sz="2400" u="sng" dirty="0">
              <a:latin typeface="Raleway" panose="020B0604020202020204" charset="0"/>
              <a:hlinkClick r:id="rId5"/>
            </a:endParaRPr>
          </a:p>
          <a:p>
            <a:pPr>
              <a:buNone/>
            </a:pPr>
            <a:endParaRPr lang="en-GB" sz="2400" u="sng" dirty="0">
              <a:latin typeface="Raleway" panose="020B0604020202020204" charset="0"/>
              <a:hlinkClick r:id="rId5"/>
            </a:endParaRPr>
          </a:p>
          <a:p>
            <a:pPr>
              <a:buNone/>
            </a:pPr>
            <a:r>
              <a:rPr lang="en-GB" sz="2400" b="1" dirty="0">
                <a:latin typeface="Raleway" panose="020B0604020202020204" charset="0"/>
              </a:rPr>
              <a:t>Video</a:t>
            </a:r>
            <a:endParaRPr lang="en-GB" sz="2400" b="1" dirty="0">
              <a:latin typeface="Raleway" panose="020B0604020202020204" charset="0"/>
              <a:hlinkClick r:id="rId5"/>
            </a:endParaRPr>
          </a:p>
          <a:p>
            <a:pPr>
              <a:buNone/>
            </a:pPr>
            <a:r>
              <a:rPr lang="en-GB" sz="2400" u="sng" dirty="0">
                <a:latin typeface="Raleway" panose="020B0604020202020204" charset="0"/>
                <a:hlinkClick r:id="rId5"/>
              </a:rPr>
              <a:t>http://www.unhcr.org/uk/stateless-people.html</a:t>
            </a:r>
            <a:endParaRPr lang="en-GB" sz="2400" dirty="0">
              <a:latin typeface="Raleway" panose="020B0604020202020204" charset="0"/>
            </a:endParaRPr>
          </a:p>
        </p:txBody>
      </p:sp>
      <p:pic>
        <p:nvPicPr>
          <p:cNvPr id="4" name="Picture 3">
            <a:extLst>
              <a:ext uri="{FF2B5EF4-FFF2-40B4-BE49-F238E27FC236}">
                <a16:creationId xmlns:a16="http://schemas.microsoft.com/office/drawing/2014/main" id="{AC300187-6799-4D2B-8FC2-14411BA7B70A}"/>
              </a:ext>
            </a:extLst>
          </p:cNvPr>
          <p:cNvPicPr>
            <a:picLocks noChangeAspect="1"/>
          </p:cNvPicPr>
          <p:nvPr/>
        </p:nvPicPr>
        <p:blipFill>
          <a:blip r:embed="rId6"/>
          <a:stretch>
            <a:fillRect/>
          </a:stretch>
        </p:blipFill>
        <p:spPr>
          <a:xfrm>
            <a:off x="6130049" y="1937671"/>
            <a:ext cx="4313362" cy="4738108"/>
          </a:xfrm>
          <a:prstGeom prst="rect">
            <a:avLst/>
          </a:prstGeom>
        </p:spPr>
      </p:pic>
      <p:sp>
        <p:nvSpPr>
          <p:cNvPr id="5" name="Rectangle 4">
            <a:extLst>
              <a:ext uri="{FF2B5EF4-FFF2-40B4-BE49-F238E27FC236}">
                <a16:creationId xmlns:a16="http://schemas.microsoft.com/office/drawing/2014/main" id="{14E0381D-68B4-4B70-8B67-BFC023F2CBED}"/>
              </a:ext>
            </a:extLst>
          </p:cNvPr>
          <p:cNvSpPr/>
          <p:nvPr/>
        </p:nvSpPr>
        <p:spPr>
          <a:xfrm>
            <a:off x="1393469" y="1048881"/>
            <a:ext cx="3788217" cy="769441"/>
          </a:xfrm>
          <a:prstGeom prst="rect">
            <a:avLst/>
          </a:prstGeom>
          <a:solidFill>
            <a:schemeClr val="accent4">
              <a:lumMod val="20000"/>
              <a:lumOff val="80000"/>
            </a:schemeClr>
          </a:solidFill>
        </p:spPr>
        <p:txBody>
          <a:bodyPr wrap="none">
            <a:spAutoFit/>
          </a:bodyPr>
          <a:lstStyle/>
          <a:p>
            <a:r>
              <a:rPr lang="en-GB" sz="4400" dirty="0">
                <a:latin typeface="Raleway" panose="020B0604020202020204" charset="0"/>
              </a:rPr>
              <a:t>Statelessness</a:t>
            </a:r>
          </a:p>
        </p:txBody>
      </p:sp>
    </p:spTree>
    <p:extLst>
      <p:ext uri="{BB962C8B-B14F-4D97-AF65-F5344CB8AC3E}">
        <p14:creationId xmlns:p14="http://schemas.microsoft.com/office/powerpoint/2010/main" val="10775803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1261977"/>
            <a:chOff x="364325" y="290950"/>
            <a:chExt cx="9872150" cy="1261977"/>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8617414" y="1030327"/>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424FF4AD-792D-41EA-846D-E2803628A480}"/>
              </a:ext>
            </a:extLst>
          </p:cNvPr>
          <p:cNvSpPr/>
          <p:nvPr/>
        </p:nvSpPr>
        <p:spPr>
          <a:xfrm>
            <a:off x="176571" y="1475465"/>
            <a:ext cx="10304587" cy="984885"/>
          </a:xfrm>
          <a:prstGeom prst="rect">
            <a:avLst/>
          </a:prstGeom>
          <a:solidFill>
            <a:schemeClr val="accent1">
              <a:lumMod val="40000"/>
              <a:lumOff val="60000"/>
            </a:schemeClr>
          </a:solidFill>
        </p:spPr>
        <p:txBody>
          <a:bodyPr wrap="square">
            <a:spAutoFit/>
          </a:bodyPr>
          <a:lstStyle/>
          <a:p>
            <a:pPr>
              <a:buNone/>
            </a:pPr>
            <a:r>
              <a:rPr lang="en-GB" sz="2000" b="1" dirty="0">
                <a:latin typeface="Raleway" panose="020B0604020202020204" charset="0"/>
              </a:rPr>
              <a:t>Video Clips </a:t>
            </a:r>
          </a:p>
          <a:p>
            <a:r>
              <a:rPr lang="en-GB" sz="2000" b="1" dirty="0">
                <a:latin typeface="Raleway" panose="020B0604020202020204" charset="0"/>
                <a:hlinkClick r:id="rId5"/>
              </a:rPr>
              <a:t>1] #</a:t>
            </a:r>
            <a:r>
              <a:rPr lang="en-GB" sz="2000" b="1" dirty="0" err="1">
                <a:latin typeface="Raleway" panose="020B0604020202020204" charset="0"/>
                <a:hlinkClick r:id="rId5"/>
              </a:rPr>
              <a:t>IBelong</a:t>
            </a:r>
            <a:r>
              <a:rPr lang="en-GB" sz="2000" b="1" dirty="0">
                <a:latin typeface="Raleway" panose="020B0604020202020204" charset="0"/>
              </a:rPr>
              <a:t>: "Try To Understand Our Lives" - Kavita, Malaysia</a:t>
            </a:r>
          </a:p>
          <a:p>
            <a:pPr>
              <a:buNone/>
            </a:pPr>
            <a:r>
              <a:rPr lang="en-GB" sz="1800" dirty="0">
                <a:latin typeface="Raleway" panose="020B0604020202020204" charset="0"/>
                <a:hlinkClick r:id="rId6"/>
              </a:rPr>
              <a:t>https://www.youtube.com/watch?time_continue=7&amp;v=06LLibCCJ0M&amp;feature=emb_logo</a:t>
            </a:r>
            <a:endParaRPr lang="en-GB" sz="1800" dirty="0">
              <a:latin typeface="Raleway" panose="020B0604020202020204" charset="0"/>
            </a:endParaRPr>
          </a:p>
        </p:txBody>
      </p:sp>
      <p:sp>
        <p:nvSpPr>
          <p:cNvPr id="5" name="Rectangle 4">
            <a:extLst>
              <a:ext uri="{FF2B5EF4-FFF2-40B4-BE49-F238E27FC236}">
                <a16:creationId xmlns:a16="http://schemas.microsoft.com/office/drawing/2014/main" id="{14E0381D-68B4-4B70-8B67-BFC023F2CBED}"/>
              </a:ext>
            </a:extLst>
          </p:cNvPr>
          <p:cNvSpPr/>
          <p:nvPr/>
        </p:nvSpPr>
        <p:spPr>
          <a:xfrm>
            <a:off x="3432545" y="82619"/>
            <a:ext cx="3788217" cy="769441"/>
          </a:xfrm>
          <a:prstGeom prst="rect">
            <a:avLst/>
          </a:prstGeom>
          <a:solidFill>
            <a:schemeClr val="accent4">
              <a:lumMod val="20000"/>
              <a:lumOff val="80000"/>
            </a:schemeClr>
          </a:solidFill>
        </p:spPr>
        <p:txBody>
          <a:bodyPr wrap="none">
            <a:spAutoFit/>
          </a:bodyPr>
          <a:lstStyle/>
          <a:p>
            <a:r>
              <a:rPr lang="en-GB" sz="4400" dirty="0">
                <a:latin typeface="Raleway" panose="020B0604020202020204" charset="0"/>
              </a:rPr>
              <a:t>Statelessness</a:t>
            </a:r>
          </a:p>
        </p:txBody>
      </p:sp>
      <p:sp>
        <p:nvSpPr>
          <p:cNvPr id="13" name="Rectangle 12">
            <a:extLst>
              <a:ext uri="{FF2B5EF4-FFF2-40B4-BE49-F238E27FC236}">
                <a16:creationId xmlns:a16="http://schemas.microsoft.com/office/drawing/2014/main" id="{9EC3C826-1E29-43A1-9FD1-68FACBF9A9B6}"/>
              </a:ext>
            </a:extLst>
          </p:cNvPr>
          <p:cNvSpPr/>
          <p:nvPr/>
        </p:nvSpPr>
        <p:spPr>
          <a:xfrm>
            <a:off x="132899" y="2910725"/>
            <a:ext cx="10426013" cy="1908215"/>
          </a:xfrm>
          <a:prstGeom prst="rect">
            <a:avLst/>
          </a:prstGeom>
          <a:solidFill>
            <a:schemeClr val="accent1">
              <a:lumMod val="40000"/>
              <a:lumOff val="60000"/>
            </a:schemeClr>
          </a:solidFill>
        </p:spPr>
        <p:txBody>
          <a:bodyPr wrap="square">
            <a:spAutoFit/>
          </a:bodyPr>
          <a:lstStyle/>
          <a:p>
            <a:r>
              <a:rPr lang="en-GB" sz="2000" b="1" dirty="0">
                <a:latin typeface="Raleway" panose="020B0604020202020204" charset="0"/>
              </a:rPr>
              <a:t>2] </a:t>
            </a:r>
            <a:r>
              <a:rPr lang="en-GB" sz="2000" b="1" dirty="0" err="1">
                <a:latin typeface="Raleway" panose="020B0604020202020204" charset="0"/>
              </a:rPr>
              <a:t>Clémentine’s</a:t>
            </a:r>
            <a:r>
              <a:rPr lang="en-GB" sz="2000" b="1" dirty="0">
                <a:latin typeface="Raleway" panose="020B0604020202020204" charset="0"/>
              </a:rPr>
              <a:t> story’   </a:t>
            </a:r>
            <a:r>
              <a:rPr lang="en-GB" sz="2000" dirty="0">
                <a:latin typeface="Raleway" panose="020B0604020202020204" charset="0"/>
              </a:rPr>
              <a:t>UNHCR, the UN Refugee Agency</a:t>
            </a:r>
          </a:p>
          <a:p>
            <a:r>
              <a:rPr lang="en-GB" sz="2000" b="1" i="1" dirty="0">
                <a:latin typeface="Raleway" panose="020B0604020202020204" charset="0"/>
              </a:rPr>
              <a:t>“I feel like I am apart from other people. Like I am not a human being. I feel empty. I feel alone. Without papers, you are nothing in the world.”</a:t>
            </a:r>
          </a:p>
          <a:p>
            <a:r>
              <a:rPr lang="en-GB" sz="2000" dirty="0">
                <a:latin typeface="Raleway" panose="020B0604020202020204" charset="0"/>
              </a:rPr>
              <a:t> </a:t>
            </a:r>
            <a:r>
              <a:rPr lang="en-GB" sz="2000" dirty="0" err="1">
                <a:latin typeface="Raleway" panose="020B0604020202020204" charset="0"/>
              </a:rPr>
              <a:t>Clémentine</a:t>
            </a:r>
            <a:r>
              <a:rPr lang="en-GB" sz="2000" dirty="0">
                <a:latin typeface="Raleway" panose="020B0604020202020204" charset="0"/>
              </a:rPr>
              <a:t> is 21 and stateless in Côte d’Ivoire. Because of this she grew up unable to go to school and being abused by relatives. This is her story.</a:t>
            </a:r>
          </a:p>
          <a:p>
            <a:r>
              <a:rPr lang="en-GB" sz="1800" dirty="0">
                <a:latin typeface="Raleway" panose="020B0604020202020204" charset="0"/>
                <a:hlinkClick r:id="rId7"/>
              </a:rPr>
              <a:t>https://www.youtube.com/watch?time_continue=2&amp;v=LS62G4bUTU4&amp;feature=emb_logo</a:t>
            </a:r>
            <a:endParaRPr lang="en-GB" sz="1800" dirty="0">
              <a:latin typeface="Raleway" panose="020B0604020202020204" charset="0"/>
            </a:endParaRPr>
          </a:p>
        </p:txBody>
      </p:sp>
      <p:sp>
        <p:nvSpPr>
          <p:cNvPr id="15" name="Rectangle 14">
            <a:extLst>
              <a:ext uri="{FF2B5EF4-FFF2-40B4-BE49-F238E27FC236}">
                <a16:creationId xmlns:a16="http://schemas.microsoft.com/office/drawing/2014/main" id="{294D0714-D107-4A1D-8DCA-BC2BE32497A6}"/>
              </a:ext>
            </a:extLst>
          </p:cNvPr>
          <p:cNvSpPr/>
          <p:nvPr/>
        </p:nvSpPr>
        <p:spPr>
          <a:xfrm>
            <a:off x="176572" y="5268602"/>
            <a:ext cx="10382340" cy="1631216"/>
          </a:xfrm>
          <a:prstGeom prst="rect">
            <a:avLst/>
          </a:prstGeom>
          <a:solidFill>
            <a:schemeClr val="accent1">
              <a:lumMod val="40000"/>
              <a:lumOff val="60000"/>
            </a:schemeClr>
          </a:solidFill>
        </p:spPr>
        <p:txBody>
          <a:bodyPr wrap="square">
            <a:spAutoFit/>
          </a:bodyPr>
          <a:lstStyle/>
          <a:p>
            <a:r>
              <a:rPr lang="en-GB" sz="2000" b="1" dirty="0">
                <a:latin typeface="Raleway" panose="020B0604020202020204" charset="0"/>
              </a:rPr>
              <a:t>3] #</a:t>
            </a:r>
            <a:r>
              <a:rPr lang="en-GB" sz="2000" b="1" dirty="0" err="1">
                <a:latin typeface="Raleway" panose="020B0604020202020204" charset="0"/>
              </a:rPr>
              <a:t>IBelong</a:t>
            </a:r>
            <a:r>
              <a:rPr lang="en-GB" sz="2000" b="1" dirty="0">
                <a:latin typeface="Raleway" panose="020B0604020202020204" charset="0"/>
              </a:rPr>
              <a:t> – "The One Thing I Need To Achieve My Dream Is Citizenship" - </a:t>
            </a:r>
            <a:r>
              <a:rPr lang="en-GB" sz="2000" b="1" dirty="0" err="1">
                <a:latin typeface="Raleway" panose="020B0604020202020204" charset="0"/>
              </a:rPr>
              <a:t>Jirair</a:t>
            </a:r>
            <a:r>
              <a:rPr lang="en-GB" sz="2000" b="1" dirty="0">
                <a:latin typeface="Raleway" panose="020B0604020202020204" charset="0"/>
              </a:rPr>
              <a:t>, Georgia</a:t>
            </a:r>
          </a:p>
          <a:p>
            <a:r>
              <a:rPr lang="en-GB" sz="2000" dirty="0" err="1">
                <a:latin typeface="Raleway" panose="020B0604020202020204" charset="0"/>
              </a:rPr>
              <a:t>Jirair</a:t>
            </a:r>
            <a:r>
              <a:rPr lang="en-GB" sz="2000" dirty="0">
                <a:latin typeface="Raleway" panose="020B0604020202020204" charset="0"/>
              </a:rPr>
              <a:t> wants to be a professional athlete in Georgia. But when his team travel to compete, he stays behind to train by himself. Why? Because he is stateless</a:t>
            </a:r>
          </a:p>
          <a:p>
            <a:r>
              <a:rPr lang="en-GB" sz="1800" dirty="0">
                <a:hlinkClick r:id="rId8"/>
              </a:rPr>
              <a:t>https://www.youtube.com/watch?time_continue=2&amp;v=nliM353TulI&amp;feature=emb_logo</a:t>
            </a:r>
            <a:endParaRPr lang="en-GB" sz="1800" dirty="0">
              <a:latin typeface="Raleway" panose="020B0604020202020204" charset="0"/>
            </a:endParaRPr>
          </a:p>
        </p:txBody>
      </p:sp>
    </p:spTree>
    <p:extLst>
      <p:ext uri="{BB962C8B-B14F-4D97-AF65-F5344CB8AC3E}">
        <p14:creationId xmlns:p14="http://schemas.microsoft.com/office/powerpoint/2010/main" val="15750459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41F0F3A1-311E-47C8-86B3-CC49E1DB0D11}"/>
              </a:ext>
            </a:extLst>
          </p:cNvPr>
          <p:cNvSpPr/>
          <p:nvPr/>
        </p:nvSpPr>
        <p:spPr>
          <a:xfrm>
            <a:off x="298121" y="1116005"/>
            <a:ext cx="9872150" cy="1569660"/>
          </a:xfrm>
          <a:prstGeom prst="rect">
            <a:avLst/>
          </a:prstGeom>
        </p:spPr>
        <p:txBody>
          <a:bodyPr wrap="square">
            <a:spAutoFit/>
          </a:bodyPr>
          <a:lstStyle/>
          <a:p>
            <a:r>
              <a:rPr lang="en-GB" sz="2400" b="1" dirty="0">
                <a:latin typeface="Raleway" panose="020B0604020202020204" charset="0"/>
              </a:rPr>
              <a:t>The Future of Syria - Birth registration and statelessness </a:t>
            </a:r>
          </a:p>
          <a:p>
            <a:r>
              <a:rPr lang="en-GB" sz="2400" dirty="0">
                <a:latin typeface="Raleway" panose="020B0604020202020204" charset="0"/>
              </a:rPr>
              <a:t>A young mother crosses the border from Syria and becomes a refugee. She carries her one-month-old son, Hamid. “Since he was born there has been non-stop bombing every day.’’</a:t>
            </a:r>
          </a:p>
        </p:txBody>
      </p:sp>
      <p:pic>
        <p:nvPicPr>
          <p:cNvPr id="4" name="Picture 3">
            <a:extLst>
              <a:ext uri="{FF2B5EF4-FFF2-40B4-BE49-F238E27FC236}">
                <a16:creationId xmlns:a16="http://schemas.microsoft.com/office/drawing/2014/main" id="{D966806C-26C2-4653-8FEF-D736001EFC79}"/>
              </a:ext>
            </a:extLst>
          </p:cNvPr>
          <p:cNvPicPr>
            <a:picLocks noChangeAspect="1"/>
          </p:cNvPicPr>
          <p:nvPr/>
        </p:nvPicPr>
        <p:blipFill>
          <a:blip r:embed="rId5"/>
          <a:stretch>
            <a:fillRect/>
          </a:stretch>
        </p:blipFill>
        <p:spPr>
          <a:xfrm>
            <a:off x="2393214" y="2977989"/>
            <a:ext cx="5681964" cy="3792041"/>
          </a:xfrm>
          <a:prstGeom prst="rect">
            <a:avLst/>
          </a:prstGeom>
        </p:spPr>
      </p:pic>
    </p:spTree>
    <p:extLst>
      <p:ext uri="{BB962C8B-B14F-4D97-AF65-F5344CB8AC3E}">
        <p14:creationId xmlns:p14="http://schemas.microsoft.com/office/powerpoint/2010/main" val="1854761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4" name="Rectangle 3">
            <a:extLst>
              <a:ext uri="{FF2B5EF4-FFF2-40B4-BE49-F238E27FC236}">
                <a16:creationId xmlns:a16="http://schemas.microsoft.com/office/drawing/2014/main" id="{4EF366DC-2E3A-4CFD-8A64-B93C23D397B2}"/>
              </a:ext>
            </a:extLst>
          </p:cNvPr>
          <p:cNvSpPr/>
          <p:nvPr/>
        </p:nvSpPr>
        <p:spPr>
          <a:xfrm>
            <a:off x="401469" y="1217912"/>
            <a:ext cx="9872150" cy="1569660"/>
          </a:xfrm>
          <a:prstGeom prst="rect">
            <a:avLst/>
          </a:prstGeom>
        </p:spPr>
        <p:txBody>
          <a:bodyPr wrap="square">
            <a:spAutoFit/>
          </a:bodyPr>
          <a:lstStyle/>
          <a:p>
            <a:r>
              <a:rPr lang="en-GB" sz="2400" b="1" dirty="0">
                <a:latin typeface="Raleway" panose="020B0604020202020204" charset="0"/>
              </a:rPr>
              <a:t>The Future of Syria - Birth registration and statelessness</a:t>
            </a:r>
          </a:p>
          <a:p>
            <a:pPr marL="0" indent="0">
              <a:buNone/>
            </a:pPr>
            <a:r>
              <a:rPr lang="en-GB" sz="2400" dirty="0">
                <a:latin typeface="Raleway" panose="020B0604020202020204" charset="0"/>
              </a:rPr>
              <a:t>One of baby Ziad’s first expeditions outside his tent was to register with UNHCR. He still needs to register with the Jordanian authorities to get a birth certificate.</a:t>
            </a:r>
          </a:p>
        </p:txBody>
      </p:sp>
      <p:pic>
        <p:nvPicPr>
          <p:cNvPr id="5" name="Picture 4">
            <a:extLst>
              <a:ext uri="{FF2B5EF4-FFF2-40B4-BE49-F238E27FC236}">
                <a16:creationId xmlns:a16="http://schemas.microsoft.com/office/drawing/2014/main" id="{60D892F8-8A27-4301-B147-A9A2A63D5BE2}"/>
              </a:ext>
            </a:extLst>
          </p:cNvPr>
          <p:cNvPicPr>
            <a:picLocks noChangeAspect="1"/>
          </p:cNvPicPr>
          <p:nvPr/>
        </p:nvPicPr>
        <p:blipFill>
          <a:blip r:embed="rId5"/>
          <a:stretch>
            <a:fillRect/>
          </a:stretch>
        </p:blipFill>
        <p:spPr>
          <a:xfrm>
            <a:off x="2002055" y="3009730"/>
            <a:ext cx="6506114" cy="4348691"/>
          </a:xfrm>
          <a:prstGeom prst="rect">
            <a:avLst/>
          </a:prstGeom>
        </p:spPr>
      </p:pic>
    </p:spTree>
    <p:extLst>
      <p:ext uri="{BB962C8B-B14F-4D97-AF65-F5344CB8AC3E}">
        <p14:creationId xmlns:p14="http://schemas.microsoft.com/office/powerpoint/2010/main" val="32333236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74" name="Google Shape;74;p14"/>
          <p:cNvSpPr txBox="1"/>
          <p:nvPr/>
        </p:nvSpPr>
        <p:spPr>
          <a:xfrm>
            <a:off x="144820" y="1687532"/>
            <a:ext cx="10091648" cy="4110339"/>
          </a:xfrm>
          <a:prstGeom prst="rect">
            <a:avLst/>
          </a:prstGeom>
          <a:noFill/>
          <a:ln>
            <a:noFill/>
          </a:ln>
        </p:spPr>
        <p:txBody>
          <a:bodyPr spcFirstLastPara="1" wrap="square" lIns="91425" tIns="91425" rIns="91425" bIns="91425" anchor="t" anchorCtr="0">
            <a:noAutofit/>
          </a:bodyPr>
          <a:lstStyle/>
          <a:p>
            <a:r>
              <a:rPr lang="en-GB" sz="1800" b="1" u="sng" dirty="0">
                <a:latin typeface="Raleway" panose="020B0604020202020204" charset="0"/>
              </a:rPr>
              <a:t>Opening up Ideas</a:t>
            </a:r>
            <a:r>
              <a:rPr lang="en-GB" sz="1800" b="1" dirty="0">
                <a:latin typeface="Raleway" panose="020B0604020202020204" charset="0"/>
              </a:rPr>
              <a:t>  15 minutes  	</a:t>
            </a:r>
            <a:r>
              <a:rPr lang="en-GB" sz="1800" b="1" i="1" dirty="0">
                <a:latin typeface="Raleway" panose="020B0604020202020204" charset="0"/>
              </a:rPr>
              <a:t>Belonging Somewhere, Belonging to Nowhere</a:t>
            </a:r>
            <a:endParaRPr lang="en-GB" sz="1800" dirty="0">
              <a:latin typeface="Raleway" panose="020B0604020202020204" charset="0"/>
            </a:endParaRPr>
          </a:p>
          <a:p>
            <a:r>
              <a:rPr lang="en-GB" sz="1800" b="1" dirty="0">
                <a:latin typeface="Raleway" panose="020B0604020202020204" charset="0"/>
              </a:rPr>
              <a:t>T explain:</a:t>
            </a:r>
            <a:r>
              <a:rPr lang="en-GB" sz="1800" dirty="0">
                <a:latin typeface="Raleway" panose="020B0604020202020204" charset="0"/>
              </a:rPr>
              <a:t> </a:t>
            </a:r>
          </a:p>
          <a:p>
            <a:r>
              <a:rPr lang="en-GB" sz="1800" dirty="0">
                <a:latin typeface="Raleway" panose="020B0604020202020204" charset="0"/>
              </a:rPr>
              <a:t>What does it mean to belong to a country or nation? Used </a:t>
            </a:r>
            <a:r>
              <a:rPr lang="en-GB" sz="1800" b="1" dirty="0">
                <a:latin typeface="Raleway" panose="020B0604020202020204" charset="0"/>
              </a:rPr>
              <a:t>5.3 Diamond 9 How do I know I belong to a country? </a:t>
            </a:r>
            <a:r>
              <a:rPr lang="en-GB" sz="1800" dirty="0">
                <a:latin typeface="Raleway" panose="020B0604020202020204" charset="0"/>
              </a:rPr>
              <a:t>Students to put in rank order aspects of belonging to a country. </a:t>
            </a:r>
            <a:endParaRPr lang="en-GB" sz="1800" b="1" dirty="0">
              <a:latin typeface="Raleway" panose="020B0604020202020204" charset="0"/>
            </a:endParaRPr>
          </a:p>
          <a:p>
            <a:endParaRPr lang="en-GB" sz="1800" dirty="0">
              <a:latin typeface="Raleway" panose="020B0604020202020204" charset="0"/>
            </a:endParaRPr>
          </a:p>
          <a:p>
            <a:r>
              <a:rPr lang="en-GB" sz="1800" b="1" dirty="0">
                <a:latin typeface="Raleway" panose="020B0604020202020204" charset="0"/>
              </a:rPr>
              <a:t>The questions below will appear on a click:</a:t>
            </a:r>
          </a:p>
          <a:p>
            <a:pPr lvl="0"/>
            <a:r>
              <a:rPr lang="en-GB" sz="1800" dirty="0">
                <a:latin typeface="Raleway" panose="020B0604020202020204" charset="0"/>
              </a:rPr>
              <a:t>Which aspects of belonging are the most important, do you think? </a:t>
            </a:r>
          </a:p>
          <a:p>
            <a:pPr lvl="0"/>
            <a:r>
              <a:rPr lang="en-GB" sz="1800" dirty="0">
                <a:latin typeface="Raleway" panose="020B0604020202020204" charset="0"/>
              </a:rPr>
              <a:t>Why are they more important ones? </a:t>
            </a:r>
          </a:p>
          <a:p>
            <a:r>
              <a:rPr lang="en-GB" sz="1800" dirty="0">
                <a:latin typeface="Raleway" panose="020B0604020202020204" charset="0"/>
              </a:rPr>
              <a:t> </a:t>
            </a:r>
          </a:p>
          <a:p>
            <a:r>
              <a:rPr lang="en-GB" sz="1800" b="1" dirty="0">
                <a:latin typeface="Raleway" panose="020B0604020202020204" charset="0"/>
              </a:rPr>
              <a:t>Discuss</a:t>
            </a:r>
          </a:p>
          <a:p>
            <a:r>
              <a:rPr lang="en-GB" sz="1800" dirty="0">
                <a:latin typeface="Raleway" panose="020B0604020202020204" charset="0"/>
              </a:rPr>
              <a:t>What does it mean to </a:t>
            </a:r>
            <a:r>
              <a:rPr lang="en-GB" sz="1800" b="1" dirty="0">
                <a:latin typeface="Raleway" panose="020B0604020202020204" charset="0"/>
              </a:rPr>
              <a:t>‘not belong’</a:t>
            </a:r>
            <a:r>
              <a:rPr lang="en-GB" sz="1800" dirty="0">
                <a:latin typeface="Raleway" panose="020B0604020202020204" charset="0"/>
              </a:rPr>
              <a:t> anywhere? </a:t>
            </a:r>
          </a:p>
          <a:p>
            <a:pPr lvl="0"/>
            <a:r>
              <a:rPr lang="en-GB" sz="1800" dirty="0">
                <a:latin typeface="Raleway" panose="020B0604020202020204" charset="0"/>
              </a:rPr>
              <a:t>What would that be like? </a:t>
            </a:r>
          </a:p>
          <a:p>
            <a:pPr lvl="0"/>
            <a:r>
              <a:rPr lang="en-GB" sz="1800" dirty="0">
                <a:latin typeface="Raleway" panose="020B0604020202020204" charset="0"/>
              </a:rPr>
              <a:t>What might you miss out on, if you are living in a place that does not recognise that you </a:t>
            </a:r>
            <a:r>
              <a:rPr lang="en-GB" sz="1800" b="1" dirty="0">
                <a:latin typeface="Raleway" panose="020B0604020202020204" charset="0"/>
              </a:rPr>
              <a:t>even exist</a:t>
            </a:r>
            <a:r>
              <a:rPr lang="en-GB" sz="1800" dirty="0">
                <a:latin typeface="Raleway" panose="020B0604020202020204" charset="0"/>
              </a:rPr>
              <a:t>? </a:t>
            </a:r>
          </a:p>
        </p:txBody>
      </p:sp>
      <p:sp>
        <p:nvSpPr>
          <p:cNvPr id="76" name="Google Shape;76;p14"/>
          <p:cNvSpPr txBox="1"/>
          <p:nvPr/>
        </p:nvSpPr>
        <p:spPr>
          <a:xfrm>
            <a:off x="1760300" y="6434725"/>
            <a:ext cx="61023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 name="Google Shape;83;p14"/>
          <p:cNvSpPr/>
          <p:nvPr/>
        </p:nvSpPr>
        <p:spPr>
          <a:xfrm rot="10800000" flipH="1">
            <a:off x="416050" y="988350"/>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sp>
        <p:nvSpPr>
          <p:cNvPr id="9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91" name="Google Shape;91;p14"/>
          <p:cNvPicPr preferRelativeResize="0"/>
          <p:nvPr/>
        </p:nvPicPr>
        <p:blipFill>
          <a:blip r:embed="rId4">
            <a:alphaModFix/>
          </a:blip>
          <a:stretch>
            <a:fillRect/>
          </a:stretch>
        </p:blipFill>
        <p:spPr>
          <a:xfrm>
            <a:off x="9280750" y="6717473"/>
            <a:ext cx="955718" cy="334501"/>
          </a:xfrm>
          <a:prstGeom prst="rect">
            <a:avLst/>
          </a:prstGeom>
          <a:noFill/>
          <a:ln>
            <a:noFill/>
          </a:ln>
        </p:spPr>
      </p:pic>
      <p:grpSp>
        <p:nvGrpSpPr>
          <p:cNvPr id="2" name="Group 1"/>
          <p:cNvGrpSpPr/>
          <p:nvPr/>
        </p:nvGrpSpPr>
        <p:grpSpPr>
          <a:xfrm>
            <a:off x="144820" y="1102641"/>
            <a:ext cx="10026589" cy="376800"/>
            <a:chOff x="462100" y="5834400"/>
            <a:chExt cx="6500700" cy="376800"/>
          </a:xfrm>
        </p:grpSpPr>
        <p:sp>
          <p:nvSpPr>
            <p:cNvPr id="79" name="Google Shape;79;p14"/>
            <p:cNvSpPr/>
            <p:nvPr/>
          </p:nvSpPr>
          <p:spPr>
            <a:xfrm>
              <a:off x="462100" y="5834400"/>
              <a:ext cx="6500700" cy="3768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4"/>
            <p:cNvSpPr txBox="1"/>
            <p:nvPr/>
          </p:nvSpPr>
          <p:spPr>
            <a:xfrm>
              <a:off x="584149" y="5865000"/>
              <a:ext cx="46707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endParaRPr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200" b="1" dirty="0">
                <a:solidFill>
                  <a:srgbClr val="FFFFFF"/>
                </a:solidFill>
                <a:latin typeface="Prompt"/>
                <a:ea typeface="Prompt"/>
                <a:cs typeface="Prompt"/>
                <a:sym typeface="Prompt"/>
              </a:endParaRPr>
            </a:p>
          </p:txBody>
        </p:sp>
      </p:grpSp>
      <p:sp>
        <p:nvSpPr>
          <p:cNvPr id="40" name="Google Shape;93;p14">
            <a:extLst>
              <a:ext uri="{FF2B5EF4-FFF2-40B4-BE49-F238E27FC236}">
                <a16:creationId xmlns:a16="http://schemas.microsoft.com/office/drawing/2014/main" id="{A7F71673-C0DA-4E79-BCC3-D0A48CF64665}"/>
              </a:ext>
            </a:extLst>
          </p:cNvPr>
          <p:cNvSpPr txBox="1"/>
          <p:nvPr/>
        </p:nvSpPr>
        <p:spPr>
          <a:xfrm>
            <a:off x="144820" y="6151455"/>
            <a:ext cx="7338982" cy="23146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GB" sz="1200" b="1" dirty="0">
                <a:latin typeface="Raleway" panose="020B0604020202020204" charset="0"/>
              </a:rPr>
              <a:t>Teacher support notes</a:t>
            </a:r>
          </a:p>
          <a:p>
            <a:pPr marL="0" marR="0" lvl="0" indent="0" algn="l" rtl="0">
              <a:lnSpc>
                <a:spcPct val="100000"/>
              </a:lnSpc>
              <a:spcBef>
                <a:spcPts val="0"/>
              </a:spcBef>
              <a:spcAft>
                <a:spcPts val="0"/>
              </a:spcAft>
              <a:buClr>
                <a:srgbClr val="000000"/>
              </a:buClr>
              <a:buSzPts val="1100"/>
              <a:buFont typeface="Arial"/>
              <a:buNone/>
            </a:pPr>
            <a:endParaRPr sz="1200" b="1" dirty="0">
              <a:solidFill>
                <a:srgbClr val="FFFFFF"/>
              </a:solidFill>
              <a:latin typeface="Prompt"/>
              <a:ea typeface="Prompt"/>
              <a:cs typeface="Prompt"/>
              <a:sym typeface="Prompt"/>
            </a:endParaRPr>
          </a:p>
        </p:txBody>
      </p:sp>
    </p:spTree>
    <p:extLst>
      <p:ext uri="{BB962C8B-B14F-4D97-AF65-F5344CB8AC3E}">
        <p14:creationId xmlns:p14="http://schemas.microsoft.com/office/powerpoint/2010/main" val="138446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1AD8C20C-F45A-47A5-9194-39D806D9F7A4}"/>
              </a:ext>
            </a:extLst>
          </p:cNvPr>
          <p:cNvSpPr/>
          <p:nvPr/>
        </p:nvSpPr>
        <p:spPr>
          <a:xfrm>
            <a:off x="833345" y="3326128"/>
            <a:ext cx="9490510" cy="2677656"/>
          </a:xfrm>
          <a:prstGeom prst="rect">
            <a:avLst/>
          </a:prstGeom>
        </p:spPr>
        <p:txBody>
          <a:bodyPr wrap="square">
            <a:spAutoFit/>
          </a:bodyPr>
          <a:lstStyle/>
          <a:p>
            <a:pPr marL="342900" lvl="0" indent="-342900">
              <a:buFont typeface="Arial" panose="020B0604020202020204" pitchFamily="34" charset="0"/>
              <a:buChar char="•"/>
            </a:pPr>
            <a:r>
              <a:rPr lang="en-GB" sz="2400" dirty="0">
                <a:latin typeface="Raleway" panose="020B0604020202020204" charset="0"/>
              </a:rPr>
              <a:t>Discrimination against particular ethnic or religious groups</a:t>
            </a:r>
          </a:p>
          <a:p>
            <a:pPr marL="342900" lvl="0" indent="-342900">
              <a:buFont typeface="Arial" panose="020B0604020202020204" pitchFamily="34" charset="0"/>
              <a:buChar char="•"/>
            </a:pPr>
            <a:r>
              <a:rPr lang="en-GB" sz="2400" dirty="0">
                <a:latin typeface="Raleway" panose="020B0604020202020204" charset="0"/>
              </a:rPr>
              <a:t>Discrimination on the basis of gender: when a mother cannot pass her citizenship to children, only a father can; but the child might not know who their father is.</a:t>
            </a:r>
          </a:p>
          <a:p>
            <a:pPr marL="342900" lvl="0" indent="-342900">
              <a:buFont typeface="Arial" panose="020B0604020202020204" pitchFamily="34" charset="0"/>
              <a:buChar char="•"/>
            </a:pPr>
            <a:r>
              <a:rPr lang="en-GB" sz="2400" dirty="0">
                <a:latin typeface="Raleway" panose="020B0604020202020204" charset="0"/>
              </a:rPr>
              <a:t>The emergence of new States </a:t>
            </a:r>
          </a:p>
          <a:p>
            <a:pPr marL="342900" lvl="0" indent="-342900">
              <a:buFont typeface="Arial" panose="020B0604020202020204" pitchFamily="34" charset="0"/>
              <a:buChar char="•"/>
            </a:pPr>
            <a:r>
              <a:rPr lang="en-GB" sz="2400" dirty="0">
                <a:latin typeface="Raleway" panose="020B0604020202020204" charset="0"/>
              </a:rPr>
              <a:t>Transfers of territory between existing States </a:t>
            </a:r>
          </a:p>
          <a:p>
            <a:pPr marL="342900" lvl="0" indent="-342900">
              <a:buFont typeface="Arial" panose="020B0604020202020204" pitchFamily="34" charset="0"/>
              <a:buChar char="•"/>
            </a:pPr>
            <a:r>
              <a:rPr lang="en-GB" sz="2400" dirty="0">
                <a:latin typeface="Raleway" panose="020B0604020202020204" charset="0"/>
              </a:rPr>
              <a:t>Gaps in nationality laws</a:t>
            </a:r>
          </a:p>
        </p:txBody>
      </p:sp>
      <p:sp>
        <p:nvSpPr>
          <p:cNvPr id="4" name="Rectangle 3">
            <a:extLst>
              <a:ext uri="{FF2B5EF4-FFF2-40B4-BE49-F238E27FC236}">
                <a16:creationId xmlns:a16="http://schemas.microsoft.com/office/drawing/2014/main" id="{738E1797-1E1F-4529-8317-CC6AEC5175F7}"/>
              </a:ext>
            </a:extLst>
          </p:cNvPr>
          <p:cNvSpPr/>
          <p:nvPr/>
        </p:nvSpPr>
        <p:spPr>
          <a:xfrm>
            <a:off x="1450010" y="1358458"/>
            <a:ext cx="8068814" cy="1446550"/>
          </a:xfrm>
          <a:prstGeom prst="rect">
            <a:avLst/>
          </a:prstGeom>
          <a:solidFill>
            <a:schemeClr val="accent4">
              <a:lumMod val="20000"/>
              <a:lumOff val="80000"/>
            </a:schemeClr>
          </a:solidFill>
        </p:spPr>
        <p:txBody>
          <a:bodyPr wrap="square">
            <a:spAutoFit/>
          </a:bodyPr>
          <a:lstStyle/>
          <a:p>
            <a:r>
              <a:rPr lang="en-GB" sz="4400" dirty="0">
                <a:latin typeface="Raleway" panose="020B0604020202020204" charset="0"/>
              </a:rPr>
              <a:t>Why might someone become ‘Stateless’?</a:t>
            </a:r>
          </a:p>
        </p:txBody>
      </p:sp>
    </p:spTree>
    <p:extLst>
      <p:ext uri="{BB962C8B-B14F-4D97-AF65-F5344CB8AC3E}">
        <p14:creationId xmlns:p14="http://schemas.microsoft.com/office/powerpoint/2010/main" val="42474094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Title 2">
            <a:extLst>
              <a:ext uri="{FF2B5EF4-FFF2-40B4-BE49-F238E27FC236}">
                <a16:creationId xmlns:a16="http://schemas.microsoft.com/office/drawing/2014/main" id="{3CE008D1-B0A6-4B84-8739-B60462BF6001}"/>
              </a:ext>
            </a:extLst>
          </p:cNvPr>
          <p:cNvSpPr>
            <a:spLocks noGrp="1"/>
          </p:cNvSpPr>
          <p:nvPr>
            <p:ph type="title"/>
          </p:nvPr>
        </p:nvSpPr>
        <p:spPr>
          <a:xfrm>
            <a:off x="245363" y="1431605"/>
            <a:ext cx="9963000" cy="841800"/>
          </a:xfrm>
        </p:spPr>
        <p:txBody>
          <a:bodyPr/>
          <a:lstStyle/>
          <a:p>
            <a:r>
              <a:rPr lang="en-GB" b="1" dirty="0">
                <a:latin typeface="Raleway" panose="020B0604020202020204" charset="0"/>
              </a:rPr>
              <a:t>People who are being made Stateless</a:t>
            </a:r>
          </a:p>
        </p:txBody>
      </p:sp>
      <p:pic>
        <p:nvPicPr>
          <p:cNvPr id="4" name="Picture 3">
            <a:extLst>
              <a:ext uri="{FF2B5EF4-FFF2-40B4-BE49-F238E27FC236}">
                <a16:creationId xmlns:a16="http://schemas.microsoft.com/office/drawing/2014/main" id="{BD161867-183F-4F76-A4C1-52868B32A8FD}"/>
              </a:ext>
            </a:extLst>
          </p:cNvPr>
          <p:cNvPicPr>
            <a:picLocks noChangeAspect="1"/>
          </p:cNvPicPr>
          <p:nvPr/>
        </p:nvPicPr>
        <p:blipFill>
          <a:blip r:embed="rId5"/>
          <a:stretch>
            <a:fillRect/>
          </a:stretch>
        </p:blipFill>
        <p:spPr>
          <a:xfrm>
            <a:off x="428825" y="2273405"/>
            <a:ext cx="9478087" cy="4553976"/>
          </a:xfrm>
          <a:prstGeom prst="rect">
            <a:avLst/>
          </a:prstGeom>
        </p:spPr>
      </p:pic>
    </p:spTree>
    <p:extLst>
      <p:ext uri="{BB962C8B-B14F-4D97-AF65-F5344CB8AC3E}">
        <p14:creationId xmlns:p14="http://schemas.microsoft.com/office/powerpoint/2010/main" val="10065269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A2C2D565-98AB-4124-B223-97EBC7E26AB9}"/>
              </a:ext>
            </a:extLst>
          </p:cNvPr>
          <p:cNvSpPr/>
          <p:nvPr/>
        </p:nvSpPr>
        <p:spPr>
          <a:xfrm>
            <a:off x="363906" y="1794678"/>
            <a:ext cx="10327907" cy="3970318"/>
          </a:xfrm>
          <a:prstGeom prst="rect">
            <a:avLst/>
          </a:prstGeom>
        </p:spPr>
        <p:txBody>
          <a:bodyPr wrap="square">
            <a:spAutoFit/>
          </a:bodyPr>
          <a:lstStyle/>
          <a:p>
            <a:pPr>
              <a:buNone/>
            </a:pPr>
            <a:r>
              <a:rPr lang="en-GB" sz="2800" b="1" dirty="0">
                <a:latin typeface="Raleway" panose="020B0604020202020204" charset="0"/>
              </a:rPr>
              <a:t>Sustainable Development Goal: 16.9 </a:t>
            </a:r>
          </a:p>
          <a:p>
            <a:r>
              <a:rPr lang="en-GB" sz="2800" dirty="0">
                <a:latin typeface="Raleway" panose="020B0604020202020204" charset="0"/>
              </a:rPr>
              <a:t>‘By 2030, provide legal identity for all, including birth registration’.</a:t>
            </a:r>
          </a:p>
          <a:p>
            <a:r>
              <a:rPr lang="en-GB" sz="2800" u="sng" dirty="0">
                <a:latin typeface="Raleway" panose="020B0604020202020204" charset="0"/>
                <a:hlinkClick r:id="rId5"/>
              </a:rPr>
              <a:t>www.unhcr.org/ibelong</a:t>
            </a:r>
            <a:endParaRPr lang="en-GB" sz="2800" u="sng" dirty="0">
              <a:latin typeface="Raleway" panose="020B0604020202020204" charset="0"/>
            </a:endParaRPr>
          </a:p>
          <a:p>
            <a:endParaRPr lang="en-GB" sz="2800" u="sng" dirty="0">
              <a:latin typeface="Raleway" panose="020B0604020202020204" charset="0"/>
            </a:endParaRPr>
          </a:p>
          <a:p>
            <a:pPr marL="514350" lvl="1" indent="-514350">
              <a:buFont typeface="+mj-lt"/>
              <a:buAutoNum type="arabicPeriod"/>
            </a:pPr>
            <a:r>
              <a:rPr lang="en-GB" sz="2800" dirty="0">
                <a:latin typeface="Raleway" panose="020B0604020202020204" charset="0"/>
              </a:rPr>
              <a:t>What could we do to support the ‘I belong’ campaign? </a:t>
            </a:r>
          </a:p>
          <a:p>
            <a:pPr marL="514350" lvl="1" indent="-514350">
              <a:buFont typeface="+mj-lt"/>
              <a:buAutoNum type="arabicPeriod"/>
            </a:pPr>
            <a:r>
              <a:rPr lang="en-GB" sz="2800" dirty="0">
                <a:latin typeface="Raleway" panose="020B0604020202020204" charset="0"/>
              </a:rPr>
              <a:t>Is there a need for ‘I belong’ in our local community – in our school, even?</a:t>
            </a:r>
          </a:p>
          <a:p>
            <a:pPr marL="514350" lvl="1" indent="-514350">
              <a:buFont typeface="+mj-lt"/>
              <a:buAutoNum type="arabicPeriod"/>
            </a:pPr>
            <a:r>
              <a:rPr lang="en-GB" sz="2800" dirty="0">
                <a:latin typeface="Raleway" panose="020B0604020202020204" charset="0"/>
              </a:rPr>
              <a:t>Who might we ask to visit or speak to us about belonging?</a:t>
            </a:r>
          </a:p>
        </p:txBody>
      </p:sp>
    </p:spTree>
    <p:extLst>
      <p:ext uri="{BB962C8B-B14F-4D97-AF65-F5344CB8AC3E}">
        <p14:creationId xmlns:p14="http://schemas.microsoft.com/office/powerpoint/2010/main" val="38018300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157928"/>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C12B84E2-753A-4355-8693-8149AE7E50B7}"/>
              </a:ext>
            </a:extLst>
          </p:cNvPr>
          <p:cNvSpPr/>
          <p:nvPr/>
        </p:nvSpPr>
        <p:spPr>
          <a:xfrm>
            <a:off x="353678" y="2350242"/>
            <a:ext cx="9967731" cy="4462760"/>
          </a:xfrm>
          <a:prstGeom prst="rect">
            <a:avLst/>
          </a:prstGeom>
        </p:spPr>
        <p:txBody>
          <a:bodyPr wrap="square">
            <a:spAutoFit/>
          </a:bodyPr>
          <a:lstStyle/>
          <a:p>
            <a:r>
              <a:rPr lang="en-GB" sz="2400" dirty="0">
                <a:latin typeface="Raleway" panose="020B0604020202020204" charset="0"/>
              </a:rPr>
              <a:t>The prevention and resolution of </a:t>
            </a:r>
            <a:r>
              <a:rPr lang="en-GB" sz="2400" i="1" dirty="0">
                <a:latin typeface="Raleway" panose="020B0604020202020204" charset="0"/>
              </a:rPr>
              <a:t>childhood</a:t>
            </a:r>
            <a:r>
              <a:rPr lang="en-GB" sz="2400" dirty="0">
                <a:latin typeface="Raleway" panose="020B0604020202020204" charset="0"/>
              </a:rPr>
              <a:t> statelessness is one of the key goals of UNHCR’s Campaign to End Statelessness in 10 Years, or by </a:t>
            </a:r>
            <a:r>
              <a:rPr lang="en-GB" sz="2400" b="1" dirty="0">
                <a:latin typeface="Raleway" panose="020B0604020202020204" charset="0"/>
              </a:rPr>
              <a:t>2024</a:t>
            </a:r>
            <a:r>
              <a:rPr lang="en-GB" sz="2400" dirty="0">
                <a:latin typeface="Raleway" panose="020B0604020202020204" charset="0"/>
              </a:rPr>
              <a:t>.  </a:t>
            </a:r>
          </a:p>
          <a:p>
            <a:endParaRPr lang="en-GB" sz="2400" dirty="0">
              <a:latin typeface="Raleway" panose="020B0604020202020204" charset="0"/>
            </a:endParaRPr>
          </a:p>
          <a:p>
            <a:r>
              <a:rPr lang="en-GB" sz="2400" dirty="0">
                <a:latin typeface="Raleway" panose="020B0604020202020204" charset="0"/>
              </a:rPr>
              <a:t>To achieve this goal, UNHCR urges all States to take the following steps in line with the Global Action Plan to End Statelessness:   </a:t>
            </a:r>
          </a:p>
          <a:p>
            <a:pPr marL="914400" lvl="1" indent="-514350">
              <a:buFont typeface="+mj-lt"/>
              <a:buAutoNum type="arabicPeriod"/>
            </a:pPr>
            <a:r>
              <a:rPr lang="en-GB" sz="2000" dirty="0">
                <a:latin typeface="Raleway" panose="020B0604020202020204" charset="0"/>
              </a:rPr>
              <a:t>Allow children to gain the nationality of the country in which they are born if they would otherwise be stateless.   </a:t>
            </a:r>
          </a:p>
          <a:p>
            <a:pPr marL="914400" lvl="1" indent="-514350">
              <a:buFont typeface="+mj-lt"/>
              <a:buAutoNum type="arabicPeriod"/>
            </a:pPr>
            <a:r>
              <a:rPr lang="en-GB" sz="2000" dirty="0">
                <a:latin typeface="Raleway" panose="020B0604020202020204" charset="0"/>
              </a:rPr>
              <a:t>Reform laws that prevent mothers from passing their nationality to their children on an equal basis as fathers.   </a:t>
            </a:r>
          </a:p>
          <a:p>
            <a:pPr marL="914400" lvl="1" indent="-514350">
              <a:buFont typeface="+mj-lt"/>
              <a:buAutoNum type="arabicPeriod"/>
            </a:pPr>
            <a:r>
              <a:rPr lang="en-GB" sz="2000" dirty="0">
                <a:latin typeface="Raleway" panose="020B0604020202020204" charset="0"/>
              </a:rPr>
              <a:t>Eliminate laws and practices that deny children nationality because of their ethnicity, race or religion.   </a:t>
            </a:r>
          </a:p>
          <a:p>
            <a:pPr marL="914400" lvl="1" indent="-514350">
              <a:buFont typeface="+mj-lt"/>
              <a:buAutoNum type="arabicPeriod"/>
            </a:pPr>
            <a:r>
              <a:rPr lang="en-GB" sz="2000" dirty="0">
                <a:latin typeface="Raleway" panose="020B0604020202020204" charset="0"/>
              </a:rPr>
              <a:t>Ensure universal birth registration to prevent statelessness.</a:t>
            </a:r>
          </a:p>
        </p:txBody>
      </p:sp>
      <p:sp>
        <p:nvSpPr>
          <p:cNvPr id="4" name="Title 3">
            <a:extLst>
              <a:ext uri="{FF2B5EF4-FFF2-40B4-BE49-F238E27FC236}">
                <a16:creationId xmlns:a16="http://schemas.microsoft.com/office/drawing/2014/main" id="{742D7956-016B-4FE4-9D21-858CCA142A68}"/>
              </a:ext>
            </a:extLst>
          </p:cNvPr>
          <p:cNvSpPr>
            <a:spLocks noGrp="1"/>
          </p:cNvSpPr>
          <p:nvPr>
            <p:ph type="title"/>
          </p:nvPr>
        </p:nvSpPr>
        <p:spPr>
          <a:xfrm>
            <a:off x="1418882" y="1297191"/>
            <a:ext cx="8110129" cy="841800"/>
          </a:xfrm>
          <a:solidFill>
            <a:schemeClr val="accent4">
              <a:lumMod val="20000"/>
              <a:lumOff val="80000"/>
            </a:schemeClr>
          </a:solidFill>
        </p:spPr>
        <p:txBody>
          <a:bodyPr/>
          <a:lstStyle/>
          <a:p>
            <a:r>
              <a:rPr lang="en-GB" dirty="0">
                <a:latin typeface="Raleway" panose="020B0604020202020204" charset="0"/>
              </a:rPr>
              <a:t>Preventing Childhood Statelessness</a:t>
            </a:r>
          </a:p>
        </p:txBody>
      </p:sp>
    </p:spTree>
    <p:extLst>
      <p:ext uri="{BB962C8B-B14F-4D97-AF65-F5344CB8AC3E}">
        <p14:creationId xmlns:p14="http://schemas.microsoft.com/office/powerpoint/2010/main" val="36515230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4" name="Rectangle 3">
            <a:extLst>
              <a:ext uri="{FF2B5EF4-FFF2-40B4-BE49-F238E27FC236}">
                <a16:creationId xmlns:a16="http://schemas.microsoft.com/office/drawing/2014/main" id="{E956ABC4-000C-4976-80A7-F06340AD24A0}"/>
              </a:ext>
            </a:extLst>
          </p:cNvPr>
          <p:cNvSpPr/>
          <p:nvPr/>
        </p:nvSpPr>
        <p:spPr>
          <a:xfrm>
            <a:off x="155570" y="2005746"/>
            <a:ext cx="10198810" cy="4647426"/>
          </a:xfrm>
          <a:prstGeom prst="rect">
            <a:avLst/>
          </a:prstGeom>
        </p:spPr>
        <p:txBody>
          <a:bodyPr wrap="square">
            <a:spAutoFit/>
          </a:bodyPr>
          <a:lstStyle/>
          <a:p>
            <a:pPr marL="457200" indent="-457200">
              <a:buFont typeface="Arial" panose="020B0604020202020204" pitchFamily="34" charset="0"/>
              <a:buChar char="•"/>
            </a:pPr>
            <a:r>
              <a:rPr lang="en-GB" sz="2800" dirty="0">
                <a:latin typeface="Raleway" panose="020B0604020202020204" charset="0"/>
              </a:rPr>
              <a:t>Lack of birth registration creates a particularly high risk of statelessness for specific groups, such as refugees and migrants, as well as nomadic and border populations. </a:t>
            </a:r>
          </a:p>
          <a:p>
            <a:pPr marL="457200" indent="-457200">
              <a:buFont typeface="Arial" panose="020B0604020202020204" pitchFamily="34" charset="0"/>
              <a:buChar char="•"/>
            </a:pPr>
            <a:r>
              <a:rPr lang="en-GB" sz="2800" dirty="0">
                <a:latin typeface="Raleway" panose="020B0604020202020204" charset="0"/>
              </a:rPr>
              <a:t>Birth registration is therefore of vital importance to, for example </a:t>
            </a:r>
          </a:p>
          <a:p>
            <a:pPr marL="457200" indent="-457200">
              <a:buFont typeface="Arial" panose="020B0604020202020204" pitchFamily="34" charset="0"/>
              <a:buChar char="•"/>
            </a:pPr>
            <a:r>
              <a:rPr lang="en-GB" sz="2800" dirty="0">
                <a:latin typeface="Raleway" panose="020B0604020202020204" charset="0"/>
              </a:rPr>
              <a:t>Syrian refugee children born in countries of asylum, many of whom have been separated from their parents or families </a:t>
            </a:r>
          </a:p>
          <a:p>
            <a:pPr marL="457200" indent="-457200">
              <a:buFont typeface="Wingdings" panose="05000000000000000000" pitchFamily="2" charset="2"/>
              <a:buChar char="Ø"/>
            </a:pPr>
            <a:r>
              <a:rPr lang="en-GB" sz="2400" dirty="0">
                <a:latin typeface="Raleway" panose="020B0604020202020204" charset="0"/>
              </a:rPr>
              <a:t>it would help prevent statelessness among these children, </a:t>
            </a:r>
          </a:p>
          <a:p>
            <a:pPr marL="457200" indent="-457200">
              <a:buFont typeface="Wingdings" panose="05000000000000000000" pitchFamily="2" charset="2"/>
              <a:buChar char="Ø"/>
            </a:pPr>
            <a:r>
              <a:rPr lang="en-GB" sz="2400" dirty="0">
                <a:latin typeface="Raleway" panose="020B0604020202020204" charset="0"/>
              </a:rPr>
              <a:t>ensure they are recognized as Syrian nationals </a:t>
            </a:r>
          </a:p>
          <a:p>
            <a:pPr marL="457200" lvl="1" indent="-457200">
              <a:buFont typeface="Wingdings" panose="05000000000000000000" pitchFamily="2" charset="2"/>
              <a:buChar char="Ø"/>
            </a:pPr>
            <a:r>
              <a:rPr lang="en-GB" sz="2400" dirty="0">
                <a:latin typeface="Raleway" panose="020B0604020202020204" charset="0"/>
              </a:rPr>
              <a:t>allow them to return to Syria when conditions permit.</a:t>
            </a:r>
          </a:p>
        </p:txBody>
      </p:sp>
      <p:sp>
        <p:nvSpPr>
          <p:cNvPr id="5" name="Title 4">
            <a:extLst>
              <a:ext uri="{FF2B5EF4-FFF2-40B4-BE49-F238E27FC236}">
                <a16:creationId xmlns:a16="http://schemas.microsoft.com/office/drawing/2014/main" id="{853B1F99-2909-4DB4-BDE3-DA2A63ACA814}"/>
              </a:ext>
            </a:extLst>
          </p:cNvPr>
          <p:cNvSpPr>
            <a:spLocks noGrp="1"/>
          </p:cNvSpPr>
          <p:nvPr>
            <p:ph type="title"/>
          </p:nvPr>
        </p:nvSpPr>
        <p:spPr>
          <a:xfrm>
            <a:off x="263850" y="1169570"/>
            <a:ext cx="4144521" cy="841800"/>
          </a:xfrm>
          <a:solidFill>
            <a:schemeClr val="accent4">
              <a:lumMod val="20000"/>
              <a:lumOff val="80000"/>
            </a:schemeClr>
          </a:solidFill>
        </p:spPr>
        <p:txBody>
          <a:bodyPr/>
          <a:lstStyle/>
          <a:p>
            <a:r>
              <a:rPr lang="en-GB" dirty="0">
                <a:latin typeface="Raleway" panose="020B0604020202020204" charset="0"/>
              </a:rPr>
              <a:t>Birth registration</a:t>
            </a:r>
          </a:p>
        </p:txBody>
      </p:sp>
    </p:spTree>
    <p:extLst>
      <p:ext uri="{BB962C8B-B14F-4D97-AF65-F5344CB8AC3E}">
        <p14:creationId xmlns:p14="http://schemas.microsoft.com/office/powerpoint/2010/main" val="8453187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25DD8E2B-7589-8446-B1C9-60CB456D46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193" y="249883"/>
            <a:ext cx="4922425" cy="1735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770F2F38-9BEA-824E-8517-D804B722BC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377" y="6240477"/>
            <a:ext cx="1001636" cy="990253"/>
          </a:xfrm>
          <a:prstGeom prst="rect">
            <a:avLst/>
          </a:prstGeom>
        </p:spPr>
      </p:pic>
      <p:sp>
        <p:nvSpPr>
          <p:cNvPr id="9" name="TextBox 8">
            <a:extLst>
              <a:ext uri="{FF2B5EF4-FFF2-40B4-BE49-F238E27FC236}">
                <a16:creationId xmlns:a16="http://schemas.microsoft.com/office/drawing/2014/main" id="{DAB14325-8D33-BB49-A28C-51431B5D19C4}"/>
              </a:ext>
            </a:extLst>
          </p:cNvPr>
          <p:cNvSpPr txBox="1"/>
          <p:nvPr/>
        </p:nvSpPr>
        <p:spPr>
          <a:xfrm>
            <a:off x="1853385" y="6240477"/>
            <a:ext cx="8109996" cy="1042080"/>
          </a:xfrm>
          <a:prstGeom prst="rect">
            <a:avLst/>
          </a:prstGeom>
          <a:noFill/>
        </p:spPr>
        <p:txBody>
          <a:bodyPr wrap="square" rtlCol="0">
            <a:spAutoFit/>
          </a:bodyPr>
          <a:lstStyle/>
          <a:p>
            <a:r>
              <a:rPr lang="en-US" sz="1543" dirty="0">
                <a:latin typeface="Raleway" panose="020B0604020202020204" charset="0"/>
              </a:rPr>
              <a:t>The project is co-funded by DEAR (Development Education and Awareness Raising) Programme of the European Commission. This document was created and maintained with the financial support of the European Union. Its contents are the sole responsibility of the project partners and do not necessarily reflect the views of the European Union. </a:t>
            </a:r>
          </a:p>
        </p:txBody>
      </p:sp>
    </p:spTree>
    <p:extLst>
      <p:ext uri="{BB962C8B-B14F-4D97-AF65-F5344CB8AC3E}">
        <p14:creationId xmlns:p14="http://schemas.microsoft.com/office/powerpoint/2010/main" val="103681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  </a:t>
            </a:r>
            <a:endParaRPr sz="1400" b="0" i="0" u="none" strike="noStrike" cap="none" dirty="0">
              <a:solidFill>
                <a:srgbClr val="A98278"/>
              </a:solidFill>
              <a:latin typeface="Arial"/>
              <a:ea typeface="Arial"/>
              <a:cs typeface="Arial"/>
              <a:sym typeface="Arial"/>
            </a:endParaRPr>
          </a:p>
        </p:txBody>
      </p:sp>
      <p:pic>
        <p:nvPicPr>
          <p:cNvPr id="120"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3" name="Google Shape;123;p16"/>
          <p:cNvSpPr/>
          <p:nvPr/>
        </p:nvSpPr>
        <p:spPr>
          <a:xfrm rot="10800000" flipH="1">
            <a:off x="110014" y="57268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6"/>
          <p:cNvSpPr/>
          <p:nvPr/>
        </p:nvSpPr>
        <p:spPr>
          <a:xfrm rot="10800000" flipH="1">
            <a:off x="428825" y="10165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29" name="Google Shape;129;p16"/>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A98278"/>
                </a:solidFill>
                <a:latin typeface="Prompt"/>
                <a:ea typeface="Prompt"/>
                <a:cs typeface="Prompt"/>
                <a:sym typeface="Prompt"/>
              </a:rPr>
              <a:t>FROM THE SAT</a:t>
            </a:r>
            <a:endParaRPr sz="1800" b="1" i="1" u="none" strike="noStrike" cap="none">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A98278"/>
              </a:solidFill>
              <a:latin typeface="Prompt"/>
              <a:ea typeface="Prompt"/>
              <a:cs typeface="Prompt"/>
              <a:sym typeface="Prompt"/>
            </a:endParaRPr>
          </a:p>
        </p:txBody>
      </p:sp>
      <p:sp>
        <p:nvSpPr>
          <p:cNvPr id="130" name="Google Shape;130;p16"/>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A98278"/>
                </a:solidFill>
                <a:latin typeface="Prompt"/>
                <a:ea typeface="Prompt"/>
                <a:cs typeface="Prompt"/>
                <a:sym typeface="Prompt"/>
              </a:rPr>
              <a:t>BIG IDEA</a:t>
            </a:r>
            <a:endParaRPr sz="1100" b="1" i="1">
              <a:solidFill>
                <a:srgbClr val="A98278"/>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A98278"/>
                </a:solidFill>
                <a:latin typeface="Prompt"/>
                <a:ea typeface="Prompt"/>
                <a:cs typeface="Prompt"/>
                <a:sym typeface="Prompt"/>
              </a:rPr>
              <a:t>WHAT IS IT</a:t>
            </a:r>
            <a:endParaRPr sz="1800" b="1" i="1">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A98278"/>
              </a:solidFill>
              <a:latin typeface="Prompt"/>
              <a:ea typeface="Prompt"/>
              <a:cs typeface="Prompt"/>
              <a:sym typeface="Prompt"/>
            </a:endParaRPr>
          </a:p>
        </p:txBody>
      </p:sp>
      <p:sp>
        <p:nvSpPr>
          <p:cNvPr id="131" name="Google Shape;131;p16"/>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A98278"/>
                </a:solidFill>
                <a:latin typeface="Prompt"/>
                <a:ea typeface="Prompt"/>
                <a:cs typeface="Prompt"/>
                <a:sym typeface="Prompt"/>
              </a:rPr>
              <a:t>LEARNING OUTCOME</a:t>
            </a:r>
            <a:endParaRPr sz="1100" b="1" i="1" u="none" strike="noStrike" cap="none">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2" name="Rectangle 1">
            <a:extLst>
              <a:ext uri="{FF2B5EF4-FFF2-40B4-BE49-F238E27FC236}">
                <a16:creationId xmlns:a16="http://schemas.microsoft.com/office/drawing/2014/main" id="{A9318A44-14A8-45FD-A292-128459EDB5A0}"/>
              </a:ext>
            </a:extLst>
          </p:cNvPr>
          <p:cNvSpPr/>
          <p:nvPr/>
        </p:nvSpPr>
        <p:spPr>
          <a:xfrm>
            <a:off x="63410" y="1141091"/>
            <a:ext cx="8478862" cy="4493538"/>
          </a:xfrm>
          <a:prstGeom prst="rect">
            <a:avLst/>
          </a:prstGeom>
        </p:spPr>
        <p:txBody>
          <a:bodyPr wrap="square">
            <a:spAutoFit/>
          </a:bodyPr>
          <a:lstStyle/>
          <a:p>
            <a:r>
              <a:rPr lang="en-GB" sz="1100" b="1" u="sng" dirty="0">
                <a:latin typeface="Raleway" panose="020B0604020202020204" charset="0"/>
              </a:rPr>
              <a:t>Exploration and Consolidation</a:t>
            </a:r>
            <a:r>
              <a:rPr lang="en-GB" sz="1100" b="1" dirty="0">
                <a:latin typeface="Raleway" panose="020B0604020202020204" charset="0"/>
              </a:rPr>
              <a:t> 20 minutes     </a:t>
            </a:r>
            <a:r>
              <a:rPr lang="en-GB" sz="1100" b="1" i="1" dirty="0">
                <a:latin typeface="Raleway" panose="020B0604020202020204" charset="0"/>
              </a:rPr>
              <a:t>Statelessness</a:t>
            </a:r>
            <a:endParaRPr lang="en-GB" sz="1100" dirty="0">
              <a:latin typeface="Raleway" panose="020B0604020202020204" charset="0"/>
            </a:endParaRPr>
          </a:p>
          <a:p>
            <a:r>
              <a:rPr lang="en-GB" sz="1100" dirty="0">
                <a:latin typeface="Raleway" panose="020B0604020202020204" charset="0"/>
              </a:rPr>
              <a:t> </a:t>
            </a:r>
            <a:r>
              <a:rPr lang="en-GB" sz="1100" b="1" dirty="0">
                <a:latin typeface="Raleway" panose="020B0604020202020204" charset="0"/>
              </a:rPr>
              <a:t>T Explain</a:t>
            </a:r>
            <a:r>
              <a:rPr lang="en-GB" sz="1100" dirty="0">
                <a:latin typeface="Raleway" panose="020B0604020202020204" charset="0"/>
              </a:rPr>
              <a:t> that some people are born without an official registration of them. Show the slide of a UK Birth certificate. </a:t>
            </a:r>
            <a:r>
              <a:rPr lang="en-GB" sz="1100" b="1" dirty="0">
                <a:latin typeface="Raleway" panose="020B0604020202020204" charset="0"/>
              </a:rPr>
              <a:t>Slide 14</a:t>
            </a:r>
            <a:endParaRPr lang="en-GB" sz="1100" dirty="0">
              <a:latin typeface="Raleway" panose="020B0604020202020204" charset="0"/>
            </a:endParaRPr>
          </a:p>
          <a:p>
            <a:r>
              <a:rPr lang="en-GB" sz="1100" dirty="0">
                <a:latin typeface="Raleway" panose="020B0604020202020204" charset="0"/>
              </a:rPr>
              <a:t>Imagine that your birth certificate is torn up, and the government’s record of it is destroyed; or that when your child is born, the government refuses to issue a birth certificate. </a:t>
            </a:r>
          </a:p>
          <a:p>
            <a:pPr lvl="0"/>
            <a:r>
              <a:rPr lang="en-GB" sz="1100" dirty="0">
                <a:latin typeface="Raleway" panose="020B0604020202020204" charset="0"/>
              </a:rPr>
              <a:t>What might that mean for you or your child?</a:t>
            </a:r>
          </a:p>
          <a:p>
            <a:r>
              <a:rPr lang="en-GB" sz="1100" dirty="0">
                <a:latin typeface="Raleway" panose="020B0604020202020204" charset="0"/>
              </a:rPr>
              <a:t> </a:t>
            </a:r>
          </a:p>
          <a:p>
            <a:r>
              <a:rPr lang="en-GB" sz="1100" b="1" dirty="0">
                <a:latin typeface="Raleway" panose="020B0604020202020204" charset="0"/>
              </a:rPr>
              <a:t>T Explain</a:t>
            </a:r>
            <a:r>
              <a:rPr lang="en-GB" sz="1100" dirty="0">
                <a:latin typeface="Raleway" panose="020B0604020202020204" charset="0"/>
              </a:rPr>
              <a:t>: Losing your legal identity - people who are stateless. </a:t>
            </a:r>
          </a:p>
          <a:p>
            <a:pPr lvl="1"/>
            <a:r>
              <a:rPr lang="en-GB" sz="1100" dirty="0">
                <a:latin typeface="Raleway" panose="020B0604020202020204" charset="0"/>
              </a:rPr>
              <a:t>There are 10 million stateless people (according to UNHCR in 2018). </a:t>
            </a:r>
          </a:p>
          <a:p>
            <a:pPr lvl="1"/>
            <a:r>
              <a:rPr lang="en-GB" sz="1100" dirty="0">
                <a:latin typeface="Raleway" panose="020B0604020202020204" charset="0"/>
              </a:rPr>
              <a:t>Show video ( 1 minute 30 seconds) </a:t>
            </a:r>
            <a:r>
              <a:rPr lang="en-GB" sz="1100" u="sng" dirty="0">
                <a:latin typeface="Raleway" panose="020B0604020202020204" charset="0"/>
                <a:hlinkClick r:id="rId5"/>
              </a:rPr>
              <a:t>http://www.unhcr.org/uk/stateless-people.html</a:t>
            </a:r>
            <a:r>
              <a:rPr lang="en-GB" sz="1100" dirty="0">
                <a:latin typeface="Raleway" panose="020B0604020202020204" charset="0"/>
              </a:rPr>
              <a:t> </a:t>
            </a:r>
            <a:r>
              <a:rPr lang="en-GB" sz="1100" b="1" dirty="0">
                <a:latin typeface="Raleway" panose="020B0604020202020204" charset="0"/>
              </a:rPr>
              <a:t>Slide 16</a:t>
            </a:r>
            <a:endParaRPr lang="en-GB" sz="1100" dirty="0">
              <a:latin typeface="Raleway" panose="020B0604020202020204" charset="0"/>
            </a:endParaRPr>
          </a:p>
          <a:p>
            <a:pPr lvl="1"/>
            <a:r>
              <a:rPr lang="en-GB" sz="1100" b="1" dirty="0">
                <a:latin typeface="Raleway" panose="020B0604020202020204" charset="0"/>
              </a:rPr>
              <a:t>Read 5.4 Belonging to Nowhere </a:t>
            </a:r>
            <a:r>
              <a:rPr lang="en-GB" sz="1100" dirty="0">
                <a:latin typeface="Raleway" panose="020B0604020202020204" charset="0"/>
              </a:rPr>
              <a:t>(2 page explanation and information sheets)</a:t>
            </a:r>
          </a:p>
          <a:p>
            <a:pPr lvl="0"/>
            <a:r>
              <a:rPr lang="en-GB" sz="1100" dirty="0">
                <a:latin typeface="Raleway" panose="020B0604020202020204" charset="0"/>
              </a:rPr>
              <a:t>Discuss the video and information in partners or groups. [ images slides 17/18] </a:t>
            </a:r>
          </a:p>
          <a:p>
            <a:r>
              <a:rPr lang="en-GB" sz="1100" b="1" dirty="0">
                <a:latin typeface="Raleway" panose="020B0604020202020204" charset="0"/>
              </a:rPr>
              <a:t> </a:t>
            </a:r>
            <a:endParaRPr lang="en-GB" sz="1100" dirty="0">
              <a:latin typeface="Raleway" panose="020B0604020202020204" charset="0"/>
            </a:endParaRPr>
          </a:p>
          <a:p>
            <a:r>
              <a:rPr lang="en-GB" sz="1100" b="1" dirty="0">
                <a:latin typeface="Raleway" panose="020B0604020202020204" charset="0"/>
              </a:rPr>
              <a:t> Using the resources: 5.5 I Belong Campaign</a:t>
            </a:r>
            <a:r>
              <a:rPr lang="en-GB" sz="1100" dirty="0">
                <a:latin typeface="Raleway" panose="020B0604020202020204" charset="0"/>
              </a:rPr>
              <a:t> and</a:t>
            </a:r>
            <a:r>
              <a:rPr lang="en-GB" sz="1100" b="1" dirty="0">
                <a:latin typeface="Raleway" panose="020B0604020202020204" charset="0"/>
              </a:rPr>
              <a:t> 5.6 I Belong extract</a:t>
            </a:r>
            <a:r>
              <a:rPr lang="en-GB" sz="1100" dirty="0">
                <a:latin typeface="Raleway" panose="020B0604020202020204" charset="0"/>
              </a:rPr>
              <a:t>, link to Sustainable Development Goals Target 16.9:  </a:t>
            </a:r>
            <a:r>
              <a:rPr lang="en-GB" sz="1100" b="1" dirty="0">
                <a:latin typeface="Raleway" panose="020B0604020202020204" charset="0"/>
              </a:rPr>
              <a:t>‘By 2030, provide legal identity for all, including birth registration’.</a:t>
            </a:r>
            <a:endParaRPr lang="en-GB" sz="1100" dirty="0">
              <a:latin typeface="Raleway" panose="020B0604020202020204" charset="0"/>
            </a:endParaRPr>
          </a:p>
          <a:p>
            <a:r>
              <a:rPr lang="en-GB" sz="1100" b="1" dirty="0">
                <a:latin typeface="Raleway" panose="020B0604020202020204" charset="0"/>
              </a:rPr>
              <a:t>Read </a:t>
            </a:r>
            <a:r>
              <a:rPr lang="en-GB" sz="1100" dirty="0">
                <a:latin typeface="Raleway" panose="020B0604020202020204" charset="0"/>
              </a:rPr>
              <a:t>from the ‘I Belong’ report:</a:t>
            </a:r>
          </a:p>
          <a:p>
            <a:r>
              <a:rPr lang="en-GB" sz="1100" dirty="0">
                <a:latin typeface="Raleway" panose="020B0604020202020204" charset="0"/>
              </a:rPr>
              <a:t>‘The strongest message to emerge from the consultations with the children and youth was their sense of identification with the countries in which they had been born and had lived all their lives.  </a:t>
            </a:r>
          </a:p>
          <a:p>
            <a:r>
              <a:rPr lang="en-GB" sz="1100" dirty="0">
                <a:latin typeface="Raleway" panose="020B0604020202020204" charset="0"/>
              </a:rPr>
              <a:t>In almost all cases the best solution to statelessness is to turn a child’s existing links with his or her country of birth and upbringing into the legal bond of nationality. It is vital that this be achieved as early as possible so that no child grows up with the indignities and harm caused by statelessness.’</a:t>
            </a:r>
          </a:p>
          <a:p>
            <a:r>
              <a:rPr lang="en-GB" sz="1100" b="1" dirty="0">
                <a:latin typeface="Raleway" panose="020B0604020202020204" charset="0"/>
              </a:rPr>
              <a:t>#I Belong campaign </a:t>
            </a:r>
            <a:r>
              <a:rPr lang="en-GB" sz="1100" dirty="0">
                <a:latin typeface="Raleway" panose="020B0604020202020204" charset="0"/>
              </a:rPr>
              <a:t>For information about how to get involved and support the #</a:t>
            </a:r>
            <a:r>
              <a:rPr lang="en-GB" sz="1100" dirty="0" err="1">
                <a:latin typeface="Raleway" panose="020B0604020202020204" charset="0"/>
              </a:rPr>
              <a:t>IBelong</a:t>
            </a:r>
            <a:r>
              <a:rPr lang="en-GB" sz="1100" dirty="0">
                <a:latin typeface="Raleway" panose="020B0604020202020204" charset="0"/>
              </a:rPr>
              <a:t> Campaign, see </a:t>
            </a:r>
            <a:r>
              <a:rPr lang="en-GB" sz="1100" u="sng" dirty="0">
                <a:latin typeface="Raleway" panose="020B0604020202020204" charset="0"/>
                <a:hlinkClick r:id="rId6"/>
              </a:rPr>
              <a:t>www.unhcr.org/ibelong</a:t>
            </a:r>
            <a:r>
              <a:rPr lang="en-GB" sz="1100" dirty="0">
                <a:latin typeface="Raleway" panose="020B0604020202020204" charset="0"/>
              </a:rPr>
              <a:t> </a:t>
            </a:r>
            <a:r>
              <a:rPr lang="en-GB" sz="1100" b="1" dirty="0">
                <a:latin typeface="Raleway" panose="020B0604020202020204" charset="0"/>
              </a:rPr>
              <a:t>Slide 21</a:t>
            </a:r>
            <a:r>
              <a:rPr lang="en-GB" sz="1100" dirty="0">
                <a:latin typeface="Raleway" panose="020B0604020202020204" charset="0"/>
              </a:rPr>
              <a:t> </a:t>
            </a:r>
          </a:p>
          <a:p>
            <a:pPr marL="171450" lvl="0" indent="-171450">
              <a:buFont typeface="Arial" panose="020B0604020202020204" pitchFamily="34" charset="0"/>
              <a:buChar char="•"/>
            </a:pPr>
            <a:r>
              <a:rPr lang="en-GB" sz="1100" dirty="0">
                <a:latin typeface="Raleway" panose="020B0604020202020204" charset="0"/>
              </a:rPr>
              <a:t>What could we do to support the ‘I belong’ campaign? </a:t>
            </a:r>
          </a:p>
          <a:p>
            <a:pPr marL="171450" lvl="0" indent="-171450">
              <a:buFont typeface="Arial" panose="020B0604020202020204" pitchFamily="34" charset="0"/>
              <a:buChar char="•"/>
            </a:pPr>
            <a:r>
              <a:rPr lang="en-GB" sz="1100" dirty="0">
                <a:latin typeface="Raleway" panose="020B0604020202020204" charset="0"/>
              </a:rPr>
              <a:t>Is there a need for ‘I belong’ in our local community – in our school, even?</a:t>
            </a:r>
          </a:p>
          <a:p>
            <a:pPr marL="171450" lvl="0" indent="-171450">
              <a:buFont typeface="Arial" panose="020B0604020202020204" pitchFamily="34" charset="0"/>
              <a:buChar char="•"/>
            </a:pPr>
            <a:r>
              <a:rPr lang="en-GB" sz="1100" dirty="0">
                <a:latin typeface="Raleway" panose="020B0604020202020204" charset="0"/>
              </a:rPr>
              <a:t>Who might we ask to visit or speak to us about belonging?</a:t>
            </a:r>
          </a:p>
          <a:p>
            <a:pPr marL="171450" lvl="0" indent="-171450">
              <a:buFont typeface="Arial" panose="020B0604020202020204" pitchFamily="34" charset="0"/>
              <a:buChar char="•"/>
            </a:pPr>
            <a:r>
              <a:rPr lang="en-GB" sz="1100" dirty="0">
                <a:latin typeface="Raleway" panose="020B0604020202020204" charset="0"/>
              </a:rPr>
              <a:t>Additional slides 22 and 23</a:t>
            </a:r>
          </a:p>
        </p:txBody>
      </p:sp>
      <p:sp>
        <p:nvSpPr>
          <p:cNvPr id="5" name="Rectangle 4">
            <a:extLst>
              <a:ext uri="{FF2B5EF4-FFF2-40B4-BE49-F238E27FC236}">
                <a16:creationId xmlns:a16="http://schemas.microsoft.com/office/drawing/2014/main" id="{51B70EE9-94F6-4709-AEBA-3608C107516D}"/>
              </a:ext>
            </a:extLst>
          </p:cNvPr>
          <p:cNvSpPr/>
          <p:nvPr/>
        </p:nvSpPr>
        <p:spPr>
          <a:xfrm>
            <a:off x="110014" y="5881170"/>
            <a:ext cx="8165311" cy="1169551"/>
          </a:xfrm>
          <a:prstGeom prst="rect">
            <a:avLst/>
          </a:prstGeom>
        </p:spPr>
        <p:txBody>
          <a:bodyPr wrap="square">
            <a:spAutoFit/>
          </a:bodyPr>
          <a:lstStyle/>
          <a:p>
            <a:r>
              <a:rPr lang="en-GB" b="1" u="sng" dirty="0"/>
              <a:t>Conclusion and Reflection</a:t>
            </a:r>
            <a:r>
              <a:rPr lang="en-GB" b="1" dirty="0"/>
              <a:t> 5 minutes  	</a:t>
            </a:r>
            <a:r>
              <a:rPr lang="en-GB" b="1" i="1" dirty="0"/>
              <a:t>Thinking point</a:t>
            </a:r>
            <a:endParaRPr lang="en-GB" b="1" dirty="0"/>
          </a:p>
          <a:p>
            <a:r>
              <a:rPr lang="en-GB" dirty="0"/>
              <a:t>Reflect on all the ways that we know we belong – to school, to our groups of friends, to our family and carers, to our local community (such as our previous primary school) and to our country. </a:t>
            </a:r>
          </a:p>
          <a:p>
            <a:r>
              <a:rPr lang="en-GB" dirty="0"/>
              <a:t>These all help to create a sense of identify and safety – secure that we can get help such as health care, education, money; and no one can make us leave because we ‘do not belong to this country’.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98278"/>
              </a:solidFill>
            </a:endParaRPr>
          </a:p>
        </p:txBody>
      </p:sp>
      <p:sp>
        <p:nvSpPr>
          <p:cNvPr id="56" name="Google Shape;56;p13"/>
          <p:cNvSpPr/>
          <p:nvPr/>
        </p:nvSpPr>
        <p:spPr>
          <a:xfrm rot="10800000" flipH="1">
            <a:off x="428825" y="7112575"/>
            <a:ext cx="98154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98278"/>
              </a:solidFill>
            </a:endParaRPr>
          </a:p>
        </p:txBody>
      </p:sp>
      <p:sp>
        <p:nvSpPr>
          <p:cNvPr id="57" name="Google Shape;57;p13"/>
          <p:cNvSpPr txBox="1"/>
          <p:nvPr/>
        </p:nvSpPr>
        <p:spPr>
          <a:xfrm>
            <a:off x="2377440" y="2640552"/>
            <a:ext cx="5058389" cy="166194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3000" b="1" i="1" dirty="0">
                <a:solidFill>
                  <a:schemeClr val="dk2"/>
                </a:solidFill>
                <a:latin typeface="Raleway"/>
                <a:ea typeface="Raleway"/>
                <a:cs typeface="Raleway"/>
                <a:sym typeface="Raleway"/>
              </a:rPr>
              <a:t>MENTAL MAP</a:t>
            </a:r>
          </a:p>
          <a:p>
            <a:r>
              <a:rPr lang="en-GB" sz="3200" i="1" dirty="0">
                <a:solidFill>
                  <a:schemeClr val="dk2"/>
                </a:solidFill>
                <a:latin typeface="Raleway"/>
                <a:ea typeface="Raleway"/>
                <a:cs typeface="Raleway"/>
                <a:sym typeface="Raleway"/>
              </a:rPr>
              <a:t>What does it mean to belong?</a:t>
            </a:r>
          </a:p>
          <a:p>
            <a:pPr marL="0" lvl="0" indent="0" algn="l" rtl="0">
              <a:spcBef>
                <a:spcPts val="0"/>
              </a:spcBef>
              <a:spcAft>
                <a:spcPts val="0"/>
              </a:spcAft>
              <a:buNone/>
            </a:pPr>
            <a:endParaRPr lang="it" sz="3000" b="1" i="1" dirty="0">
              <a:solidFill>
                <a:schemeClr val="dk2"/>
              </a:solidFill>
              <a:latin typeface="Raleway"/>
              <a:ea typeface="Raleway"/>
              <a:cs typeface="Raleway"/>
              <a:sym typeface="Raleway"/>
            </a:endParaRPr>
          </a:p>
          <a:p>
            <a:pPr marL="0" lvl="0" indent="0" algn="l" rtl="0">
              <a:spcBef>
                <a:spcPts val="0"/>
              </a:spcBef>
              <a:spcAft>
                <a:spcPts val="0"/>
              </a:spcAft>
              <a:buNone/>
            </a:pPr>
            <a:endParaRPr lang="it" sz="3000" i="1" dirty="0">
              <a:solidFill>
                <a:schemeClr val="dk2"/>
              </a:solidFill>
              <a:latin typeface="Raleway"/>
              <a:ea typeface="Raleway"/>
              <a:cs typeface="Raleway"/>
              <a:sym typeface="Raleway"/>
            </a:endParaRPr>
          </a:p>
          <a:p>
            <a:pPr marL="0" lvl="0" indent="0" algn="l" rtl="0">
              <a:spcBef>
                <a:spcPts val="0"/>
              </a:spcBef>
              <a:spcAft>
                <a:spcPts val="0"/>
              </a:spcAft>
              <a:buNone/>
            </a:pPr>
            <a:endParaRPr sz="3000" i="1" dirty="0">
              <a:solidFill>
                <a:schemeClr val="dk2"/>
              </a:solidFill>
              <a:latin typeface="Raleway"/>
              <a:ea typeface="Raleway"/>
              <a:cs typeface="Raleway"/>
              <a:sym typeface="Raleway"/>
            </a:endParaRPr>
          </a:p>
        </p:txBody>
      </p:sp>
      <p:sp>
        <p:nvSpPr>
          <p:cNvPr id="58" name="Google Shape;58;p13"/>
          <p:cNvSpPr txBox="1"/>
          <p:nvPr/>
        </p:nvSpPr>
        <p:spPr>
          <a:xfrm>
            <a:off x="5399625" y="371950"/>
            <a:ext cx="18681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DIAGRAM</a:t>
            </a:r>
            <a:endParaRPr sz="2200" b="1">
              <a:solidFill>
                <a:srgbClr val="595959"/>
              </a:solidFill>
              <a:latin typeface="Prompt"/>
              <a:ea typeface="Prompt"/>
              <a:cs typeface="Prompt"/>
              <a:sym typeface="Prompt"/>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it" b="1">
                <a:solidFill>
                  <a:srgbClr val="A98278"/>
                </a:solidFill>
                <a:latin typeface="Prompt"/>
                <a:ea typeface="Prompt"/>
                <a:cs typeface="Prompt"/>
                <a:sym typeface="Prompt"/>
              </a:rPr>
              <a:t>// MIGRATION //</a:t>
            </a:r>
            <a:endParaRPr>
              <a:solidFill>
                <a:srgbClr val="A98278"/>
              </a:solidFill>
            </a:endParaRPr>
          </a:p>
          <a:p>
            <a:pPr marL="0" lvl="0" indent="0" algn="l" rtl="0">
              <a:spcBef>
                <a:spcPts val="0"/>
              </a:spcBef>
              <a:spcAft>
                <a:spcPts val="0"/>
              </a:spcAft>
              <a:buClr>
                <a:schemeClr val="dk1"/>
              </a:buClr>
              <a:buSzPts val="1100"/>
              <a:buFont typeface="Arial"/>
              <a:buNone/>
            </a:pPr>
            <a:r>
              <a:rPr lang="it" b="1">
                <a:solidFill>
                  <a:srgbClr val="A98278"/>
                </a:solidFill>
                <a:latin typeface="Prompt"/>
                <a:ea typeface="Prompt"/>
                <a:cs typeface="Prompt"/>
                <a:sym typeface="Prompt"/>
              </a:rPr>
              <a:t>Teaching Learning Unit</a:t>
            </a:r>
            <a:endParaRPr b="1">
              <a:solidFill>
                <a:srgbClr val="A98278"/>
              </a:solidFill>
              <a:latin typeface="Prompt"/>
              <a:ea typeface="Prompt"/>
              <a:cs typeface="Prompt"/>
              <a:sym typeface="Prompt"/>
            </a:endParaRPr>
          </a:p>
        </p:txBody>
      </p:sp>
      <p:pic>
        <p:nvPicPr>
          <p:cNvPr id="60" name="Google Shape;60;p13"/>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4478" y="1770805"/>
            <a:ext cx="9963000" cy="1164900"/>
          </a:xfrm>
        </p:spPr>
        <p:txBody>
          <a:bodyPr/>
          <a:lstStyle/>
          <a:p>
            <a:r>
              <a:rPr lang="en-GB" b="1" dirty="0">
                <a:solidFill>
                  <a:srgbClr val="595959"/>
                </a:solidFill>
                <a:latin typeface="Raleway" panose="020B0604020202020204" charset="0"/>
              </a:rPr>
              <a:t>Lesson 5</a:t>
            </a:r>
          </a:p>
        </p:txBody>
      </p:sp>
      <p:sp>
        <p:nvSpPr>
          <p:cNvPr id="3" name="Subtitle 2"/>
          <p:cNvSpPr>
            <a:spLocks noGrp="1"/>
          </p:cNvSpPr>
          <p:nvPr>
            <p:ph type="subTitle" idx="1"/>
          </p:nvPr>
        </p:nvSpPr>
        <p:spPr>
          <a:xfrm>
            <a:off x="428825" y="3505099"/>
            <a:ext cx="9963000" cy="3040079"/>
          </a:xfrm>
          <a:solidFill>
            <a:schemeClr val="accent1">
              <a:lumMod val="20000"/>
              <a:lumOff val="80000"/>
            </a:schemeClr>
          </a:solidFill>
        </p:spPr>
        <p:txBody>
          <a:bodyPr/>
          <a:lstStyle/>
          <a:p>
            <a:r>
              <a:rPr lang="en-GB" b="1" dirty="0">
                <a:solidFill>
                  <a:schemeClr val="tx1"/>
                </a:solidFill>
                <a:latin typeface="Raleway" panose="020B0604020202020204" charset="0"/>
                <a:ea typeface="Prompt"/>
                <a:cs typeface="Prompt"/>
                <a:sym typeface="Prompt"/>
              </a:rPr>
              <a:t>Asylum Seekers</a:t>
            </a:r>
          </a:p>
          <a:p>
            <a:r>
              <a:rPr lang="en-GB" dirty="0">
                <a:solidFill>
                  <a:schemeClr val="tx1"/>
                </a:solidFill>
                <a:latin typeface="Raleway" panose="020B0604020202020204" charset="0"/>
              </a:rPr>
              <a:t>Statelessness</a:t>
            </a:r>
          </a:p>
          <a:p>
            <a:r>
              <a:rPr lang="en-GB" b="1" i="1" dirty="0">
                <a:latin typeface="Raleway" panose="020B0604020202020204" charset="0"/>
              </a:rPr>
              <a:t>Belonging Somewhere, Belonging to Nowhere</a:t>
            </a:r>
            <a:endParaRPr lang="en-GB" dirty="0">
              <a:latin typeface="Raleway" panose="020B0604020202020204" charset="0"/>
            </a:endParaRPr>
          </a:p>
          <a:p>
            <a:endParaRPr lang="en-GB" b="1" dirty="0">
              <a:solidFill>
                <a:schemeClr val="tx1"/>
              </a:solidFill>
              <a:latin typeface="Raleway ExtraBold" panose="020B0604020202020204" charset="0"/>
              <a:ea typeface="Prompt"/>
              <a:cs typeface="Prompt"/>
              <a:sym typeface="Prompt"/>
            </a:endParaRPr>
          </a:p>
          <a:p>
            <a:endParaRPr lang="en-GB" dirty="0">
              <a:solidFill>
                <a:schemeClr val="tx1"/>
              </a:solidFill>
              <a:latin typeface="Raleway" panose="020B0604020202020204" charset="0"/>
            </a:endParaRPr>
          </a:p>
        </p:txBody>
      </p:sp>
      <p:grpSp>
        <p:nvGrpSpPr>
          <p:cNvPr id="5" name="Group 4"/>
          <p:cNvGrpSpPr/>
          <p:nvPr/>
        </p:nvGrpSpPr>
        <p:grpSpPr>
          <a:xfrm>
            <a:off x="364325" y="290950"/>
            <a:ext cx="9872150" cy="704803"/>
            <a:chOff x="364325" y="290950"/>
            <a:chExt cx="9872150" cy="704803"/>
          </a:xfrm>
        </p:grpSpPr>
        <p:sp>
          <p:nvSpPr>
            <p:cNvPr id="6"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7"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pic>
          <p:nvPicPr>
            <p:cNvPr id="9" name="Google Shape;117;p16"/>
            <p:cNvPicPr preferRelativeResize="0"/>
            <p:nvPr/>
          </p:nvPicPr>
          <p:blipFill rotWithShape="1">
            <a:blip r:embed="rId2">
              <a:alphaModFix/>
            </a:blip>
            <a:srcRect/>
            <a:stretch/>
          </p:blipFill>
          <p:spPr>
            <a:xfrm>
              <a:off x="8623675" y="322925"/>
              <a:ext cx="1612800" cy="522667"/>
            </a:xfrm>
            <a:prstGeom prst="rect">
              <a:avLst/>
            </a:prstGeom>
            <a:noFill/>
            <a:ln>
              <a:noFill/>
            </a:ln>
          </p:spPr>
        </p:pic>
      </p:grpSp>
    </p:spTree>
    <p:extLst>
      <p:ext uri="{BB962C8B-B14F-4D97-AF65-F5344CB8AC3E}">
        <p14:creationId xmlns:p14="http://schemas.microsoft.com/office/powerpoint/2010/main" val="1765774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5</a:t>
              </a:r>
              <a:r>
                <a:rPr lang="it" sz="2200" b="1" dirty="0">
                  <a:solidFill>
                    <a:srgbClr val="595959"/>
                  </a:solidFill>
                  <a:latin typeface="Prompt"/>
                  <a:ea typeface="Prompt"/>
                  <a:cs typeface="Prompt"/>
                  <a:sym typeface="Prompt"/>
                </a:rPr>
                <a:t> </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2">
              <a:alphaModFix/>
            </a:blip>
            <a:srcRect/>
            <a:stretch/>
          </p:blipFill>
          <p:spPr>
            <a:xfrm>
              <a:off x="8623675" y="322925"/>
              <a:ext cx="1612800" cy="522667"/>
            </a:xfrm>
            <a:prstGeom prst="rect">
              <a:avLst/>
            </a:prstGeom>
            <a:noFill/>
            <a:ln>
              <a:noFill/>
            </a:ln>
          </p:spPr>
        </p:pic>
      </p:grpSp>
      <p:pic>
        <p:nvPicPr>
          <p:cNvPr id="3" name="Picture 2">
            <a:extLst>
              <a:ext uri="{FF2B5EF4-FFF2-40B4-BE49-F238E27FC236}">
                <a16:creationId xmlns:a16="http://schemas.microsoft.com/office/drawing/2014/main" id="{693BAB3E-4CD9-45B1-8E98-E804C73819EF}"/>
              </a:ext>
            </a:extLst>
          </p:cNvPr>
          <p:cNvPicPr>
            <a:picLocks noChangeAspect="1"/>
          </p:cNvPicPr>
          <p:nvPr/>
        </p:nvPicPr>
        <p:blipFill>
          <a:blip r:embed="rId3"/>
          <a:stretch>
            <a:fillRect/>
          </a:stretch>
        </p:blipFill>
        <p:spPr>
          <a:xfrm>
            <a:off x="122351" y="1583832"/>
            <a:ext cx="10447109" cy="5314305"/>
          </a:xfrm>
          <a:prstGeom prst="rect">
            <a:avLst/>
          </a:prstGeom>
        </p:spPr>
      </p:pic>
      <p:sp>
        <p:nvSpPr>
          <p:cNvPr id="11" name="Rounded Rectangular Callout 2">
            <a:extLst>
              <a:ext uri="{FF2B5EF4-FFF2-40B4-BE49-F238E27FC236}">
                <a16:creationId xmlns:a16="http://schemas.microsoft.com/office/drawing/2014/main" id="{45B2F1E7-1D8A-438F-A0C1-D65090620238}"/>
              </a:ext>
            </a:extLst>
          </p:cNvPr>
          <p:cNvSpPr/>
          <p:nvPr/>
        </p:nvSpPr>
        <p:spPr>
          <a:xfrm>
            <a:off x="3368842" y="5091764"/>
            <a:ext cx="4831889" cy="2176961"/>
          </a:xfrm>
          <a:prstGeom prst="wedgeRoundRectCallout">
            <a:avLst>
              <a:gd name="adj1" fmla="val 80807"/>
              <a:gd name="adj2" fmla="val -77248"/>
              <a:gd name="adj3" fmla="val 16667"/>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latin typeface="Raleway" panose="020B0604020202020204" charset="0"/>
              </a:rPr>
              <a:t>What does it mean to be stateless? </a:t>
            </a:r>
          </a:p>
        </p:txBody>
      </p:sp>
      <p:sp>
        <p:nvSpPr>
          <p:cNvPr id="12" name="Rectangle 11">
            <a:extLst>
              <a:ext uri="{FF2B5EF4-FFF2-40B4-BE49-F238E27FC236}">
                <a16:creationId xmlns:a16="http://schemas.microsoft.com/office/drawing/2014/main" id="{CA2F8944-A10E-4278-9CEF-87AFD4772ED4}"/>
              </a:ext>
            </a:extLst>
          </p:cNvPr>
          <p:cNvSpPr/>
          <p:nvPr/>
        </p:nvSpPr>
        <p:spPr>
          <a:xfrm>
            <a:off x="2239224" y="113667"/>
            <a:ext cx="3270447" cy="307777"/>
          </a:xfrm>
          <a:prstGeom prst="rect">
            <a:avLst/>
          </a:prstGeom>
        </p:spPr>
        <p:txBody>
          <a:bodyPr wrap="none">
            <a:spAutoFit/>
          </a:bodyPr>
          <a:lstStyle/>
          <a:p>
            <a:r>
              <a:rPr lang="en-GB" dirty="0">
                <a:solidFill>
                  <a:schemeClr val="tx1"/>
                </a:solidFill>
                <a:latin typeface="Raleway" panose="020B0604020202020204" charset="0"/>
                <a:ea typeface="Prompt"/>
                <a:cs typeface="Prompt"/>
                <a:sym typeface="Prompt"/>
              </a:rPr>
              <a:t>Asylum Seekers  Lesson  5 Stateless </a:t>
            </a:r>
            <a:endParaRPr lang="en-GB" dirty="0">
              <a:solidFill>
                <a:schemeClr val="tx1"/>
              </a:solidFill>
              <a:latin typeface="Raleway" panose="020B0604020202020204" charset="0"/>
            </a:endParaRPr>
          </a:p>
        </p:txBody>
      </p:sp>
    </p:spTree>
    <p:extLst>
      <p:ext uri="{BB962C8B-B14F-4D97-AF65-F5344CB8AC3E}">
        <p14:creationId xmlns:p14="http://schemas.microsoft.com/office/powerpoint/2010/main" val="260618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8609" y="1324525"/>
            <a:ext cx="2956391" cy="841800"/>
          </a:xfrm>
          <a:solidFill>
            <a:schemeClr val="accent4">
              <a:lumMod val="20000"/>
              <a:lumOff val="80000"/>
            </a:schemeClr>
          </a:solidFill>
        </p:spPr>
        <p:txBody>
          <a:bodyPr/>
          <a:lstStyle/>
          <a:p>
            <a:r>
              <a:rPr lang="en-GB" dirty="0">
                <a:solidFill>
                  <a:srgbClr val="595959"/>
                </a:solidFill>
                <a:latin typeface="Raleway" panose="020B0604020202020204" charset="0"/>
              </a:rPr>
              <a:t>Big Ideas</a:t>
            </a:r>
          </a:p>
        </p:txBody>
      </p:sp>
      <p:grpSp>
        <p:nvGrpSpPr>
          <p:cNvPr id="5" name="Group 4"/>
          <p:cNvGrpSpPr/>
          <p:nvPr/>
        </p:nvGrpSpPr>
        <p:grpSpPr>
          <a:xfrm>
            <a:off x="364325" y="290950"/>
            <a:ext cx="9872150" cy="704803"/>
            <a:chOff x="364325" y="290950"/>
            <a:chExt cx="9872150" cy="704803"/>
          </a:xfrm>
        </p:grpSpPr>
        <p:sp>
          <p:nvSpPr>
            <p:cNvPr id="6"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7"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pic>
          <p:nvPicPr>
            <p:cNvPr id="9" name="Google Shape;117;p16"/>
            <p:cNvPicPr preferRelativeResize="0"/>
            <p:nvPr/>
          </p:nvPicPr>
          <p:blipFill rotWithShape="1">
            <a:blip r:embed="rId2">
              <a:alphaModFix/>
            </a:blip>
            <a:srcRect/>
            <a:stretch/>
          </p:blipFill>
          <p:spPr>
            <a:xfrm>
              <a:off x="8623675" y="322925"/>
              <a:ext cx="1612800" cy="522667"/>
            </a:xfrm>
            <a:prstGeom prst="rect">
              <a:avLst/>
            </a:prstGeom>
            <a:noFill/>
            <a:ln>
              <a:noFill/>
            </a:ln>
          </p:spPr>
        </p:pic>
      </p:grpSp>
      <p:sp>
        <p:nvSpPr>
          <p:cNvPr id="10" name="Content Placeholder 9">
            <a:extLst>
              <a:ext uri="{FF2B5EF4-FFF2-40B4-BE49-F238E27FC236}">
                <a16:creationId xmlns:a16="http://schemas.microsoft.com/office/drawing/2014/main" id="{ACE1E632-CC30-4605-ACFA-AEEA3324BA12}"/>
              </a:ext>
            </a:extLst>
          </p:cNvPr>
          <p:cNvSpPr>
            <a:spLocks noGrp="1"/>
          </p:cNvSpPr>
          <p:nvPr>
            <p:ph idx="1"/>
          </p:nvPr>
        </p:nvSpPr>
        <p:spPr>
          <a:xfrm>
            <a:off x="364325" y="2166325"/>
            <a:ext cx="9963000" cy="5021400"/>
          </a:xfrm>
        </p:spPr>
        <p:txBody>
          <a:bodyPr/>
          <a:lstStyle/>
          <a:p>
            <a:pPr marL="0" indent="0">
              <a:buNone/>
            </a:pPr>
            <a:r>
              <a:rPr lang="en-US" b="1" dirty="0">
                <a:solidFill>
                  <a:schemeClr val="tx1"/>
                </a:solidFill>
                <a:latin typeface="Raleway" panose="020B0604020202020204" charset="0"/>
              </a:rPr>
              <a:t>Big Idea 6 </a:t>
            </a:r>
            <a:r>
              <a:rPr lang="en-GB" b="1" dirty="0">
                <a:solidFill>
                  <a:srgbClr val="FF0000"/>
                </a:solidFill>
                <a:latin typeface="Raleway" panose="020B0604020202020204" charset="0"/>
              </a:rPr>
              <a:t>Migration takes place internally and internationally. </a:t>
            </a:r>
          </a:p>
          <a:p>
            <a:pPr marL="0" indent="0">
              <a:buNone/>
            </a:pPr>
            <a:r>
              <a:rPr lang="en-GB" b="1" dirty="0">
                <a:latin typeface="Raleway" panose="020B0604020202020204" charset="0"/>
              </a:rPr>
              <a:t>In our time, the biggest international migration flows are from rich to other rich countries, and from poorer to other poorer countries (North-North; South-South).</a:t>
            </a:r>
          </a:p>
          <a:p>
            <a:pPr marL="0" indent="0">
              <a:buNone/>
            </a:pPr>
            <a:r>
              <a:rPr lang="en-GB" b="1" dirty="0">
                <a:latin typeface="Raleway" panose="020B0604020202020204" charset="0"/>
              </a:rPr>
              <a:t> </a:t>
            </a:r>
            <a:endParaRPr lang="en-GB" dirty="0">
              <a:latin typeface="Raleway" panose="020B0604020202020204" charset="0"/>
            </a:endParaRPr>
          </a:p>
          <a:p>
            <a:pPr marL="0" indent="0">
              <a:buNone/>
            </a:pPr>
            <a:r>
              <a:rPr lang="en-GB" b="1" dirty="0">
                <a:solidFill>
                  <a:schemeClr val="tx1"/>
                </a:solidFill>
                <a:latin typeface="Raleway" panose="020B0604020202020204" charset="0"/>
              </a:rPr>
              <a:t>Big idea 8/9 </a:t>
            </a:r>
            <a:r>
              <a:rPr lang="en-GB" b="1" dirty="0">
                <a:solidFill>
                  <a:srgbClr val="FF0000"/>
                </a:solidFill>
                <a:latin typeface="Raleway" panose="020B0604020202020204" charset="0"/>
              </a:rPr>
              <a:t>Representation of migrants. </a:t>
            </a:r>
          </a:p>
          <a:p>
            <a:pPr marL="0" indent="0">
              <a:buNone/>
            </a:pPr>
            <a:r>
              <a:rPr lang="en-GB" dirty="0">
                <a:latin typeface="Raleway" panose="020B0604020202020204" charset="0"/>
              </a:rPr>
              <a:t>Migration is contentious and so is often portrayed in emotive terms by the media. Misrepresentation of migrants &amp; migration can increase tension between communities, fear of ‘the other’ and foster racism and discrimination. This can make it hard for migrants to ‘ belong’ anywhere as they face prejudice and discrimination  </a:t>
            </a:r>
          </a:p>
          <a:p>
            <a:endParaRPr lang="en-GB" dirty="0"/>
          </a:p>
        </p:txBody>
      </p:sp>
    </p:spTree>
    <p:extLst>
      <p:ext uri="{BB962C8B-B14F-4D97-AF65-F5344CB8AC3E}">
        <p14:creationId xmlns:p14="http://schemas.microsoft.com/office/powerpoint/2010/main" val="3892272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324" y="1026523"/>
            <a:ext cx="10157222" cy="1259946"/>
          </a:xfrm>
          <a:solidFill>
            <a:schemeClr val="accent6">
              <a:lumMod val="20000"/>
              <a:lumOff val="80000"/>
            </a:schemeClr>
          </a:solidFill>
        </p:spPr>
        <p:txBody>
          <a:bodyPr>
            <a:normAutofit/>
          </a:bodyPr>
          <a:lstStyle/>
          <a:p>
            <a:r>
              <a:rPr lang="en-GB" sz="3600" b="1" dirty="0">
                <a:latin typeface="Raleway" panose="020B0604020202020204" charset="0"/>
              </a:rPr>
              <a:t>Lesson Objectives Learners  will be able to: </a:t>
            </a:r>
          </a:p>
        </p:txBody>
      </p:sp>
      <p:grpSp>
        <p:nvGrpSpPr>
          <p:cNvPr id="5" name="Group 4"/>
          <p:cNvGrpSpPr/>
          <p:nvPr/>
        </p:nvGrpSpPr>
        <p:grpSpPr>
          <a:xfrm>
            <a:off x="364325" y="290950"/>
            <a:ext cx="9872150" cy="704803"/>
            <a:chOff x="364325" y="290950"/>
            <a:chExt cx="9872150" cy="704803"/>
          </a:xfrm>
        </p:grpSpPr>
        <p:sp>
          <p:nvSpPr>
            <p:cNvPr id="6"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7"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pic>
          <p:nvPicPr>
            <p:cNvPr id="9"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sp>
        <p:nvSpPr>
          <p:cNvPr id="10" name="Content Placeholder 9">
            <a:extLst>
              <a:ext uri="{FF2B5EF4-FFF2-40B4-BE49-F238E27FC236}">
                <a16:creationId xmlns:a16="http://schemas.microsoft.com/office/drawing/2014/main" id="{6BCCACD0-CA0E-492C-8E2A-102B3CE50480}"/>
              </a:ext>
            </a:extLst>
          </p:cNvPr>
          <p:cNvSpPr>
            <a:spLocks noGrp="1"/>
          </p:cNvSpPr>
          <p:nvPr>
            <p:ph idx="1"/>
          </p:nvPr>
        </p:nvSpPr>
        <p:spPr>
          <a:xfrm>
            <a:off x="225266" y="2418442"/>
            <a:ext cx="10241280" cy="4989036"/>
          </a:xfrm>
        </p:spPr>
        <p:txBody>
          <a:bodyPr>
            <a:normAutofit fontScale="40000" lnSpcReduction="20000"/>
          </a:bodyPr>
          <a:lstStyle/>
          <a:p>
            <a:r>
              <a:rPr lang="en-GB" sz="5000" b="1" dirty="0">
                <a:latin typeface="Raleway" panose="020B0604020202020204" charset="0"/>
              </a:rPr>
              <a:t>Know and understand what it means to be ‘stateless’</a:t>
            </a:r>
          </a:p>
          <a:p>
            <a:endParaRPr lang="en-GB" sz="5000" b="1" dirty="0">
              <a:latin typeface="Raleway" panose="020B0604020202020204" charset="0"/>
            </a:endParaRPr>
          </a:p>
          <a:p>
            <a:r>
              <a:rPr lang="en-GB" sz="5000" b="1" dirty="0">
                <a:latin typeface="Raleway" panose="020B0604020202020204" charset="0"/>
              </a:rPr>
              <a:t>Reflect on the benefits of living in a democracy, and having human rights</a:t>
            </a:r>
          </a:p>
          <a:p>
            <a:endParaRPr lang="en-GB" sz="5000" b="1" dirty="0">
              <a:latin typeface="Raleway" panose="020B0604020202020204" charset="0"/>
            </a:endParaRPr>
          </a:p>
          <a:p>
            <a:r>
              <a:rPr lang="en-GB" sz="5000" b="1" dirty="0">
                <a:latin typeface="Raleway" panose="020B0604020202020204" charset="0"/>
              </a:rPr>
              <a:t>Understand the United Nations’ aim of Peace, justice and secure lives for all</a:t>
            </a:r>
          </a:p>
          <a:p>
            <a:endParaRPr lang="en-GB" sz="5000" b="1" dirty="0">
              <a:latin typeface="Raleway" panose="020B0604020202020204" charset="0"/>
            </a:endParaRPr>
          </a:p>
          <a:p>
            <a:r>
              <a:rPr lang="en-GB" sz="5000" b="1" dirty="0">
                <a:latin typeface="Raleway" panose="020B0604020202020204" charset="0"/>
              </a:rPr>
              <a:t>use skills in group work: sharing, listening, and questioning</a:t>
            </a:r>
          </a:p>
          <a:p>
            <a:pPr>
              <a:buNone/>
            </a:pPr>
            <a:endParaRPr lang="en-GB" dirty="0">
              <a:latin typeface="Raleway" panose="020B0604020202020204" charset="0"/>
            </a:endParaRPr>
          </a:p>
          <a:p>
            <a:pPr>
              <a:buNone/>
            </a:pPr>
            <a:endParaRPr lang="en-GB" sz="4200" b="1" dirty="0">
              <a:latin typeface="Raleway" panose="020B0604020202020204" charset="0"/>
            </a:endParaRPr>
          </a:p>
          <a:p>
            <a:pPr>
              <a:buNone/>
            </a:pPr>
            <a:r>
              <a:rPr lang="en-GB" sz="4200" b="1" dirty="0">
                <a:latin typeface="Raleway" panose="020B0604020202020204" charset="0"/>
              </a:rPr>
              <a:t>Sustainable Development Goals </a:t>
            </a:r>
            <a:r>
              <a:rPr lang="en-GB" sz="4200" dirty="0">
                <a:latin typeface="Raleway" panose="020B0604020202020204" charset="0"/>
              </a:rPr>
              <a:t>focus:</a:t>
            </a:r>
          </a:p>
          <a:p>
            <a:pPr marL="0" indent="0">
              <a:buNone/>
            </a:pPr>
            <a:r>
              <a:rPr lang="en-GB" sz="4200" dirty="0">
                <a:solidFill>
                  <a:srgbClr val="FF0000"/>
                </a:solidFill>
                <a:latin typeface="Raleway" panose="020B0604020202020204" charset="0"/>
              </a:rPr>
              <a:t>10.2    By 2030, empower and promote the social, economic and political inclusion of all, irrespective of age, sex, disability, race, ethnicity, origin, religion or economic or other status </a:t>
            </a:r>
          </a:p>
          <a:p>
            <a:pPr marL="0" indent="0">
              <a:buNone/>
            </a:pPr>
            <a:r>
              <a:rPr lang="en-GB" sz="4200" dirty="0">
                <a:solidFill>
                  <a:schemeClr val="tx2"/>
                </a:solidFill>
                <a:latin typeface="Raleway" panose="020B0604020202020204" charset="0"/>
              </a:rPr>
              <a:t>16.3   Promote the rule of law at the national and international levels and ensure equal access to justice for all;</a:t>
            </a:r>
          </a:p>
          <a:p>
            <a:pPr marL="0" indent="0">
              <a:buNone/>
            </a:pPr>
            <a:r>
              <a:rPr lang="en-GB" sz="4200" dirty="0">
                <a:solidFill>
                  <a:schemeClr val="accent3">
                    <a:lumMod val="50000"/>
                  </a:schemeClr>
                </a:solidFill>
                <a:latin typeface="Raleway" panose="020B0604020202020204" charset="0"/>
              </a:rPr>
              <a:t>16.b  Promote and enforce non-discriminatory laws and policies for sustainable development</a:t>
            </a:r>
          </a:p>
          <a:p>
            <a:endParaRPr lang="en-GB" dirty="0"/>
          </a:p>
        </p:txBody>
      </p:sp>
    </p:spTree>
    <p:extLst>
      <p:ext uri="{BB962C8B-B14F-4D97-AF65-F5344CB8AC3E}">
        <p14:creationId xmlns:p14="http://schemas.microsoft.com/office/powerpoint/2010/main" val="1212221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3917225" y="9741"/>
            <a:ext cx="1612800" cy="522600"/>
          </a:xfrm>
          <a:prstGeom prst="rect">
            <a:avLst/>
          </a:prstGeom>
          <a:solidFill>
            <a:schemeClr val="accent4">
              <a:lumMod val="20000"/>
              <a:lumOff val="80000"/>
            </a:schemeClr>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5</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76025" y="56342"/>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120" name="Google Shape;120;p16"/>
          <p:cNvPicPr preferRelativeResize="0"/>
          <p:nvPr/>
        </p:nvPicPr>
        <p:blipFill>
          <a:blip r:embed="rId4">
            <a:alphaModFix/>
          </a:blip>
          <a:stretch>
            <a:fillRect/>
          </a:stretch>
        </p:blipFill>
        <p:spPr>
          <a:xfrm>
            <a:off x="9460270" y="7069499"/>
            <a:ext cx="955718" cy="334501"/>
          </a:xfrm>
          <a:prstGeom prst="rect">
            <a:avLst/>
          </a:prstGeom>
          <a:noFill/>
          <a:ln>
            <a:noFill/>
          </a:ln>
        </p:spPr>
      </p:pic>
      <p:sp>
        <p:nvSpPr>
          <p:cNvPr id="125" name="Google Shape;125;p16"/>
          <p:cNvSpPr/>
          <p:nvPr/>
        </p:nvSpPr>
        <p:spPr>
          <a:xfrm rot="10800000" flipH="1">
            <a:off x="428825" y="10165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5" name="Group 44"/>
          <p:cNvGrpSpPr/>
          <p:nvPr/>
        </p:nvGrpSpPr>
        <p:grpSpPr>
          <a:xfrm>
            <a:off x="455338" y="556147"/>
            <a:ext cx="6500700" cy="786561"/>
            <a:chOff x="462100" y="4507389"/>
            <a:chExt cx="6500700" cy="399411"/>
          </a:xfrm>
        </p:grpSpPr>
        <p:sp>
          <p:nvSpPr>
            <p:cNvPr id="46" name="Google Shape;77;p14"/>
            <p:cNvSpPr/>
            <p:nvPr/>
          </p:nvSpPr>
          <p:spPr>
            <a:xfrm>
              <a:off x="462100" y="4530000"/>
              <a:ext cx="6500700" cy="3768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2;p14"/>
            <p:cNvSpPr txBox="1"/>
            <p:nvPr/>
          </p:nvSpPr>
          <p:spPr>
            <a:xfrm>
              <a:off x="550000" y="4507389"/>
              <a:ext cx="4195200"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Raleway" panose="020B0604020202020204" charset="0"/>
                  <a:ea typeface="Prompt"/>
                  <a:cs typeface="Prompt"/>
                  <a:sym typeface="Prompt"/>
                </a:rPr>
                <a:t>ACTIVITY 1: </a:t>
              </a:r>
              <a:endParaRPr sz="1400" b="1" i="0" u="none" strike="noStrike" cap="none" dirty="0">
                <a:solidFill>
                  <a:srgbClr val="3174BA"/>
                </a:solidFill>
                <a:latin typeface="Raleway" panose="020B0604020202020204" charset="0"/>
                <a:ea typeface="Prompt"/>
                <a:cs typeface="Prompt"/>
                <a:sym typeface="Prompt"/>
              </a:endParaRPr>
            </a:p>
          </p:txBody>
        </p:sp>
      </p:grpSp>
      <p:sp>
        <p:nvSpPr>
          <p:cNvPr id="3" name="Text Placeholder 2">
            <a:extLst>
              <a:ext uri="{FF2B5EF4-FFF2-40B4-BE49-F238E27FC236}">
                <a16:creationId xmlns:a16="http://schemas.microsoft.com/office/drawing/2014/main" id="{1AAB4F07-CB4A-4326-9598-B14D6F432B50}"/>
              </a:ext>
            </a:extLst>
          </p:cNvPr>
          <p:cNvSpPr>
            <a:spLocks noGrp="1"/>
          </p:cNvSpPr>
          <p:nvPr>
            <p:ph type="body" idx="1"/>
          </p:nvPr>
        </p:nvSpPr>
        <p:spPr>
          <a:xfrm>
            <a:off x="246949" y="1839333"/>
            <a:ext cx="3025640" cy="5021400"/>
          </a:xfrm>
          <a:solidFill>
            <a:schemeClr val="accent4">
              <a:lumMod val="20000"/>
              <a:lumOff val="80000"/>
            </a:schemeClr>
          </a:solidFill>
        </p:spPr>
        <p:txBody>
          <a:bodyPr/>
          <a:lstStyle/>
          <a:p>
            <a:pPr>
              <a:buNone/>
            </a:pPr>
            <a:r>
              <a:rPr lang="en-GB" sz="2400" dirty="0">
                <a:latin typeface="Raleway" panose="020B0604020202020204" charset="0"/>
              </a:rPr>
              <a:t>Reminder of  </a:t>
            </a:r>
          </a:p>
          <a:p>
            <a:pPr>
              <a:buNone/>
            </a:pPr>
            <a:r>
              <a:rPr lang="en-GB" sz="2400" dirty="0">
                <a:latin typeface="Raleway" panose="020B0604020202020204" charset="0"/>
              </a:rPr>
              <a:t>the examples </a:t>
            </a:r>
          </a:p>
          <a:p>
            <a:pPr>
              <a:buNone/>
            </a:pPr>
            <a:r>
              <a:rPr lang="en-GB" sz="2400" dirty="0">
                <a:latin typeface="Raleway" panose="020B0604020202020204" charset="0"/>
              </a:rPr>
              <a:t>which helped us to know </a:t>
            </a:r>
          </a:p>
          <a:p>
            <a:pPr>
              <a:buNone/>
            </a:pPr>
            <a:r>
              <a:rPr lang="en-GB" sz="2400" dirty="0">
                <a:latin typeface="Raleway" panose="020B0604020202020204" charset="0"/>
              </a:rPr>
              <a:t>that we belong to our school :</a:t>
            </a:r>
          </a:p>
          <a:p>
            <a:pPr>
              <a:buNone/>
            </a:pPr>
            <a:endParaRPr lang="en-GB" sz="2400" dirty="0">
              <a:latin typeface="Raleway" panose="020B0604020202020204" charset="0"/>
            </a:endParaRPr>
          </a:p>
          <a:p>
            <a:pPr>
              <a:buNone/>
            </a:pPr>
            <a:r>
              <a:rPr lang="en-GB" sz="2400" dirty="0">
                <a:latin typeface="Raleway" panose="020B0604020202020204" charset="0"/>
              </a:rPr>
              <a:t>(Lesson1)</a:t>
            </a:r>
          </a:p>
          <a:p>
            <a:endParaRPr lang="en-GB" dirty="0"/>
          </a:p>
        </p:txBody>
      </p:sp>
      <p:pic>
        <p:nvPicPr>
          <p:cNvPr id="13" name="Picture 4">
            <a:extLst>
              <a:ext uri="{FF2B5EF4-FFF2-40B4-BE49-F238E27FC236}">
                <a16:creationId xmlns:a16="http://schemas.microsoft.com/office/drawing/2014/main" id="{507F1B01-1A37-4F3C-90FE-48A6D5FB296C}"/>
              </a:ext>
            </a:extLst>
          </p:cNvPr>
          <p:cNvPicPr>
            <a:picLocks noChangeAspect="1" noChangeArrowheads="1"/>
          </p:cNvPicPr>
          <p:nvPr/>
        </p:nvPicPr>
        <p:blipFill>
          <a:blip r:embed="rId5" cstate="print"/>
          <a:srcRect l="15769" t="25219" r="52767" b="14735"/>
          <a:stretch>
            <a:fillRect/>
          </a:stretch>
        </p:blipFill>
        <p:spPr bwMode="auto">
          <a:xfrm>
            <a:off x="4899259" y="1459552"/>
            <a:ext cx="5379870" cy="5772368"/>
          </a:xfrm>
          <a:prstGeom prst="rect">
            <a:avLst/>
          </a:prstGeom>
          <a:noFill/>
          <a:ln w="9525">
            <a:noFill/>
            <a:miter lim="800000"/>
            <a:headEnd/>
            <a:tailEnd/>
          </a:ln>
        </p:spPr>
      </p:pic>
      <p:sp>
        <p:nvSpPr>
          <p:cNvPr id="5" name="Rectangle 4">
            <a:extLst>
              <a:ext uri="{FF2B5EF4-FFF2-40B4-BE49-F238E27FC236}">
                <a16:creationId xmlns:a16="http://schemas.microsoft.com/office/drawing/2014/main" id="{BD166480-0BBE-4653-984A-7BAE8D60254D}"/>
              </a:ext>
            </a:extLst>
          </p:cNvPr>
          <p:cNvSpPr/>
          <p:nvPr/>
        </p:nvSpPr>
        <p:spPr>
          <a:xfrm>
            <a:off x="2145564" y="698942"/>
            <a:ext cx="4336444" cy="523220"/>
          </a:xfrm>
          <a:prstGeom prst="rect">
            <a:avLst/>
          </a:prstGeom>
        </p:spPr>
        <p:txBody>
          <a:bodyPr wrap="none">
            <a:spAutoFit/>
          </a:bodyPr>
          <a:lstStyle/>
          <a:p>
            <a:r>
              <a:rPr lang="en-GB" sz="2800" b="1" dirty="0">
                <a:latin typeface="Raleway" panose="020B0604020202020204" charset="0"/>
              </a:rPr>
              <a:t>Belonging to our School</a:t>
            </a:r>
          </a:p>
        </p:txBody>
      </p:sp>
    </p:spTree>
    <p:extLst>
      <p:ext uri="{BB962C8B-B14F-4D97-AF65-F5344CB8AC3E}">
        <p14:creationId xmlns:p14="http://schemas.microsoft.com/office/powerpoint/2010/main" val="3209532747"/>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652</TotalTime>
  <Words>2491</Words>
  <Application>Microsoft Office PowerPoint</Application>
  <PresentationFormat>Custom</PresentationFormat>
  <Paragraphs>273</Paragraphs>
  <Slides>25</Slides>
  <Notes>21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25</vt:i4>
      </vt:variant>
    </vt:vector>
  </HeadingPairs>
  <TitlesOfParts>
    <vt:vector size="35" baseType="lpstr">
      <vt:lpstr>Prompt</vt:lpstr>
      <vt:lpstr>Raleway </vt:lpstr>
      <vt:lpstr>Arial</vt:lpstr>
      <vt:lpstr>Wingdings</vt:lpstr>
      <vt:lpstr>Raleway ExtraBold</vt:lpstr>
      <vt:lpstr>Calibri</vt:lpstr>
      <vt:lpstr>Raleway</vt:lpstr>
      <vt:lpstr>Prompt SemiBold</vt:lpstr>
      <vt:lpstr>Simple Light</vt:lpstr>
      <vt:lpstr>Office Theme</vt:lpstr>
      <vt:lpstr>PowerPoint Presentation</vt:lpstr>
      <vt:lpstr>PowerPoint Presentation</vt:lpstr>
      <vt:lpstr>PowerPoint Presentation</vt:lpstr>
      <vt:lpstr>PowerPoint Presentation</vt:lpstr>
      <vt:lpstr>Lesson 5</vt:lpstr>
      <vt:lpstr>PowerPoint Presentation</vt:lpstr>
      <vt:lpstr>Big Ideas</vt:lpstr>
      <vt:lpstr>Lesson Objectives Learners  will be able to: </vt:lpstr>
      <vt:lpstr>PowerPoint Presentation</vt:lpstr>
      <vt:lpstr>    Certificate of ‘Belonging to our School’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People who are being made Stateless</vt:lpstr>
      <vt:lpstr>PowerPoint Presentation</vt:lpstr>
      <vt:lpstr>Preventing Childhood Statelessness</vt:lpstr>
      <vt:lpstr>Birth registration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Open</dc:creator>
  <cp:lastModifiedBy>Kevin Ayre</cp:lastModifiedBy>
  <cp:revision>46</cp:revision>
  <dcterms:modified xsi:type="dcterms:W3CDTF">2020-03-25T16:56:13Z</dcterms:modified>
</cp:coreProperties>
</file>