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 id="2147483662" r:id="rId2"/>
  </p:sldMasterIdLst>
  <p:notesMasterIdLst>
    <p:notesMasterId r:id="rId24"/>
  </p:notesMasterIdLst>
  <p:sldIdLst>
    <p:sldId id="257" r:id="rId3"/>
    <p:sldId id="276" r:id="rId4"/>
    <p:sldId id="259" r:id="rId5"/>
    <p:sldId id="256" r:id="rId6"/>
    <p:sldId id="268" r:id="rId7"/>
    <p:sldId id="269" r:id="rId8"/>
    <p:sldId id="273" r:id="rId9"/>
    <p:sldId id="272" r:id="rId10"/>
    <p:sldId id="262" r:id="rId11"/>
    <p:sldId id="263" r:id="rId12"/>
    <p:sldId id="264" r:id="rId13"/>
    <p:sldId id="265" r:id="rId14"/>
    <p:sldId id="266" r:id="rId15"/>
    <p:sldId id="274" r:id="rId16"/>
    <p:sldId id="275" r:id="rId17"/>
    <p:sldId id="278" r:id="rId18"/>
    <p:sldId id="279" r:id="rId19"/>
    <p:sldId id="280" r:id="rId20"/>
    <p:sldId id="284" r:id="rId21"/>
    <p:sldId id="281" r:id="rId22"/>
    <p:sldId id="267" r:id="rId23"/>
  </p:sldIdLst>
  <p:sldSz cx="10691813" cy="7559675"/>
  <p:notesSz cx="7559675" cy="10691813"/>
  <p:embeddedFontLst>
    <p:embeddedFont>
      <p:font typeface="Calibri" panose="020F0502020204030204" pitchFamily="34" charset="0"/>
      <p:regular r:id="rId25"/>
      <p:bold r:id="rId26"/>
      <p:italic r:id="rId27"/>
      <p:boldItalic r:id="rId28"/>
    </p:embeddedFont>
    <p:embeddedFont>
      <p:font typeface="Prompt" panose="020B0604020202020204" charset="-34"/>
      <p:regular r:id="rId29"/>
      <p:bold r:id="rId30"/>
      <p:italic r:id="rId31"/>
      <p:boldItalic r:id="rId32"/>
    </p:embeddedFont>
    <p:embeddedFont>
      <p:font typeface="Prompt SemiBold" panose="00000700000000000000" charset="-34"/>
      <p:regular r:id="rId33"/>
      <p:bold r:id="rId34"/>
      <p:italic r:id="rId35"/>
      <p:boldItalic r:id="rId36"/>
    </p:embeddedFont>
    <p:embeddedFont>
      <p:font typeface="Raleway" panose="020B0604020202020204" charset="0"/>
      <p:regular r:id="rId37"/>
      <p:bold r:id="rId38"/>
      <p:italic r:id="rId39"/>
      <p:boldItalic r:id="rId40"/>
    </p:embeddedFont>
    <p:embeddedFont>
      <p:font typeface="Raleway ExtraBold" panose="020B0604020202020204" charset="0"/>
      <p:bold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userDrawn="1">
          <p15:clr>
            <a:srgbClr val="A4A3A4"/>
          </p15:clr>
        </p15:guide>
        <p15:guide id="2" pos="33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948A54"/>
    <a:srgbClr val="5974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7" autoAdjust="0"/>
    <p:restoredTop sz="95455" autoAdjust="0"/>
  </p:normalViewPr>
  <p:slideViewPr>
    <p:cSldViewPr snapToGrid="0">
      <p:cViewPr varScale="1">
        <p:scale>
          <a:sx n="99" d="100"/>
          <a:sy n="99" d="100"/>
        </p:scale>
        <p:origin x="768" y="84"/>
      </p:cViewPr>
      <p:guideLst>
        <p:guide orient="horz" pos="2381"/>
        <p:guide pos="33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19.xml"/><Relationship Id="rId34" Type="http://schemas.openxmlformats.org/officeDocument/2006/relationships/font" Target="fonts/font10.fntdata"/><Relationship Id="rId42" Type="http://schemas.openxmlformats.org/officeDocument/2006/relationships/font" Target="fonts/font18.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font" Target="fonts/font17.fntdata"/></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F5BD24-E172-4D9A-AF35-58897FAC95A9}" type="doc">
      <dgm:prSet loTypeId="urn:microsoft.com/office/officeart/2005/8/layout/venn1" loCatId="relationship" qsTypeId="urn:microsoft.com/office/officeart/2005/8/quickstyle/simple1" qsCatId="simple" csTypeId="urn:microsoft.com/office/officeart/2005/8/colors/colorful5" csCatId="colorful" phldr="1"/>
      <dgm:spPr/>
    </dgm:pt>
    <dgm:pt modelId="{BAEADB4E-22A7-4EAC-99CB-B82A69380340}">
      <dgm:prSet phldrT="[Text]" custT="1"/>
      <dgm:spPr/>
      <dgm:t>
        <a:bodyPr/>
        <a:lstStyle/>
        <a:p>
          <a:r>
            <a:rPr lang="en-GB" sz="2200" dirty="0">
              <a:latin typeface="Raleway "/>
            </a:rPr>
            <a:t>What I have learned is...</a:t>
          </a:r>
        </a:p>
      </dgm:t>
    </dgm:pt>
    <dgm:pt modelId="{6BFEFF8D-9923-4081-A8AB-9B23F5A4EB38}" type="parTrans" cxnId="{1CD6B39C-8C60-418D-9817-B91E7B46A319}">
      <dgm:prSet/>
      <dgm:spPr/>
      <dgm:t>
        <a:bodyPr/>
        <a:lstStyle/>
        <a:p>
          <a:endParaRPr lang="en-GB"/>
        </a:p>
      </dgm:t>
    </dgm:pt>
    <dgm:pt modelId="{142E3988-A101-4C86-95CE-1D5164DC12D2}" type="sibTrans" cxnId="{1CD6B39C-8C60-418D-9817-B91E7B46A319}">
      <dgm:prSet/>
      <dgm:spPr/>
      <dgm:t>
        <a:bodyPr/>
        <a:lstStyle/>
        <a:p>
          <a:endParaRPr lang="en-GB"/>
        </a:p>
      </dgm:t>
    </dgm:pt>
    <dgm:pt modelId="{3350A7A0-10D5-4EDA-A2FC-E9F493D97A95}">
      <dgm:prSet phldrT="[Text]" custT="1"/>
      <dgm:spPr/>
      <dgm:t>
        <a:bodyPr/>
        <a:lstStyle/>
        <a:p>
          <a:r>
            <a:rPr lang="en-GB" sz="2200" dirty="0">
              <a:latin typeface="Raleway "/>
            </a:rPr>
            <a:t>What I have found useful to know is...</a:t>
          </a:r>
        </a:p>
      </dgm:t>
    </dgm:pt>
    <dgm:pt modelId="{E2938FE3-5941-4077-A741-901DA369EA1F}" type="parTrans" cxnId="{14BC5204-0B60-4E21-B2CC-A18394A5E133}">
      <dgm:prSet/>
      <dgm:spPr/>
      <dgm:t>
        <a:bodyPr/>
        <a:lstStyle/>
        <a:p>
          <a:endParaRPr lang="en-GB"/>
        </a:p>
      </dgm:t>
    </dgm:pt>
    <dgm:pt modelId="{6D648683-23B9-458E-AE52-A3B7F072A76E}" type="sibTrans" cxnId="{14BC5204-0B60-4E21-B2CC-A18394A5E133}">
      <dgm:prSet/>
      <dgm:spPr/>
      <dgm:t>
        <a:bodyPr/>
        <a:lstStyle/>
        <a:p>
          <a:endParaRPr lang="en-GB"/>
        </a:p>
      </dgm:t>
    </dgm:pt>
    <dgm:pt modelId="{1C0465D8-DFB9-45A8-A548-79A69BC4E278}">
      <dgm:prSet phldrT="[Text]" custT="1"/>
      <dgm:spPr/>
      <dgm:t>
        <a:bodyPr/>
        <a:lstStyle/>
        <a:p>
          <a:r>
            <a:rPr lang="en-GB" sz="2200" dirty="0">
              <a:latin typeface="Raleway "/>
            </a:rPr>
            <a:t>What I am thinking about </a:t>
          </a:r>
          <a:r>
            <a:rPr lang="en-GB" sz="1600" dirty="0">
              <a:latin typeface="Raleway "/>
            </a:rPr>
            <a:t>(am worried about) </a:t>
          </a:r>
          <a:r>
            <a:rPr lang="en-GB" sz="2200" dirty="0">
              <a:latin typeface="Raleway "/>
            </a:rPr>
            <a:t>is...</a:t>
          </a:r>
        </a:p>
      </dgm:t>
    </dgm:pt>
    <dgm:pt modelId="{09C78CBC-A968-41D2-B20B-21CB55FB8ECD}" type="parTrans" cxnId="{F2F692B0-658D-4AE4-ABE5-440AFD98E669}">
      <dgm:prSet/>
      <dgm:spPr/>
      <dgm:t>
        <a:bodyPr/>
        <a:lstStyle/>
        <a:p>
          <a:endParaRPr lang="en-GB"/>
        </a:p>
      </dgm:t>
    </dgm:pt>
    <dgm:pt modelId="{EC9029F5-5845-485B-B43C-4DBC2787B1AC}" type="sibTrans" cxnId="{F2F692B0-658D-4AE4-ABE5-440AFD98E669}">
      <dgm:prSet/>
      <dgm:spPr/>
      <dgm:t>
        <a:bodyPr/>
        <a:lstStyle/>
        <a:p>
          <a:endParaRPr lang="en-GB"/>
        </a:p>
      </dgm:t>
    </dgm:pt>
    <dgm:pt modelId="{CBB9C49D-ECCD-434B-82D4-E72A66662F7D}" type="pres">
      <dgm:prSet presAssocID="{33F5BD24-E172-4D9A-AF35-58897FAC95A9}" presName="compositeShape" presStyleCnt="0">
        <dgm:presLayoutVars>
          <dgm:chMax val="7"/>
          <dgm:dir/>
          <dgm:resizeHandles val="exact"/>
        </dgm:presLayoutVars>
      </dgm:prSet>
      <dgm:spPr/>
    </dgm:pt>
    <dgm:pt modelId="{2F5CFAD5-1734-4AD0-90FF-1A510C43DA7A}" type="pres">
      <dgm:prSet presAssocID="{BAEADB4E-22A7-4EAC-99CB-B82A69380340}" presName="circ1" presStyleLbl="vennNode1" presStyleIdx="0" presStyleCnt="3" custLinFactNeighborX="1984" custLinFactNeighborY="-1089"/>
      <dgm:spPr/>
    </dgm:pt>
    <dgm:pt modelId="{EAD26BCC-C66B-4D68-8E28-21236A000822}" type="pres">
      <dgm:prSet presAssocID="{BAEADB4E-22A7-4EAC-99CB-B82A69380340}" presName="circ1Tx" presStyleLbl="revTx" presStyleIdx="0" presStyleCnt="0">
        <dgm:presLayoutVars>
          <dgm:chMax val="0"/>
          <dgm:chPref val="0"/>
          <dgm:bulletEnabled val="1"/>
        </dgm:presLayoutVars>
      </dgm:prSet>
      <dgm:spPr/>
    </dgm:pt>
    <dgm:pt modelId="{CF319133-1BC8-444A-A8AF-E974A2E16302}" type="pres">
      <dgm:prSet presAssocID="{3350A7A0-10D5-4EDA-A2FC-E9F493D97A95}" presName="circ2" presStyleLbl="vennNode1" presStyleIdx="1" presStyleCnt="3"/>
      <dgm:spPr/>
    </dgm:pt>
    <dgm:pt modelId="{8F2B0402-2E6C-4C9F-967A-56CC82C6A052}" type="pres">
      <dgm:prSet presAssocID="{3350A7A0-10D5-4EDA-A2FC-E9F493D97A95}" presName="circ2Tx" presStyleLbl="revTx" presStyleIdx="0" presStyleCnt="0">
        <dgm:presLayoutVars>
          <dgm:chMax val="0"/>
          <dgm:chPref val="0"/>
          <dgm:bulletEnabled val="1"/>
        </dgm:presLayoutVars>
      </dgm:prSet>
      <dgm:spPr/>
    </dgm:pt>
    <dgm:pt modelId="{E356F8B6-E7D9-468B-9397-BD511F0456BF}" type="pres">
      <dgm:prSet presAssocID="{1C0465D8-DFB9-45A8-A548-79A69BC4E278}" presName="circ3" presStyleLbl="vennNode1" presStyleIdx="2" presStyleCnt="3"/>
      <dgm:spPr/>
    </dgm:pt>
    <dgm:pt modelId="{C3CD17FD-70E9-43DB-95E6-1AB8FD1DD385}" type="pres">
      <dgm:prSet presAssocID="{1C0465D8-DFB9-45A8-A548-79A69BC4E278}" presName="circ3Tx" presStyleLbl="revTx" presStyleIdx="0" presStyleCnt="0">
        <dgm:presLayoutVars>
          <dgm:chMax val="0"/>
          <dgm:chPref val="0"/>
          <dgm:bulletEnabled val="1"/>
        </dgm:presLayoutVars>
      </dgm:prSet>
      <dgm:spPr/>
    </dgm:pt>
  </dgm:ptLst>
  <dgm:cxnLst>
    <dgm:cxn modelId="{14BC5204-0B60-4E21-B2CC-A18394A5E133}" srcId="{33F5BD24-E172-4D9A-AF35-58897FAC95A9}" destId="{3350A7A0-10D5-4EDA-A2FC-E9F493D97A95}" srcOrd="1" destOrd="0" parTransId="{E2938FE3-5941-4077-A741-901DA369EA1F}" sibTransId="{6D648683-23B9-458E-AE52-A3B7F072A76E}"/>
    <dgm:cxn modelId="{D5DE5A0A-B370-4BCA-8D52-C78BD10DDE1E}" type="presOf" srcId="{3350A7A0-10D5-4EDA-A2FC-E9F493D97A95}" destId="{8F2B0402-2E6C-4C9F-967A-56CC82C6A052}" srcOrd="1" destOrd="0" presId="urn:microsoft.com/office/officeart/2005/8/layout/venn1"/>
    <dgm:cxn modelId="{A4B1892C-5DB0-49F5-9BBA-52A1F6D82551}" type="presOf" srcId="{3350A7A0-10D5-4EDA-A2FC-E9F493D97A95}" destId="{CF319133-1BC8-444A-A8AF-E974A2E16302}" srcOrd="0" destOrd="0" presId="urn:microsoft.com/office/officeart/2005/8/layout/venn1"/>
    <dgm:cxn modelId="{2B71DA49-247D-41FD-BE12-0B7070699517}" type="presOf" srcId="{33F5BD24-E172-4D9A-AF35-58897FAC95A9}" destId="{CBB9C49D-ECCD-434B-82D4-E72A66662F7D}" srcOrd="0" destOrd="0" presId="urn:microsoft.com/office/officeart/2005/8/layout/venn1"/>
    <dgm:cxn modelId="{E2C5F854-B398-4B0C-A54D-68EB39DF358A}" type="presOf" srcId="{1C0465D8-DFB9-45A8-A548-79A69BC4E278}" destId="{C3CD17FD-70E9-43DB-95E6-1AB8FD1DD385}" srcOrd="1" destOrd="0" presId="urn:microsoft.com/office/officeart/2005/8/layout/venn1"/>
    <dgm:cxn modelId="{763E1556-881C-4AB1-A2A5-FEF239F4DFDC}" type="presOf" srcId="{BAEADB4E-22A7-4EAC-99CB-B82A69380340}" destId="{2F5CFAD5-1734-4AD0-90FF-1A510C43DA7A}" srcOrd="0" destOrd="0" presId="urn:microsoft.com/office/officeart/2005/8/layout/venn1"/>
    <dgm:cxn modelId="{F3A7E679-C54A-45C5-ACAE-593F4B43148E}" type="presOf" srcId="{1C0465D8-DFB9-45A8-A548-79A69BC4E278}" destId="{E356F8B6-E7D9-468B-9397-BD511F0456BF}" srcOrd="0" destOrd="0" presId="urn:microsoft.com/office/officeart/2005/8/layout/venn1"/>
    <dgm:cxn modelId="{26358094-0842-4D05-878B-8956EA153730}" type="presOf" srcId="{BAEADB4E-22A7-4EAC-99CB-B82A69380340}" destId="{EAD26BCC-C66B-4D68-8E28-21236A000822}" srcOrd="1" destOrd="0" presId="urn:microsoft.com/office/officeart/2005/8/layout/venn1"/>
    <dgm:cxn modelId="{1CD6B39C-8C60-418D-9817-B91E7B46A319}" srcId="{33F5BD24-E172-4D9A-AF35-58897FAC95A9}" destId="{BAEADB4E-22A7-4EAC-99CB-B82A69380340}" srcOrd="0" destOrd="0" parTransId="{6BFEFF8D-9923-4081-A8AB-9B23F5A4EB38}" sibTransId="{142E3988-A101-4C86-95CE-1D5164DC12D2}"/>
    <dgm:cxn modelId="{F2F692B0-658D-4AE4-ABE5-440AFD98E669}" srcId="{33F5BD24-E172-4D9A-AF35-58897FAC95A9}" destId="{1C0465D8-DFB9-45A8-A548-79A69BC4E278}" srcOrd="2" destOrd="0" parTransId="{09C78CBC-A968-41D2-B20B-21CB55FB8ECD}" sibTransId="{EC9029F5-5845-485B-B43C-4DBC2787B1AC}"/>
    <dgm:cxn modelId="{0D155F99-C0EE-44B0-A701-F83C61904E73}" type="presParOf" srcId="{CBB9C49D-ECCD-434B-82D4-E72A66662F7D}" destId="{2F5CFAD5-1734-4AD0-90FF-1A510C43DA7A}" srcOrd="0" destOrd="0" presId="urn:microsoft.com/office/officeart/2005/8/layout/venn1"/>
    <dgm:cxn modelId="{D0FED52D-E4EF-4450-B619-D5C105715BDD}" type="presParOf" srcId="{CBB9C49D-ECCD-434B-82D4-E72A66662F7D}" destId="{EAD26BCC-C66B-4D68-8E28-21236A000822}" srcOrd="1" destOrd="0" presId="urn:microsoft.com/office/officeart/2005/8/layout/venn1"/>
    <dgm:cxn modelId="{D31A76E0-759E-46A2-82F7-461990D3D776}" type="presParOf" srcId="{CBB9C49D-ECCD-434B-82D4-E72A66662F7D}" destId="{CF319133-1BC8-444A-A8AF-E974A2E16302}" srcOrd="2" destOrd="0" presId="urn:microsoft.com/office/officeart/2005/8/layout/venn1"/>
    <dgm:cxn modelId="{4CF09A76-F695-48C9-83DC-55E059063AAB}" type="presParOf" srcId="{CBB9C49D-ECCD-434B-82D4-E72A66662F7D}" destId="{8F2B0402-2E6C-4C9F-967A-56CC82C6A052}" srcOrd="3" destOrd="0" presId="urn:microsoft.com/office/officeart/2005/8/layout/venn1"/>
    <dgm:cxn modelId="{50DDAB60-0415-4C5D-A1F8-96C2C02D8EA4}" type="presParOf" srcId="{CBB9C49D-ECCD-434B-82D4-E72A66662F7D}" destId="{E356F8B6-E7D9-468B-9397-BD511F0456BF}" srcOrd="4" destOrd="0" presId="urn:microsoft.com/office/officeart/2005/8/layout/venn1"/>
    <dgm:cxn modelId="{EBCC8872-5F38-4ADA-8B56-6E0828583EEC}" type="presParOf" srcId="{CBB9C49D-ECCD-434B-82D4-E72A66662F7D}" destId="{C3CD17FD-70E9-43DB-95E6-1AB8FD1DD385}" srcOrd="5"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5CFAD5-1734-4AD0-90FF-1A510C43DA7A}">
      <dsp:nvSpPr>
        <dsp:cNvPr id="0" name=""/>
        <dsp:cNvSpPr/>
      </dsp:nvSpPr>
      <dsp:spPr>
        <a:xfrm>
          <a:off x="3433227" y="30443"/>
          <a:ext cx="3061741" cy="3061741"/>
        </a:xfrm>
        <a:prstGeom prst="ellipse">
          <a:avLst/>
        </a:prstGeom>
        <a:solidFill>
          <a:schemeClr val="accent5">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r>
            <a:rPr lang="en-GB" sz="2200" kern="1200" dirty="0">
              <a:latin typeface="Raleway "/>
            </a:rPr>
            <a:t>What I have learned is...</a:t>
          </a:r>
        </a:p>
      </dsp:txBody>
      <dsp:txXfrm>
        <a:off x="3841459" y="566248"/>
        <a:ext cx="2245276" cy="1377783"/>
      </dsp:txXfrm>
    </dsp:sp>
    <dsp:sp modelId="{CF319133-1BC8-444A-A8AF-E974A2E16302}">
      <dsp:nvSpPr>
        <dsp:cNvPr id="0" name=""/>
        <dsp:cNvSpPr/>
      </dsp:nvSpPr>
      <dsp:spPr>
        <a:xfrm>
          <a:off x="4477260" y="1977374"/>
          <a:ext cx="3061741" cy="3061741"/>
        </a:xfrm>
        <a:prstGeom prst="ellipse">
          <a:avLst/>
        </a:prstGeom>
        <a:solidFill>
          <a:schemeClr val="accent5">
            <a:alpha val="50000"/>
            <a:hueOff val="-3611398"/>
            <a:satOff val="0"/>
            <a:lumOff val="15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r>
            <a:rPr lang="en-GB" sz="2200" kern="1200" dirty="0">
              <a:latin typeface="Raleway "/>
            </a:rPr>
            <a:t>What I have found useful to know is...</a:t>
          </a:r>
        </a:p>
      </dsp:txBody>
      <dsp:txXfrm>
        <a:off x="5413643" y="2768324"/>
        <a:ext cx="1837044" cy="1683957"/>
      </dsp:txXfrm>
    </dsp:sp>
    <dsp:sp modelId="{E356F8B6-E7D9-468B-9397-BD511F0456BF}">
      <dsp:nvSpPr>
        <dsp:cNvPr id="0" name=""/>
        <dsp:cNvSpPr/>
      </dsp:nvSpPr>
      <dsp:spPr>
        <a:xfrm>
          <a:off x="2267704" y="1977374"/>
          <a:ext cx="3061741" cy="3061741"/>
        </a:xfrm>
        <a:prstGeom prst="ellipse">
          <a:avLst/>
        </a:prstGeom>
        <a:solidFill>
          <a:schemeClr val="accent5">
            <a:alpha val="50000"/>
            <a:hueOff val="-7222796"/>
            <a:satOff val="0"/>
            <a:lumOff val="30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r>
            <a:rPr lang="en-GB" sz="2200" kern="1200" dirty="0">
              <a:latin typeface="Raleway "/>
            </a:rPr>
            <a:t>What I am thinking about </a:t>
          </a:r>
          <a:r>
            <a:rPr lang="en-GB" sz="1600" kern="1200" dirty="0">
              <a:latin typeface="Raleway "/>
            </a:rPr>
            <a:t>(am worried about) </a:t>
          </a:r>
          <a:r>
            <a:rPr lang="en-GB" sz="2200" kern="1200" dirty="0">
              <a:latin typeface="Raleway "/>
            </a:rPr>
            <a:t>is...</a:t>
          </a:r>
        </a:p>
      </dsp:txBody>
      <dsp:txXfrm>
        <a:off x="2556018" y="2768324"/>
        <a:ext cx="1837044" cy="1683957"/>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13</a:t>
            </a:fld>
            <a:endParaRPr lang="en-GB" dirty="0"/>
          </a:p>
        </p:txBody>
      </p:sp>
    </p:spTree>
    <p:extLst>
      <p:ext uri="{BB962C8B-B14F-4D97-AF65-F5344CB8AC3E}">
        <p14:creationId xmlns:p14="http://schemas.microsoft.com/office/powerpoint/2010/main" val="1183272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14</a:t>
            </a:fld>
            <a:endParaRPr lang="en-GB" dirty="0"/>
          </a:p>
        </p:txBody>
      </p:sp>
    </p:spTree>
    <p:extLst>
      <p:ext uri="{BB962C8B-B14F-4D97-AF65-F5344CB8AC3E}">
        <p14:creationId xmlns:p14="http://schemas.microsoft.com/office/powerpoint/2010/main" val="1910004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15</a:t>
            </a:fld>
            <a:endParaRPr lang="en-GB" dirty="0"/>
          </a:p>
        </p:txBody>
      </p:sp>
    </p:spTree>
    <p:extLst>
      <p:ext uri="{BB962C8B-B14F-4D97-AF65-F5344CB8AC3E}">
        <p14:creationId xmlns:p14="http://schemas.microsoft.com/office/powerpoint/2010/main" val="16157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16</a:t>
            </a:fld>
            <a:endParaRPr lang="en-GB" dirty="0"/>
          </a:p>
        </p:txBody>
      </p:sp>
    </p:spTree>
    <p:extLst>
      <p:ext uri="{BB962C8B-B14F-4D97-AF65-F5344CB8AC3E}">
        <p14:creationId xmlns:p14="http://schemas.microsoft.com/office/powerpoint/2010/main" val="1426606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r>
              <a:rPr lang="en-GB" dirty="0"/>
              <a:t>www.unhcr.org.uk/a-great-British-welcome </a:t>
            </a:r>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17</a:t>
            </a:fld>
            <a:endParaRPr lang="en-GB" dirty="0"/>
          </a:p>
        </p:txBody>
      </p:sp>
    </p:spTree>
    <p:extLst>
      <p:ext uri="{BB962C8B-B14F-4D97-AF65-F5344CB8AC3E}">
        <p14:creationId xmlns:p14="http://schemas.microsoft.com/office/powerpoint/2010/main" val="4092824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18</a:t>
            </a:fld>
            <a:endParaRPr lang="en-GB" dirty="0"/>
          </a:p>
        </p:txBody>
      </p:sp>
    </p:spTree>
    <p:extLst>
      <p:ext uri="{BB962C8B-B14F-4D97-AF65-F5344CB8AC3E}">
        <p14:creationId xmlns:p14="http://schemas.microsoft.com/office/powerpoint/2010/main" val="1329628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19</a:t>
            </a:fld>
            <a:endParaRPr lang="en-GB" dirty="0"/>
          </a:p>
        </p:txBody>
      </p:sp>
    </p:spTree>
    <p:extLst>
      <p:ext uri="{BB962C8B-B14F-4D97-AF65-F5344CB8AC3E}">
        <p14:creationId xmlns:p14="http://schemas.microsoft.com/office/powerpoint/2010/main" val="1313223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20</a:t>
            </a:fld>
            <a:endParaRPr lang="en-GB" dirty="0"/>
          </a:p>
        </p:txBody>
      </p:sp>
    </p:spTree>
    <p:extLst>
      <p:ext uri="{BB962C8B-B14F-4D97-AF65-F5344CB8AC3E}">
        <p14:creationId xmlns:p14="http://schemas.microsoft.com/office/powerpoint/2010/main" val="3128766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447417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21809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098172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812451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293204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379824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BAE56EE-9549-45A0-BBA2-AEB39735062A}" type="datetimeFigureOut">
              <a:rPr lang="en-GB" smtClean="0"/>
              <a:pPr/>
              <a:t>25/03/2020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17328E5-24CB-4E61-9CBE-424E1B15B3F2}" type="slidenum">
              <a:rPr lang="en-GB" smtClean="0"/>
              <a:pPr/>
              <a:t>‹#›</a:t>
            </a:fld>
            <a:endParaRPr lang="en-GB" dirty="0"/>
          </a:p>
        </p:txBody>
      </p:sp>
    </p:spTree>
    <p:extLst>
      <p:ext uri="{BB962C8B-B14F-4D97-AF65-F5344CB8AC3E}">
        <p14:creationId xmlns:p14="http://schemas.microsoft.com/office/powerpoint/2010/main" val="3142739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886" y="2348400"/>
            <a:ext cx="9088041" cy="1620430"/>
          </a:xfrm>
        </p:spPr>
        <p:txBody>
          <a:bodyPr/>
          <a:lstStyle/>
          <a:p>
            <a:r>
              <a:rPr lang="en-US"/>
              <a:t>Click to edit Master title style</a:t>
            </a:r>
            <a:endParaRPr lang="en-GB"/>
          </a:p>
        </p:txBody>
      </p:sp>
      <p:sp>
        <p:nvSpPr>
          <p:cNvPr id="3" name="Subtitle 2"/>
          <p:cNvSpPr>
            <a:spLocks noGrp="1"/>
          </p:cNvSpPr>
          <p:nvPr>
            <p:ph type="subTitle" idx="1"/>
          </p:nvPr>
        </p:nvSpPr>
        <p:spPr>
          <a:xfrm>
            <a:off x="1603772" y="4283816"/>
            <a:ext cx="7484269" cy="1931917"/>
          </a:xfrm>
        </p:spPr>
        <p:txBody>
          <a:bodyPr/>
          <a:lstStyle>
            <a:lvl1pPr marL="0" indent="0" algn="ctr">
              <a:buNone/>
              <a:defRPr>
                <a:solidFill>
                  <a:schemeClr val="tx1">
                    <a:tint val="75000"/>
                  </a:schemeClr>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40814660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65513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580" y="4857792"/>
            <a:ext cx="9088041" cy="1501435"/>
          </a:xfrm>
        </p:spPr>
        <p:txBody>
          <a:bodyPr anchor="t"/>
          <a:lstStyle>
            <a:lvl1pPr algn="l">
              <a:defRPr sz="4409" b="1" cap="all"/>
            </a:lvl1pPr>
          </a:lstStyle>
          <a:p>
            <a:r>
              <a:rPr lang="en-US"/>
              <a:t>Click to edit Master title style</a:t>
            </a:r>
            <a:endParaRPr lang="en-GB"/>
          </a:p>
        </p:txBody>
      </p:sp>
      <p:sp>
        <p:nvSpPr>
          <p:cNvPr id="3" name="Text Placeholder 2"/>
          <p:cNvSpPr>
            <a:spLocks noGrp="1"/>
          </p:cNvSpPr>
          <p:nvPr>
            <p:ph type="body" idx="1"/>
          </p:nvPr>
        </p:nvSpPr>
        <p:spPr>
          <a:xfrm>
            <a:off x="844580" y="3204114"/>
            <a:ext cx="9088041" cy="1653678"/>
          </a:xfrm>
        </p:spPr>
        <p:txBody>
          <a:bodyPr anchor="b"/>
          <a:lstStyle>
            <a:lvl1pPr marL="0" indent="0">
              <a:buNone/>
              <a:defRPr sz="2205">
                <a:solidFill>
                  <a:schemeClr val="tx1">
                    <a:tint val="75000"/>
                  </a:schemeClr>
                </a:solidFill>
              </a:defRPr>
            </a:lvl1pPr>
            <a:lvl2pPr marL="503972" indent="0">
              <a:buNone/>
              <a:defRPr sz="1984">
                <a:solidFill>
                  <a:schemeClr val="tx1">
                    <a:tint val="75000"/>
                  </a:schemeClr>
                </a:solidFill>
              </a:defRPr>
            </a:lvl2pPr>
            <a:lvl3pPr marL="1007943" indent="0">
              <a:buNone/>
              <a:defRPr sz="1764">
                <a:solidFill>
                  <a:schemeClr val="tx1">
                    <a:tint val="75000"/>
                  </a:schemeClr>
                </a:solidFill>
              </a:defRPr>
            </a:lvl3pPr>
            <a:lvl4pPr marL="1511915" indent="0">
              <a:buNone/>
              <a:defRPr sz="1543">
                <a:solidFill>
                  <a:schemeClr val="tx1">
                    <a:tint val="75000"/>
                  </a:schemeClr>
                </a:solidFill>
              </a:defRPr>
            </a:lvl4pPr>
            <a:lvl5pPr marL="2015886" indent="0">
              <a:buNone/>
              <a:defRPr sz="1543">
                <a:solidFill>
                  <a:schemeClr val="tx1">
                    <a:tint val="75000"/>
                  </a:schemeClr>
                </a:solidFill>
              </a:defRPr>
            </a:lvl5pPr>
            <a:lvl6pPr marL="2519858" indent="0">
              <a:buNone/>
              <a:defRPr sz="1543">
                <a:solidFill>
                  <a:schemeClr val="tx1">
                    <a:tint val="75000"/>
                  </a:schemeClr>
                </a:solidFill>
              </a:defRPr>
            </a:lvl6pPr>
            <a:lvl7pPr marL="3023829" indent="0">
              <a:buNone/>
              <a:defRPr sz="1543">
                <a:solidFill>
                  <a:schemeClr val="tx1">
                    <a:tint val="75000"/>
                  </a:schemeClr>
                </a:solidFill>
              </a:defRPr>
            </a:lvl7pPr>
            <a:lvl8pPr marL="3527801" indent="0">
              <a:buNone/>
              <a:defRPr sz="1543">
                <a:solidFill>
                  <a:schemeClr val="tx1">
                    <a:tint val="75000"/>
                  </a:schemeClr>
                </a:solidFill>
              </a:defRPr>
            </a:lvl8pPr>
            <a:lvl9pPr marL="4031772" indent="0">
              <a:buNone/>
              <a:defRPr sz="154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481603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34591" y="1763925"/>
            <a:ext cx="4722217"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35005" y="1763925"/>
            <a:ext cx="4722217"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348466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534591" y="1692178"/>
            <a:ext cx="4724074" cy="705219"/>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4" name="Content Placeholder 3"/>
          <p:cNvSpPr>
            <a:spLocks noGrp="1"/>
          </p:cNvSpPr>
          <p:nvPr>
            <p:ph sz="half" idx="2"/>
          </p:nvPr>
        </p:nvSpPr>
        <p:spPr>
          <a:xfrm>
            <a:off x="534591" y="2397397"/>
            <a:ext cx="4724074" cy="4355563"/>
          </a:xfrm>
        </p:spPr>
        <p:txBody>
          <a:bodyPr/>
          <a:lstStyle>
            <a:lvl1pPr>
              <a:defRPr sz="2646"/>
            </a:lvl1pPr>
            <a:lvl2pPr>
              <a:defRPr sz="2205"/>
            </a:lvl2pPr>
            <a:lvl3pPr>
              <a:defRPr sz="1984"/>
            </a:lvl3pPr>
            <a:lvl4pPr>
              <a:defRPr sz="1764"/>
            </a:lvl4pPr>
            <a:lvl5pPr>
              <a:defRPr sz="1764"/>
            </a:lvl5pPr>
            <a:lvl6pPr>
              <a:defRPr sz="1764"/>
            </a:lvl6pPr>
            <a:lvl7pPr>
              <a:defRPr sz="1764"/>
            </a:lvl7pPr>
            <a:lvl8pPr>
              <a:defRPr sz="1764"/>
            </a:lvl8pPr>
            <a:lvl9pPr>
              <a:defRPr sz="17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431293" y="1692178"/>
            <a:ext cx="4725930" cy="705219"/>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6" name="Content Placeholder 5"/>
          <p:cNvSpPr>
            <a:spLocks noGrp="1"/>
          </p:cNvSpPr>
          <p:nvPr>
            <p:ph sz="quarter" idx="4"/>
          </p:nvPr>
        </p:nvSpPr>
        <p:spPr>
          <a:xfrm>
            <a:off x="5431293" y="2397397"/>
            <a:ext cx="4725930" cy="4355563"/>
          </a:xfrm>
        </p:spPr>
        <p:txBody>
          <a:bodyPr/>
          <a:lstStyle>
            <a:lvl1pPr>
              <a:defRPr sz="2646"/>
            </a:lvl1pPr>
            <a:lvl2pPr>
              <a:defRPr sz="2205"/>
            </a:lvl2pPr>
            <a:lvl3pPr>
              <a:defRPr sz="1984"/>
            </a:lvl3pPr>
            <a:lvl4pPr>
              <a:defRPr sz="1764"/>
            </a:lvl4pPr>
            <a:lvl5pPr>
              <a:defRPr sz="1764"/>
            </a:lvl5pPr>
            <a:lvl6pPr>
              <a:defRPr sz="1764"/>
            </a:lvl6pPr>
            <a:lvl7pPr>
              <a:defRPr sz="1764"/>
            </a:lvl7pPr>
            <a:lvl8pPr>
              <a:defRPr sz="1764"/>
            </a:lvl8pPr>
            <a:lvl9pPr>
              <a:defRPr sz="17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8" name="Footer Placeholder 7"/>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9" name="Slide Number Placeholder 8"/>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4356193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4" name="Footer Placeholder 3"/>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5" name="Slide Number Placeholder 4"/>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8799070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3" name="Footer Placeholder 2"/>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4" name="Slide Number Placeholder 3"/>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8008997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591" y="300987"/>
            <a:ext cx="3517533" cy="1280945"/>
          </a:xfrm>
        </p:spPr>
        <p:txBody>
          <a:bodyPr anchor="b"/>
          <a:lstStyle>
            <a:lvl1pPr algn="l">
              <a:defRPr sz="2205" b="1"/>
            </a:lvl1pPr>
          </a:lstStyle>
          <a:p>
            <a:r>
              <a:rPr lang="en-US"/>
              <a:t>Click to edit Master title style</a:t>
            </a:r>
            <a:endParaRPr lang="en-GB"/>
          </a:p>
        </p:txBody>
      </p:sp>
      <p:sp>
        <p:nvSpPr>
          <p:cNvPr id="3" name="Content Placeholder 2"/>
          <p:cNvSpPr>
            <a:spLocks noGrp="1"/>
          </p:cNvSpPr>
          <p:nvPr>
            <p:ph idx="1"/>
          </p:nvPr>
        </p:nvSpPr>
        <p:spPr>
          <a:xfrm>
            <a:off x="4180202" y="300988"/>
            <a:ext cx="5977020" cy="6451973"/>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534591" y="1581933"/>
            <a:ext cx="3517533" cy="5171028"/>
          </a:xfrm>
        </p:spPr>
        <p:txBody>
          <a:bodyPr/>
          <a:lstStyle>
            <a:lvl1pPr marL="0" indent="0">
              <a:buNone/>
              <a:defRPr sz="1543"/>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en-US"/>
              <a:t>Click to edit Master text styles</a:t>
            </a:r>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20801160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670" y="5291772"/>
            <a:ext cx="6415088" cy="624724"/>
          </a:xfrm>
        </p:spPr>
        <p:txBody>
          <a:bodyPr anchor="b"/>
          <a:lstStyle>
            <a:lvl1pPr algn="l">
              <a:defRPr sz="2205" b="1"/>
            </a:lvl1pPr>
          </a:lstStyle>
          <a:p>
            <a:r>
              <a:rPr lang="en-US"/>
              <a:t>Click to edit Master title style</a:t>
            </a:r>
            <a:endParaRPr lang="en-GB"/>
          </a:p>
        </p:txBody>
      </p:sp>
      <p:sp>
        <p:nvSpPr>
          <p:cNvPr id="3" name="Picture Placeholder 2"/>
          <p:cNvSpPr>
            <a:spLocks noGrp="1"/>
          </p:cNvSpPr>
          <p:nvPr>
            <p:ph type="pic" idx="1"/>
          </p:nvPr>
        </p:nvSpPr>
        <p:spPr>
          <a:xfrm>
            <a:off x="2095670" y="675471"/>
            <a:ext cx="6415088" cy="4535805"/>
          </a:xfrm>
        </p:spPr>
        <p:txBody>
          <a:bodyPr/>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endParaRPr lang="en-GB" dirty="0"/>
          </a:p>
        </p:txBody>
      </p:sp>
      <p:sp>
        <p:nvSpPr>
          <p:cNvPr id="4" name="Text Placeholder 3"/>
          <p:cNvSpPr>
            <a:spLocks noGrp="1"/>
          </p:cNvSpPr>
          <p:nvPr>
            <p:ph type="body" sz="half" idx="2"/>
          </p:nvPr>
        </p:nvSpPr>
        <p:spPr>
          <a:xfrm>
            <a:off x="2095670" y="5916496"/>
            <a:ext cx="6415088" cy="887211"/>
          </a:xfrm>
        </p:spPr>
        <p:txBody>
          <a:bodyPr/>
          <a:lstStyle>
            <a:lvl1pPr marL="0" indent="0">
              <a:buNone/>
              <a:defRPr sz="1543"/>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en-US"/>
              <a:t>Click to edit Master text styles</a:t>
            </a:r>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76330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1543821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1564" y="302738"/>
            <a:ext cx="2405658" cy="645022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4591" y="302738"/>
            <a:ext cx="7038777" cy="645022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2941588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AE56EE-9549-45A0-BBA2-AEB39735062A}" type="datetimeFigureOut">
              <a:rPr lang="en-GB" smtClean="0"/>
              <a:pPr/>
              <a:t>25/03/2020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F17328E5-24CB-4E61-9CBE-424E1B15B3F2}" type="slidenum">
              <a:rPr lang="en-GB" smtClean="0"/>
              <a:pPr/>
              <a:t>‹#›</a:t>
            </a:fld>
            <a:endParaRPr lang="en-GB" dirty="0"/>
          </a:p>
        </p:txBody>
      </p:sp>
    </p:spTree>
    <p:extLst>
      <p:ext uri="{BB962C8B-B14F-4D97-AF65-F5344CB8AC3E}">
        <p14:creationId xmlns:p14="http://schemas.microsoft.com/office/powerpoint/2010/main" val="1774325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2" r:id="rId3"/>
    <p:sldLayoutId id="2147483653" r:id="rId4"/>
    <p:sldLayoutId id="2147483654" r:id="rId5"/>
    <p:sldLayoutId id="2147483655" r:id="rId6"/>
    <p:sldLayoutId id="2147483656" r:id="rId7"/>
    <p:sldLayoutId id="2147483657" r:id="rId8"/>
    <p:sldLayoutId id="2147483660" r:id="rId9"/>
    <p:sldLayoutId id="214748366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91" y="302737"/>
            <a:ext cx="9622632" cy="1259946"/>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34591" y="7006699"/>
            <a:ext cx="2494756" cy="402483"/>
          </a:xfrm>
          <a:prstGeom prst="rect">
            <a:avLst/>
          </a:prstGeom>
        </p:spPr>
        <p:txBody>
          <a:bodyPr vert="horz" lIns="91440" tIns="45720" rIns="91440" bIns="45720" rtlCol="0" anchor="ctr"/>
          <a:lstStyle>
            <a:lvl1pPr algn="l">
              <a:defRPr sz="1323">
                <a:solidFill>
                  <a:schemeClr val="tx1">
                    <a:tint val="75000"/>
                  </a:schemeClr>
                </a:solidFill>
              </a:defRPr>
            </a:lvl1p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25/03/2020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3"/>
          </p:nvPr>
        </p:nvSpPr>
        <p:spPr>
          <a:xfrm>
            <a:off x="3653036" y="7006699"/>
            <a:ext cx="3385741"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4"/>
          </p:nvPr>
        </p:nvSpPr>
        <p:spPr>
          <a:xfrm>
            <a:off x="7662466" y="7006699"/>
            <a:ext cx="2494756" cy="402483"/>
          </a:xfrm>
          <a:prstGeom prst="rect">
            <a:avLst/>
          </a:prstGeom>
        </p:spPr>
        <p:txBody>
          <a:bodyPr vert="horz" lIns="91440" tIns="45720" rIns="91440" bIns="45720" rtlCol="0" anchor="ctr"/>
          <a:lstStyle>
            <a:lvl1pPr algn="r">
              <a:defRPr sz="1323">
                <a:solidFill>
                  <a:schemeClr val="tx1">
                    <a:tint val="75000"/>
                  </a:schemeClr>
                </a:solidFill>
              </a:defRPr>
            </a:lvl1p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92866292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1007943" rtl="0" eaLnBrk="1" latinLnBrk="0" hangingPunct="1">
        <a:spcBef>
          <a:spcPct val="0"/>
        </a:spcBef>
        <a:buNone/>
        <a:defRPr sz="4850" kern="1200">
          <a:solidFill>
            <a:schemeClr val="tx1"/>
          </a:solidFill>
          <a:latin typeface="+mj-lt"/>
          <a:ea typeface="+mj-ea"/>
          <a:cs typeface="+mj-cs"/>
        </a:defRPr>
      </a:lvl1pPr>
    </p:titleStyle>
    <p:bodyStyle>
      <a:lvl1pPr marL="377979" indent="-377979" algn="l" defTabSz="1007943" rtl="0" eaLnBrk="1" latinLnBrk="0" hangingPunct="1">
        <a:spcBef>
          <a:spcPct val="20000"/>
        </a:spcBef>
        <a:buFont typeface="Arial" pitchFamily="34" charset="0"/>
        <a:buChar char="•"/>
        <a:defRPr sz="3527" kern="1200">
          <a:solidFill>
            <a:schemeClr val="tx1"/>
          </a:solidFill>
          <a:latin typeface="+mn-lt"/>
          <a:ea typeface="+mn-ea"/>
          <a:cs typeface="+mn-cs"/>
        </a:defRPr>
      </a:lvl1pPr>
      <a:lvl2pPr marL="818954" indent="-314982" algn="l" defTabSz="1007943" rtl="0" eaLnBrk="1" latinLnBrk="0" hangingPunct="1">
        <a:spcBef>
          <a:spcPct val="20000"/>
        </a:spcBef>
        <a:buFont typeface="Arial" pitchFamily="34" charset="0"/>
        <a:buChar char="–"/>
        <a:defRPr sz="3086" kern="1200">
          <a:solidFill>
            <a:schemeClr val="tx1"/>
          </a:solidFill>
          <a:latin typeface="+mn-lt"/>
          <a:ea typeface="+mn-ea"/>
          <a:cs typeface="+mn-cs"/>
        </a:defRPr>
      </a:lvl2pPr>
      <a:lvl3pPr marL="1259929" indent="-251986" algn="l" defTabSz="1007943" rtl="0" eaLnBrk="1" latinLnBrk="0" hangingPunct="1">
        <a:spcBef>
          <a:spcPct val="20000"/>
        </a:spcBef>
        <a:buFont typeface="Arial" pitchFamily="34" charset="0"/>
        <a:buChar char="•"/>
        <a:defRPr sz="2646" kern="1200">
          <a:solidFill>
            <a:schemeClr val="tx1"/>
          </a:solidFill>
          <a:latin typeface="+mn-lt"/>
          <a:ea typeface="+mn-ea"/>
          <a:cs typeface="+mn-cs"/>
        </a:defRPr>
      </a:lvl3pPr>
      <a:lvl4pPr marL="1763900"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4pPr>
      <a:lvl5pPr marL="2267872"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5pPr>
      <a:lvl6pPr marL="2771844"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6pPr>
      <a:lvl7pPr marL="3275815"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7pPr>
      <a:lvl8pPr marL="3779787"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8pPr>
      <a:lvl9pPr marL="4283758"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hyperlink" Target="http://www.nspcc.org.uk/preventing-abuse/keeping-children-safe/leaving-child-home-alone" TargetMode="Externa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5.pn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hyperlink" Target="http://www.unhcr.org.uk/" TargetMode="External"/><Relationship Id="rId5" Type="http://schemas.openxmlformats.org/officeDocument/2006/relationships/image" Target="../media/image6.png"/><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hyperlink" Target="http://www.unhcr.org.uk/a-great-British-welcome" TargetMode="External"/><Relationship Id="rId5" Type="http://schemas.openxmlformats.org/officeDocument/2006/relationships/image" Target="../media/image7.png"/><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jpg"/><Relationship Id="rId7" Type="http://schemas.openxmlformats.org/officeDocument/2006/relationships/diagramQuickStyle" Target="../diagrams/quickStyle1.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jpg"/><Relationship Id="rId9" Type="http://schemas.microsoft.com/office/2007/relationships/diagramDrawing" Target="../diagrams/drawing1.xml"/></Relationships>
</file>

<file path=ppt/slides/_rels/slide1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jpg"/><Relationship Id="rId7"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hyperlink" Target="http://www.un.org/en/events/refugeeday/index.shtml" TargetMode="Externa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GB" sz="1200" b="1" dirty="0">
                <a:solidFill>
                  <a:srgbClr val="A98278"/>
                </a:solidFill>
                <a:latin typeface="Prompt"/>
                <a:ea typeface="Prompt"/>
                <a:cs typeface="Prompt"/>
                <a:sym typeface="Prompt"/>
              </a:rPr>
              <a:t>LESSON</a:t>
            </a:r>
            <a:endParaRPr sz="12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A98278"/>
                </a:solidFill>
                <a:latin typeface="Prompt"/>
                <a:ea typeface="Prompt"/>
                <a:cs typeface="Prompt"/>
                <a:sym typeface="Prompt"/>
              </a:rPr>
              <a:t>DURATION</a:t>
            </a:r>
            <a:endParaRPr sz="12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9" name="Google Shape;69;p14"/>
          <p:cNvSpPr txBox="1"/>
          <p:nvPr/>
        </p:nvSpPr>
        <p:spPr>
          <a:xfrm>
            <a:off x="1760300" y="1014430"/>
            <a:ext cx="4845949" cy="1746672"/>
          </a:xfrm>
          <a:prstGeom prst="rect">
            <a:avLst/>
          </a:prstGeom>
          <a:noFill/>
          <a:ln>
            <a:noFill/>
          </a:ln>
        </p:spPr>
        <p:txBody>
          <a:bodyPr spcFirstLastPara="1" wrap="square" lIns="91425" tIns="91425" rIns="91425" bIns="91425" anchor="t" anchorCtr="0">
            <a:noAutofit/>
          </a:bodyPr>
          <a:lstStyle/>
          <a:p>
            <a:pPr lvl="0"/>
            <a:r>
              <a:rPr lang="en-GB" sz="1100" b="1" dirty="0">
                <a:latin typeface="Raleway "/>
              </a:rPr>
              <a:t>Lesson Objectives: Learners will  be able to </a:t>
            </a:r>
          </a:p>
          <a:p>
            <a:pPr lvl="0"/>
            <a:r>
              <a:rPr lang="en-GB" sz="1100" dirty="0">
                <a:latin typeface="Raleway "/>
              </a:rPr>
              <a:t>Reflect on freedom, protection for young people and adults</a:t>
            </a:r>
          </a:p>
          <a:p>
            <a:pPr marL="285750" lvl="0" indent="-285750">
              <a:buFont typeface="Arial" panose="020B0604020202020204" pitchFamily="34" charset="0"/>
              <a:buChar char="•"/>
            </a:pPr>
            <a:r>
              <a:rPr lang="en-GB" sz="1100" dirty="0">
                <a:latin typeface="Raleway "/>
              </a:rPr>
              <a:t>Know about the origins of the Refugee Convention and work UNHCR</a:t>
            </a:r>
          </a:p>
          <a:p>
            <a:pPr marL="285750" lvl="0" indent="-285750">
              <a:buFont typeface="Arial" panose="020B0604020202020204" pitchFamily="34" charset="0"/>
              <a:buChar char="•"/>
            </a:pPr>
            <a:r>
              <a:rPr lang="en-GB" sz="1100" dirty="0">
                <a:latin typeface="Raleway "/>
              </a:rPr>
              <a:t>Show understanding of  the need to protect those who are refugees</a:t>
            </a:r>
          </a:p>
          <a:p>
            <a:pPr marL="285750" lvl="0" indent="-285750">
              <a:buFont typeface="Arial" panose="020B0604020202020204" pitchFamily="34" charset="0"/>
              <a:buChar char="•"/>
            </a:pPr>
            <a:r>
              <a:rPr lang="en-GB" sz="1100" dirty="0">
                <a:latin typeface="Raleway "/>
              </a:rPr>
              <a:t>Show understanding of organisations which look after people who are in desperate circumstances </a:t>
            </a:r>
          </a:p>
          <a:p>
            <a:pPr lvl="0"/>
            <a:r>
              <a:rPr lang="en-GB" sz="1100" dirty="0">
                <a:solidFill>
                  <a:srgbClr val="FF0000"/>
                </a:solidFill>
                <a:latin typeface="Raleway "/>
              </a:rPr>
              <a:t>Sustainable Development Goal 16.3:  Promote the rule of law at the national and international levels and ensure equal access to justice for all</a:t>
            </a:r>
          </a:p>
        </p:txBody>
      </p:sp>
      <p:sp>
        <p:nvSpPr>
          <p:cNvPr id="70" name="Google Shape;70;p14"/>
          <p:cNvSpPr txBox="1"/>
          <p:nvPr/>
        </p:nvSpPr>
        <p:spPr>
          <a:xfrm>
            <a:off x="7132075" y="5245425"/>
            <a:ext cx="3190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A98278"/>
                </a:solidFill>
                <a:latin typeface="Prompt"/>
                <a:ea typeface="Prompt"/>
                <a:cs typeface="Prompt"/>
                <a:sym typeface="Prompt"/>
              </a:rPr>
              <a:t>T</a:t>
            </a:r>
            <a:r>
              <a:rPr lang="it" sz="1100" b="1" dirty="0">
                <a:solidFill>
                  <a:srgbClr val="A98278"/>
                </a:solidFill>
                <a:latin typeface="Raleway "/>
                <a:ea typeface="Prompt"/>
                <a:cs typeface="Prompt"/>
                <a:sym typeface="Prompt"/>
              </a:rPr>
              <a:t>O WHICH GCE LEARNING OBJECTIVE DOES THIS PHASE CONTRIBUTE?</a:t>
            </a:r>
          </a:p>
          <a:p>
            <a:pPr lvl="0">
              <a:buSzPts val="1100"/>
            </a:pPr>
            <a:r>
              <a:rPr lang="en-GB" sz="1100" kern="1200" dirty="0">
                <a:solidFill>
                  <a:srgbClr val="595959"/>
                </a:solidFill>
                <a:latin typeface="Raleway "/>
                <a:ea typeface="Prompt"/>
                <a:cs typeface="Prompt"/>
                <a:sym typeface="Prompt"/>
              </a:rPr>
              <a:t>Key Stage 3  PSHE/Citizenship/ SMSC</a:t>
            </a:r>
            <a:endParaRPr sz="1100" i="0" u="none" strike="noStrike" cap="none" dirty="0">
              <a:solidFill>
                <a:srgbClr val="595959"/>
              </a:solidFill>
              <a:latin typeface="Raleway "/>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1" name="Google Shape;71;p14"/>
          <p:cNvSpPr txBox="1"/>
          <p:nvPr/>
        </p:nvSpPr>
        <p:spPr>
          <a:xfrm>
            <a:off x="7132075" y="6036376"/>
            <a:ext cx="3190800" cy="807186"/>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A98278"/>
                </a:solidFill>
                <a:latin typeface="Raleway" panose="020B0604020202020204" charset="0"/>
                <a:ea typeface="Prompt"/>
                <a:cs typeface="Prompt"/>
                <a:sym typeface="Prompt"/>
              </a:rPr>
              <a:t>TO WHICH SUBJECT IT IS CONNECTED?</a:t>
            </a:r>
            <a:endParaRPr sz="1100" b="1" i="0" u="none" strike="noStrike" cap="none" dirty="0">
              <a:solidFill>
                <a:srgbClr val="A98278"/>
              </a:solidFill>
              <a:latin typeface="Raleway" panose="020B0604020202020204" charset="0"/>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r>
              <a:rPr lang="en-GB" sz="1200" i="0" u="none" strike="noStrike" cap="none" dirty="0">
                <a:solidFill>
                  <a:srgbClr val="595959"/>
                </a:solidFill>
                <a:latin typeface="Raleway" panose="020B0604020202020204" charset="0"/>
                <a:ea typeface="Prompt"/>
                <a:cs typeface="Prompt" panose="020B0604020202020204" charset="-34"/>
                <a:sym typeface="Prompt"/>
              </a:rPr>
              <a:t>Humanities – R.E., Geography, History, English</a:t>
            </a:r>
            <a:r>
              <a:rPr lang="en-GB" sz="1200" i="0" u="none" strike="noStrike" cap="none" dirty="0">
                <a:solidFill>
                  <a:srgbClr val="3174BA"/>
                </a:solidFill>
                <a:latin typeface="Raleway" panose="020B0604020202020204" charset="0"/>
                <a:ea typeface="Prompt"/>
                <a:cs typeface="Prompt" panose="020B0604020202020204" charset="-34"/>
                <a:sym typeface="Prompt"/>
              </a:rPr>
              <a:t>.</a:t>
            </a:r>
            <a:endParaRPr sz="1200" i="0" u="none" strike="noStrike" cap="none" dirty="0">
              <a:solidFill>
                <a:srgbClr val="3174BA"/>
              </a:solidFill>
              <a:latin typeface="Raleway" panose="020B0604020202020204" charset="0"/>
              <a:ea typeface="Prompt"/>
              <a:cs typeface="Prompt" panose="020B0604020202020204" charset="-34"/>
              <a:sym typeface="Prompt"/>
            </a:endParaRPr>
          </a:p>
        </p:txBody>
      </p:sp>
      <p:sp>
        <p:nvSpPr>
          <p:cNvPr id="72" name="Google Shape;72;p14"/>
          <p:cNvSpPr txBox="1"/>
          <p:nvPr/>
        </p:nvSpPr>
        <p:spPr>
          <a:xfrm>
            <a:off x="364325" y="3029094"/>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WHAT TEACHER DOES</a:t>
            </a:r>
            <a:endParaRPr b="1" i="0" u="none" strike="noStrike" cap="none" dirty="0">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73" name="Google Shape;73;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3</a:t>
            </a:r>
            <a:endParaRPr sz="2400" i="0" u="none" strike="noStrike" cap="none" dirty="0">
              <a:solidFill>
                <a:srgbClr val="3174BA"/>
              </a:solidFill>
              <a:latin typeface="Raleway ExtraBold"/>
              <a:ea typeface="Raleway ExtraBold"/>
              <a:cs typeface="Raleway ExtraBold"/>
              <a:sym typeface="Raleway ExtraBold"/>
            </a:endParaRPr>
          </a:p>
        </p:txBody>
      </p:sp>
      <p:sp>
        <p:nvSpPr>
          <p:cNvPr id="74" name="Google Shape;74;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5" name="Google Shape;75;p14"/>
          <p:cNvSpPr txBox="1"/>
          <p:nvPr/>
        </p:nvSpPr>
        <p:spPr>
          <a:xfrm>
            <a:off x="257631" y="3431794"/>
            <a:ext cx="6763137" cy="2553281"/>
          </a:xfrm>
          <a:prstGeom prst="rect">
            <a:avLst/>
          </a:prstGeom>
          <a:noFill/>
          <a:ln>
            <a:noFill/>
          </a:ln>
        </p:spPr>
        <p:txBody>
          <a:bodyPr spcFirstLastPara="1" wrap="square" lIns="91425" tIns="91425" rIns="91425" bIns="91425" anchor="t" anchorCtr="0">
            <a:noAutofit/>
          </a:bodyPr>
          <a:lstStyle/>
          <a:p>
            <a:r>
              <a:rPr lang="en-GB" sz="1100" b="1" u="sng" dirty="0">
                <a:latin typeface="Raleway "/>
              </a:rPr>
              <a:t>First Thoughts</a:t>
            </a:r>
            <a:r>
              <a:rPr lang="en-GB" sz="1100" b="1" dirty="0">
                <a:latin typeface="Raleway "/>
              </a:rPr>
              <a:t> 15 Minutes  	</a:t>
            </a:r>
            <a:r>
              <a:rPr lang="en-GB" sz="1100" b="1" i="1" dirty="0">
                <a:latin typeface="Raleway "/>
              </a:rPr>
              <a:t>Understanding freedom</a:t>
            </a:r>
            <a:endParaRPr lang="en-GB" sz="1100" dirty="0">
              <a:latin typeface="Raleway "/>
            </a:endParaRPr>
          </a:p>
          <a:p>
            <a:r>
              <a:rPr lang="en-GB" sz="1100" b="1" dirty="0">
                <a:latin typeface="Raleway "/>
              </a:rPr>
              <a:t> Teacher explains: </a:t>
            </a:r>
            <a:r>
              <a:rPr lang="en-GB" sz="1100" dirty="0">
                <a:latin typeface="Raleway "/>
              </a:rPr>
              <a:t>Freedom, Protective, and Over-protective: all on the continuum of choice and freedom. 	</a:t>
            </a:r>
          </a:p>
          <a:p>
            <a:r>
              <a:rPr lang="en-GB" sz="1100" dirty="0">
                <a:latin typeface="Raleway "/>
              </a:rPr>
              <a:t>Opportunity to use British Values terms: Why do we value Freedom in Britain?</a:t>
            </a:r>
          </a:p>
          <a:p>
            <a:r>
              <a:rPr lang="en-GB" sz="1100" dirty="0">
                <a:latin typeface="Raleway "/>
              </a:rPr>
              <a:t> Do paired or group activity: </a:t>
            </a:r>
            <a:r>
              <a:rPr lang="en-GB" sz="1100" b="1" dirty="0">
                <a:latin typeface="Raleway "/>
              </a:rPr>
              <a:t>3.2 ‘Home Alone’: when are we old enough to do things independently? </a:t>
            </a:r>
            <a:endParaRPr lang="en-GB" sz="1100" dirty="0">
              <a:latin typeface="Raleway "/>
            </a:endParaRPr>
          </a:p>
          <a:p>
            <a:r>
              <a:rPr lang="en-GB" sz="1100" dirty="0">
                <a:latin typeface="Raleway "/>
              </a:rPr>
              <a:t> </a:t>
            </a:r>
          </a:p>
          <a:p>
            <a:r>
              <a:rPr lang="en-GB" sz="1100" b="1" dirty="0">
                <a:latin typeface="Raleway "/>
              </a:rPr>
              <a:t>Class plenary: </a:t>
            </a:r>
          </a:p>
          <a:p>
            <a:pPr lvl="0"/>
            <a:r>
              <a:rPr lang="en-GB" sz="1100" dirty="0">
                <a:latin typeface="Raleway "/>
              </a:rPr>
              <a:t>Ask groups to highlight areas that were discussed if there were differences of opinion. </a:t>
            </a:r>
          </a:p>
          <a:p>
            <a:pPr lvl="0"/>
            <a:r>
              <a:rPr lang="en-GB" sz="1100" dirty="0">
                <a:latin typeface="Raleway "/>
              </a:rPr>
              <a:t>What will be different when you are an adult (18+)?</a:t>
            </a:r>
          </a:p>
          <a:p>
            <a:r>
              <a:rPr lang="en-GB" sz="1100" i="1" dirty="0">
                <a:latin typeface="Raleway "/>
              </a:rPr>
              <a:t>Possible responses:</a:t>
            </a:r>
            <a:endParaRPr lang="en-GB" sz="1100" dirty="0">
              <a:latin typeface="Raleway "/>
            </a:endParaRPr>
          </a:p>
          <a:p>
            <a:r>
              <a:rPr lang="en-GB" sz="1100" b="1" dirty="0">
                <a:latin typeface="Raleway "/>
              </a:rPr>
              <a:t>There will be different responses in pairs, depending on the age of the young people, and their family expectations of appropriate freedom.</a:t>
            </a:r>
            <a:endParaRPr lang="en-GB" sz="1100" dirty="0">
              <a:latin typeface="Raleway "/>
            </a:endParaRPr>
          </a:p>
        </p:txBody>
      </p:sp>
      <p:sp>
        <p:nvSpPr>
          <p:cNvPr id="76" name="Google Shape;76;p14"/>
          <p:cNvSpPr txBox="1"/>
          <p:nvPr/>
        </p:nvSpPr>
        <p:spPr>
          <a:xfrm>
            <a:off x="503950" y="4966800"/>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 name="Google Shape;81;p14"/>
          <p:cNvSpPr txBox="1"/>
          <p:nvPr/>
        </p:nvSpPr>
        <p:spPr>
          <a:xfrm>
            <a:off x="6902231" y="3309924"/>
            <a:ext cx="3218325" cy="1368989"/>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83" name="Google Shape;83;p14"/>
          <p:cNvSpPr/>
          <p:nvPr/>
        </p:nvSpPr>
        <p:spPr>
          <a:xfrm rot="10800000" flipH="1">
            <a:off x="416050" y="98835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4"/>
          <p:cNvSpPr/>
          <p:nvPr/>
        </p:nvSpPr>
        <p:spPr>
          <a:xfrm rot="10800000" flipH="1">
            <a:off x="442951" y="291150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sp>
        <p:nvSpPr>
          <p:cNvPr id="86" name="Google Shape;86;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FROM THE SAT</a:t>
            </a:r>
            <a:endParaRPr sz="18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A98278"/>
              </a:solidFill>
              <a:latin typeface="Prompt"/>
              <a:ea typeface="Prompt"/>
              <a:cs typeface="Prompt"/>
              <a:sym typeface="Prompt"/>
            </a:endParaRPr>
          </a:p>
        </p:txBody>
      </p:sp>
      <p:sp>
        <p:nvSpPr>
          <p:cNvPr id="90" name="Google Shape;90;p14"/>
          <p:cNvSpPr txBox="1"/>
          <p:nvPr/>
        </p:nvSpPr>
        <p:spPr>
          <a:xfrm>
            <a:off x="364325" y="290950"/>
            <a:ext cx="2700389"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91" name="Google Shape;91;p14"/>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4" name="Rectangle 3">
            <a:extLst>
              <a:ext uri="{FF2B5EF4-FFF2-40B4-BE49-F238E27FC236}">
                <a16:creationId xmlns:a16="http://schemas.microsoft.com/office/drawing/2014/main" id="{D32A05C1-464A-41E9-B41F-12C018214195}"/>
              </a:ext>
            </a:extLst>
          </p:cNvPr>
          <p:cNvSpPr/>
          <p:nvPr/>
        </p:nvSpPr>
        <p:spPr>
          <a:xfrm>
            <a:off x="2174927" y="151768"/>
            <a:ext cx="3475631" cy="307777"/>
          </a:xfrm>
          <a:prstGeom prst="rect">
            <a:avLst/>
          </a:prstGeom>
        </p:spPr>
        <p:txBody>
          <a:bodyPr wrap="none">
            <a:spAutoFit/>
          </a:bodyPr>
          <a:lstStyle/>
          <a:p>
            <a:r>
              <a:rPr lang="en-GB" b="1" dirty="0">
                <a:solidFill>
                  <a:schemeClr val="tx1"/>
                </a:solidFill>
                <a:latin typeface="Raleway "/>
                <a:ea typeface="Prompt"/>
                <a:cs typeface="Prompt"/>
                <a:sym typeface="Prompt"/>
              </a:rPr>
              <a:t>Asylum Seekers  Lesson  3 Protection  </a:t>
            </a:r>
            <a:endParaRPr lang="en-GB" dirty="0">
              <a:solidFill>
                <a:schemeClr val="tx1"/>
              </a:solidFill>
              <a:latin typeface="Raleway "/>
            </a:endParaRPr>
          </a:p>
        </p:txBody>
      </p:sp>
      <p:sp>
        <p:nvSpPr>
          <p:cNvPr id="3" name="Rectangle 2">
            <a:extLst>
              <a:ext uri="{FF2B5EF4-FFF2-40B4-BE49-F238E27FC236}">
                <a16:creationId xmlns:a16="http://schemas.microsoft.com/office/drawing/2014/main" id="{42C1B301-1918-4A85-85A0-72E3CF454076}"/>
              </a:ext>
            </a:extLst>
          </p:cNvPr>
          <p:cNvSpPr/>
          <p:nvPr/>
        </p:nvSpPr>
        <p:spPr>
          <a:xfrm>
            <a:off x="7928894" y="1705604"/>
            <a:ext cx="2709874" cy="2492990"/>
          </a:xfrm>
          <a:prstGeom prst="rect">
            <a:avLst/>
          </a:prstGeom>
        </p:spPr>
        <p:txBody>
          <a:bodyPr wrap="square">
            <a:spAutoFit/>
          </a:bodyPr>
          <a:lstStyle/>
          <a:p>
            <a:pPr marL="0" indent="0">
              <a:buNone/>
            </a:pPr>
            <a:r>
              <a:rPr lang="en-US" sz="1200" b="1" dirty="0">
                <a:latin typeface="Raleway "/>
              </a:rPr>
              <a:t>Big Idea 7 </a:t>
            </a:r>
            <a:r>
              <a:rPr lang="en-GB" sz="1200" b="1" dirty="0">
                <a:latin typeface="Raleway "/>
              </a:rPr>
              <a:t>Effects of migration. </a:t>
            </a:r>
          </a:p>
          <a:p>
            <a:pPr marL="0" indent="0">
              <a:buNone/>
            </a:pPr>
            <a:r>
              <a:rPr lang="en-GB" sz="1200" dirty="0">
                <a:latin typeface="Raleway "/>
              </a:rPr>
              <a:t>Migration brings </a:t>
            </a:r>
            <a:r>
              <a:rPr lang="en-GB" sz="1200" b="1" i="1" dirty="0">
                <a:latin typeface="Raleway "/>
              </a:rPr>
              <a:t>challenges </a:t>
            </a:r>
            <a:r>
              <a:rPr lang="en-GB" sz="1200" dirty="0">
                <a:latin typeface="Raleway "/>
              </a:rPr>
              <a:t>and </a:t>
            </a:r>
            <a:r>
              <a:rPr lang="en-GB" sz="1200" b="1" i="1" dirty="0">
                <a:latin typeface="Raleway "/>
              </a:rPr>
              <a:t>benefits </a:t>
            </a:r>
            <a:r>
              <a:rPr lang="en-GB" sz="1200" dirty="0">
                <a:latin typeface="Raleway "/>
              </a:rPr>
              <a:t>to </a:t>
            </a:r>
            <a:r>
              <a:rPr lang="en-GB" sz="1200" b="1" i="1" dirty="0">
                <a:latin typeface="Raleway "/>
              </a:rPr>
              <a:t>host </a:t>
            </a:r>
            <a:r>
              <a:rPr lang="en-GB" sz="1200" b="1" dirty="0">
                <a:latin typeface="Raleway "/>
              </a:rPr>
              <a:t>countries </a:t>
            </a:r>
            <a:r>
              <a:rPr lang="en-GB" sz="1200" i="1" dirty="0">
                <a:latin typeface="Raleway "/>
              </a:rPr>
              <a:t>/ </a:t>
            </a:r>
            <a:r>
              <a:rPr lang="en-GB" sz="1200" b="1" i="1" dirty="0">
                <a:latin typeface="Raleway "/>
              </a:rPr>
              <a:t>communities</a:t>
            </a:r>
            <a:r>
              <a:rPr lang="en-GB" sz="1200" dirty="0">
                <a:latin typeface="Raleway "/>
              </a:rPr>
              <a:t>.</a:t>
            </a:r>
          </a:p>
          <a:p>
            <a:pPr marL="0" indent="0">
              <a:buNone/>
            </a:pPr>
            <a:r>
              <a:rPr lang="en-GB" sz="1200" dirty="0">
                <a:latin typeface="Raleway "/>
              </a:rPr>
              <a:t>	</a:t>
            </a:r>
          </a:p>
          <a:p>
            <a:pPr marL="0" indent="0">
              <a:buNone/>
            </a:pPr>
            <a:r>
              <a:rPr lang="en-GB" sz="1200" b="1" dirty="0">
                <a:latin typeface="Raleway "/>
              </a:rPr>
              <a:t>Big Idea 8  Migrants often face prejudice and discrimination. </a:t>
            </a:r>
            <a:r>
              <a:rPr lang="en-GB" sz="1200" dirty="0">
                <a:latin typeface="Raleway "/>
              </a:rPr>
              <a:t>Some countries have addressed this with new Race Equality laws to prevent discrimination and protect people’s rights. Governments adopt strategies to enable the </a:t>
            </a:r>
            <a:r>
              <a:rPr lang="en-GB" sz="1200" b="1" i="1" dirty="0">
                <a:latin typeface="Raleway "/>
              </a:rPr>
              <a:t>integration </a:t>
            </a:r>
            <a:r>
              <a:rPr lang="en-GB" sz="1200" dirty="0">
                <a:latin typeface="Raleway "/>
              </a:rPr>
              <a:t>of migrant communities.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6" y="98593"/>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5" name="Group 44"/>
          <p:cNvGrpSpPr/>
          <p:nvPr/>
        </p:nvGrpSpPr>
        <p:grpSpPr>
          <a:xfrm>
            <a:off x="364326" y="786658"/>
            <a:ext cx="8016916" cy="376800"/>
            <a:chOff x="462100" y="4530000"/>
            <a:chExt cx="6500700" cy="376800"/>
          </a:xfrm>
        </p:grpSpPr>
        <p:sp>
          <p:nvSpPr>
            <p:cNvPr id="46" name="Google Shape;77;p14"/>
            <p:cNvSpPr/>
            <p:nvPr/>
          </p:nvSpPr>
          <p:spPr>
            <a:xfrm>
              <a:off x="462100" y="4530000"/>
              <a:ext cx="6500700"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2;p14"/>
            <p:cNvSpPr txBox="1"/>
            <p:nvPr/>
          </p:nvSpPr>
          <p:spPr>
            <a:xfrm>
              <a:off x="516724" y="4580125"/>
              <a:ext cx="6273485" cy="315600"/>
            </a:xfrm>
            <a:prstGeom prst="rect">
              <a:avLst/>
            </a:prstGeom>
            <a:noFill/>
            <a:ln>
              <a:noFill/>
            </a:ln>
          </p:spPr>
          <p:txBody>
            <a:bodyPr spcFirstLastPara="1" wrap="square" lIns="91425" tIns="91425" rIns="91425" bIns="91425" anchor="t" anchorCtr="0">
              <a:noAutofit/>
            </a:bodyPr>
            <a:lstStyle/>
            <a:p>
              <a:pPr>
                <a:buSzPts val="1100"/>
              </a:pPr>
              <a:r>
                <a:rPr lang="it" sz="1800" b="1" dirty="0">
                  <a:solidFill>
                    <a:srgbClr val="FFFFFF"/>
                  </a:solidFill>
                  <a:latin typeface="Prompt"/>
                  <a:ea typeface="Prompt"/>
                  <a:cs typeface="Prompt"/>
                  <a:sym typeface="Prompt"/>
                </a:rPr>
                <a:t>ACTIVITY 1:</a:t>
              </a:r>
              <a:endParaRPr sz="1400" b="1" i="0" u="none" strike="noStrike" cap="none" dirty="0">
                <a:solidFill>
                  <a:srgbClr val="3174BA"/>
                </a:solidFill>
                <a:latin typeface="Prompt"/>
                <a:ea typeface="Prompt"/>
                <a:cs typeface="Prompt"/>
                <a:sym typeface="Prompt"/>
              </a:endParaRPr>
            </a:p>
          </p:txBody>
        </p:sp>
      </p:grpSp>
      <p:graphicFrame>
        <p:nvGraphicFramePr>
          <p:cNvPr id="14" name="Table 13">
            <a:extLst>
              <a:ext uri="{FF2B5EF4-FFF2-40B4-BE49-F238E27FC236}">
                <a16:creationId xmlns:a16="http://schemas.microsoft.com/office/drawing/2014/main" id="{5A71B427-0C31-4AA0-A492-8CD286663132}"/>
              </a:ext>
            </a:extLst>
          </p:cNvPr>
          <p:cNvGraphicFramePr>
            <a:graphicFrameLocks noGrp="1"/>
          </p:cNvGraphicFramePr>
          <p:nvPr>
            <p:extLst>
              <p:ext uri="{D42A27DB-BD31-4B8C-83A1-F6EECF244321}">
                <p14:modId xmlns:p14="http://schemas.microsoft.com/office/powerpoint/2010/main" val="1455485736"/>
              </p:ext>
            </p:extLst>
          </p:nvPr>
        </p:nvGraphicFramePr>
        <p:xfrm>
          <a:off x="521939" y="1235399"/>
          <a:ext cx="8477682" cy="6217920"/>
        </p:xfrm>
        <a:graphic>
          <a:graphicData uri="http://schemas.openxmlformats.org/drawingml/2006/table">
            <a:tbl>
              <a:tblPr/>
              <a:tblGrid>
                <a:gridCol w="2825608">
                  <a:extLst>
                    <a:ext uri="{9D8B030D-6E8A-4147-A177-3AD203B41FA5}">
                      <a16:colId xmlns:a16="http://schemas.microsoft.com/office/drawing/2014/main" val="20000"/>
                    </a:ext>
                  </a:extLst>
                </a:gridCol>
                <a:gridCol w="2825608">
                  <a:extLst>
                    <a:ext uri="{9D8B030D-6E8A-4147-A177-3AD203B41FA5}">
                      <a16:colId xmlns:a16="http://schemas.microsoft.com/office/drawing/2014/main" val="20001"/>
                    </a:ext>
                  </a:extLst>
                </a:gridCol>
                <a:gridCol w="2826466">
                  <a:extLst>
                    <a:ext uri="{9D8B030D-6E8A-4147-A177-3AD203B41FA5}">
                      <a16:colId xmlns:a16="http://schemas.microsoft.com/office/drawing/2014/main" val="20002"/>
                    </a:ext>
                  </a:extLst>
                </a:gridCol>
              </a:tblGrid>
              <a:tr h="725192">
                <a:tc>
                  <a:txBody>
                    <a:bodyPr/>
                    <a:lstStyle/>
                    <a:p>
                      <a:pPr>
                        <a:spcAft>
                          <a:spcPts val="0"/>
                        </a:spcAft>
                      </a:pPr>
                      <a:r>
                        <a:rPr lang="en-GB" sz="1700" b="1" dirty="0">
                          <a:latin typeface="Raleway "/>
                          <a:ea typeface="Calibri"/>
                          <a:cs typeface="Times New Roman"/>
                        </a:rPr>
                        <a:t>Has to be in by 8.30 pm, in the summer holidays</a:t>
                      </a:r>
                    </a:p>
                    <a:p>
                      <a:pPr>
                        <a:spcAft>
                          <a:spcPts val="0"/>
                        </a:spcAft>
                      </a:pPr>
                      <a:endParaRPr lang="en-GB" sz="1700" dirty="0">
                        <a:latin typeface="Raleway "/>
                        <a:ea typeface="Calibri"/>
                        <a:cs typeface="Times New Roman"/>
                      </a:endParaRPr>
                    </a:p>
                  </a:txBody>
                  <a:tcPr marL="92797" marR="92797" marT="0" marB="0">
                    <a:lnL>
                      <a:noFill/>
                    </a:lnL>
                    <a:lnR>
                      <a:noFill/>
                    </a:lnR>
                    <a:lnT>
                      <a:noFill/>
                    </a:lnT>
                    <a:lnB>
                      <a:noFill/>
                    </a:lnB>
                  </a:tcPr>
                </a:tc>
                <a:tc>
                  <a:txBody>
                    <a:bodyPr/>
                    <a:lstStyle/>
                    <a:p>
                      <a:pPr>
                        <a:spcAft>
                          <a:spcPts val="0"/>
                        </a:spcAft>
                      </a:pPr>
                      <a:r>
                        <a:rPr lang="en-GB" sz="1700" b="1">
                          <a:latin typeface="Raleway "/>
                          <a:ea typeface="Calibri"/>
                          <a:cs typeface="Times New Roman"/>
                        </a:rPr>
                        <a:t>Always has a lift to school</a:t>
                      </a:r>
                      <a:endParaRPr lang="en-GB" sz="1700">
                        <a:latin typeface="Raleway "/>
                        <a:ea typeface="Calibri"/>
                        <a:cs typeface="Times New Roman"/>
                      </a:endParaRPr>
                    </a:p>
                  </a:txBody>
                  <a:tcPr marL="92797" marR="92797" marT="0" marB="0">
                    <a:lnL>
                      <a:noFill/>
                    </a:lnL>
                    <a:lnR>
                      <a:noFill/>
                    </a:lnR>
                    <a:lnT>
                      <a:noFill/>
                    </a:lnT>
                    <a:lnB>
                      <a:noFill/>
                    </a:lnB>
                  </a:tcPr>
                </a:tc>
                <a:tc>
                  <a:txBody>
                    <a:bodyPr/>
                    <a:lstStyle/>
                    <a:p>
                      <a:pPr>
                        <a:spcAft>
                          <a:spcPts val="0"/>
                        </a:spcAft>
                      </a:pPr>
                      <a:r>
                        <a:rPr lang="en-GB" sz="1700" b="1">
                          <a:latin typeface="Raleway "/>
                          <a:ea typeface="Calibri"/>
                          <a:cs typeface="Times New Roman"/>
                        </a:rPr>
                        <a:t>Can travel on public transport with friends</a:t>
                      </a:r>
                      <a:endParaRPr lang="en-GB" sz="1700">
                        <a:latin typeface="Raleway "/>
                        <a:ea typeface="Calibri"/>
                        <a:cs typeface="Times New Roman"/>
                      </a:endParaRPr>
                    </a:p>
                  </a:txBody>
                  <a:tcPr marL="92797" marR="92797" marT="0" marB="0">
                    <a:lnL>
                      <a:noFill/>
                    </a:lnL>
                    <a:lnR>
                      <a:noFill/>
                    </a:lnR>
                    <a:lnT>
                      <a:noFill/>
                    </a:lnT>
                    <a:lnB>
                      <a:noFill/>
                    </a:lnB>
                  </a:tcPr>
                </a:tc>
                <a:extLst>
                  <a:ext uri="{0D108BD9-81ED-4DB2-BD59-A6C34878D82A}">
                    <a16:rowId xmlns:a16="http://schemas.microsoft.com/office/drawing/2014/main" val="10000"/>
                  </a:ext>
                </a:extLst>
              </a:tr>
              <a:tr h="960788">
                <a:tc>
                  <a:txBody>
                    <a:bodyPr/>
                    <a:lstStyle/>
                    <a:p>
                      <a:pPr>
                        <a:spcAft>
                          <a:spcPts val="0"/>
                        </a:spcAft>
                      </a:pPr>
                      <a:r>
                        <a:rPr lang="en-GB" sz="1700" b="1" dirty="0">
                          <a:latin typeface="Raleway "/>
                          <a:ea typeface="Calibri"/>
                          <a:cs typeface="Times New Roman"/>
                        </a:rPr>
                        <a:t>Allowed to walk home from school with a friend who lives nearby</a:t>
                      </a:r>
                    </a:p>
                    <a:p>
                      <a:pPr>
                        <a:spcAft>
                          <a:spcPts val="0"/>
                        </a:spcAft>
                      </a:pPr>
                      <a:endParaRPr lang="en-GB" sz="1700" dirty="0">
                        <a:latin typeface="Raleway "/>
                        <a:ea typeface="Calibri"/>
                        <a:cs typeface="Times New Roman"/>
                      </a:endParaRPr>
                    </a:p>
                  </a:txBody>
                  <a:tcPr marL="92797" marR="92797" marT="0" marB="0">
                    <a:lnL>
                      <a:noFill/>
                    </a:lnL>
                    <a:lnR>
                      <a:noFill/>
                    </a:lnR>
                    <a:lnT>
                      <a:noFill/>
                    </a:lnT>
                    <a:lnB>
                      <a:noFill/>
                    </a:lnB>
                  </a:tcPr>
                </a:tc>
                <a:tc>
                  <a:txBody>
                    <a:bodyPr/>
                    <a:lstStyle/>
                    <a:p>
                      <a:pPr>
                        <a:spcAft>
                          <a:spcPts val="0"/>
                        </a:spcAft>
                      </a:pPr>
                      <a:r>
                        <a:rPr lang="en-GB" sz="1700" b="1">
                          <a:latin typeface="Raleway "/>
                          <a:ea typeface="Calibri"/>
                          <a:cs typeface="Times New Roman"/>
                        </a:rPr>
                        <a:t>Always accompanied by an adult on public transport</a:t>
                      </a:r>
                      <a:endParaRPr lang="en-GB" sz="1700">
                        <a:latin typeface="Raleway "/>
                        <a:ea typeface="Calibri"/>
                        <a:cs typeface="Times New Roman"/>
                      </a:endParaRPr>
                    </a:p>
                  </a:txBody>
                  <a:tcPr marL="92797" marR="92797" marT="0" marB="0">
                    <a:lnL>
                      <a:noFill/>
                    </a:lnL>
                    <a:lnR>
                      <a:noFill/>
                    </a:lnR>
                    <a:lnT>
                      <a:noFill/>
                    </a:lnT>
                    <a:lnB>
                      <a:noFill/>
                    </a:lnB>
                  </a:tcPr>
                </a:tc>
                <a:tc>
                  <a:txBody>
                    <a:bodyPr/>
                    <a:lstStyle/>
                    <a:p>
                      <a:pPr>
                        <a:spcAft>
                          <a:spcPts val="0"/>
                        </a:spcAft>
                      </a:pPr>
                      <a:r>
                        <a:rPr lang="en-GB" sz="1700" b="1">
                          <a:latin typeface="Raleway "/>
                          <a:ea typeface="Calibri"/>
                          <a:cs typeface="Times New Roman"/>
                        </a:rPr>
                        <a:t>Allowed to travel to and attend sport activities on their own</a:t>
                      </a:r>
                      <a:endParaRPr lang="en-GB" sz="1700">
                        <a:latin typeface="Raleway "/>
                        <a:ea typeface="Calibri"/>
                        <a:cs typeface="Times New Roman"/>
                      </a:endParaRPr>
                    </a:p>
                  </a:txBody>
                  <a:tcPr marL="92797" marR="92797" marT="0" marB="0">
                    <a:lnL>
                      <a:noFill/>
                    </a:lnL>
                    <a:lnR>
                      <a:noFill/>
                    </a:lnR>
                    <a:lnT>
                      <a:noFill/>
                    </a:lnT>
                    <a:lnB>
                      <a:noFill/>
                    </a:lnB>
                  </a:tcPr>
                </a:tc>
                <a:extLst>
                  <a:ext uri="{0D108BD9-81ED-4DB2-BD59-A6C34878D82A}">
                    <a16:rowId xmlns:a16="http://schemas.microsoft.com/office/drawing/2014/main" val="10001"/>
                  </a:ext>
                </a:extLst>
              </a:tr>
              <a:tr h="725192">
                <a:tc>
                  <a:txBody>
                    <a:bodyPr/>
                    <a:lstStyle/>
                    <a:p>
                      <a:pPr>
                        <a:spcAft>
                          <a:spcPts val="0"/>
                        </a:spcAft>
                      </a:pPr>
                      <a:r>
                        <a:rPr lang="en-GB" sz="1700" b="1" dirty="0">
                          <a:latin typeface="Raleway "/>
                          <a:ea typeface="Calibri"/>
                          <a:cs typeface="Times New Roman"/>
                        </a:rPr>
                        <a:t>Can stay at home on their own for a few hours</a:t>
                      </a:r>
                    </a:p>
                    <a:p>
                      <a:pPr>
                        <a:spcAft>
                          <a:spcPts val="0"/>
                        </a:spcAft>
                      </a:pPr>
                      <a:endParaRPr lang="en-GB" sz="1700" dirty="0">
                        <a:latin typeface="Raleway "/>
                        <a:ea typeface="Calibri"/>
                        <a:cs typeface="Times New Roman"/>
                      </a:endParaRPr>
                    </a:p>
                  </a:txBody>
                  <a:tcPr marL="92797" marR="92797" marT="0" marB="0">
                    <a:lnL>
                      <a:noFill/>
                    </a:lnL>
                    <a:lnR>
                      <a:noFill/>
                    </a:lnR>
                    <a:lnT>
                      <a:noFill/>
                    </a:lnT>
                    <a:lnB>
                      <a:noFill/>
                    </a:lnB>
                  </a:tcPr>
                </a:tc>
                <a:tc>
                  <a:txBody>
                    <a:bodyPr/>
                    <a:lstStyle/>
                    <a:p>
                      <a:pPr>
                        <a:spcAft>
                          <a:spcPts val="0"/>
                        </a:spcAft>
                      </a:pPr>
                      <a:r>
                        <a:rPr lang="en-GB" sz="1700" b="1">
                          <a:latin typeface="Raleway "/>
                          <a:ea typeface="Calibri"/>
                          <a:cs typeface="Times New Roman"/>
                        </a:rPr>
                        <a:t>Can stay at home on their own overnight </a:t>
                      </a:r>
                      <a:endParaRPr lang="en-GB" sz="1700">
                        <a:latin typeface="Raleway "/>
                        <a:ea typeface="Calibri"/>
                        <a:cs typeface="Times New Roman"/>
                      </a:endParaRPr>
                    </a:p>
                  </a:txBody>
                  <a:tcPr marL="92797" marR="92797" marT="0" marB="0">
                    <a:lnL>
                      <a:noFill/>
                    </a:lnL>
                    <a:lnR>
                      <a:noFill/>
                    </a:lnR>
                    <a:lnT>
                      <a:noFill/>
                    </a:lnT>
                    <a:lnB>
                      <a:noFill/>
                    </a:lnB>
                  </a:tcPr>
                </a:tc>
                <a:tc>
                  <a:txBody>
                    <a:bodyPr/>
                    <a:lstStyle/>
                    <a:p>
                      <a:pPr>
                        <a:spcAft>
                          <a:spcPts val="0"/>
                        </a:spcAft>
                      </a:pPr>
                      <a:r>
                        <a:rPr lang="en-GB" sz="1700" b="1">
                          <a:latin typeface="Raleway "/>
                          <a:ea typeface="Calibri"/>
                          <a:cs typeface="Times New Roman"/>
                        </a:rPr>
                        <a:t>Can go to the cinema with friends</a:t>
                      </a:r>
                      <a:endParaRPr lang="en-GB" sz="1700">
                        <a:latin typeface="Raleway "/>
                        <a:ea typeface="Calibri"/>
                        <a:cs typeface="Times New Roman"/>
                      </a:endParaRPr>
                    </a:p>
                  </a:txBody>
                  <a:tcPr marL="92797" marR="92797" marT="0" marB="0">
                    <a:lnL>
                      <a:noFill/>
                    </a:lnL>
                    <a:lnR>
                      <a:noFill/>
                    </a:lnR>
                    <a:lnT>
                      <a:noFill/>
                    </a:lnT>
                    <a:lnB>
                      <a:noFill/>
                    </a:lnB>
                  </a:tcPr>
                </a:tc>
                <a:extLst>
                  <a:ext uri="{0D108BD9-81ED-4DB2-BD59-A6C34878D82A}">
                    <a16:rowId xmlns:a16="http://schemas.microsoft.com/office/drawing/2014/main" val="10002"/>
                  </a:ext>
                </a:extLst>
              </a:tr>
              <a:tr h="1200985">
                <a:tc>
                  <a:txBody>
                    <a:bodyPr/>
                    <a:lstStyle/>
                    <a:p>
                      <a:pPr>
                        <a:spcAft>
                          <a:spcPts val="0"/>
                        </a:spcAft>
                      </a:pPr>
                      <a:r>
                        <a:rPr lang="en-GB" sz="1700" b="1">
                          <a:latin typeface="Raleway "/>
                          <a:ea typeface="Calibri"/>
                          <a:cs typeface="Times New Roman"/>
                        </a:rPr>
                        <a:t>Always allowed to choose your own clothes</a:t>
                      </a:r>
                      <a:endParaRPr lang="en-GB" sz="1700">
                        <a:latin typeface="Raleway "/>
                        <a:ea typeface="Calibri"/>
                        <a:cs typeface="Times New Roman"/>
                      </a:endParaRPr>
                    </a:p>
                  </a:txBody>
                  <a:tcPr marL="92797" marR="92797" marT="0" marB="0">
                    <a:lnL>
                      <a:noFill/>
                    </a:lnL>
                    <a:lnR>
                      <a:noFill/>
                    </a:lnR>
                    <a:lnT>
                      <a:noFill/>
                    </a:lnT>
                    <a:lnB>
                      <a:noFill/>
                    </a:lnB>
                  </a:tcPr>
                </a:tc>
                <a:tc>
                  <a:txBody>
                    <a:bodyPr/>
                    <a:lstStyle/>
                    <a:p>
                      <a:pPr>
                        <a:spcAft>
                          <a:spcPts val="0"/>
                        </a:spcAft>
                      </a:pPr>
                      <a:r>
                        <a:rPr lang="en-GB" sz="1700" b="1" dirty="0">
                          <a:latin typeface="Raleway "/>
                          <a:ea typeface="Calibri"/>
                          <a:cs typeface="Times New Roman"/>
                        </a:rPr>
                        <a:t>Always have to phone home to let them know where you are</a:t>
                      </a:r>
                      <a:endParaRPr lang="en-GB" sz="1700" dirty="0">
                        <a:latin typeface="Raleway "/>
                        <a:ea typeface="Calibri"/>
                        <a:cs typeface="Times New Roman"/>
                      </a:endParaRPr>
                    </a:p>
                  </a:txBody>
                  <a:tcPr marL="92797" marR="92797" marT="0" marB="0">
                    <a:lnL>
                      <a:noFill/>
                    </a:lnL>
                    <a:lnR>
                      <a:noFill/>
                    </a:lnR>
                    <a:lnT>
                      <a:noFill/>
                    </a:lnT>
                    <a:lnB>
                      <a:noFill/>
                    </a:lnB>
                  </a:tcPr>
                </a:tc>
                <a:tc>
                  <a:txBody>
                    <a:bodyPr/>
                    <a:lstStyle/>
                    <a:p>
                      <a:pPr>
                        <a:spcAft>
                          <a:spcPts val="0"/>
                        </a:spcAft>
                      </a:pPr>
                      <a:r>
                        <a:rPr lang="en-GB" sz="1700" b="1" dirty="0">
                          <a:latin typeface="Raleway "/>
                          <a:ea typeface="Calibri"/>
                          <a:cs typeface="Times New Roman"/>
                        </a:rPr>
                        <a:t>If travelling alone, has to phone home when they arrive at a destination (friend’s house, school, cinema)</a:t>
                      </a:r>
                      <a:endParaRPr lang="en-GB" sz="1700" dirty="0">
                        <a:latin typeface="Raleway "/>
                        <a:ea typeface="Calibri"/>
                        <a:cs typeface="Times New Roman"/>
                      </a:endParaRPr>
                    </a:p>
                  </a:txBody>
                  <a:tcPr marL="92797" marR="92797" marT="0" marB="0">
                    <a:lnL>
                      <a:noFill/>
                    </a:lnL>
                    <a:lnR>
                      <a:noFill/>
                    </a:lnR>
                    <a:lnT>
                      <a:noFill/>
                    </a:lnT>
                    <a:lnB>
                      <a:noFill/>
                    </a:lnB>
                  </a:tcPr>
                </a:tc>
                <a:extLst>
                  <a:ext uri="{0D108BD9-81ED-4DB2-BD59-A6C34878D82A}">
                    <a16:rowId xmlns:a16="http://schemas.microsoft.com/office/drawing/2014/main" val="10003"/>
                  </a:ext>
                </a:extLst>
              </a:tr>
              <a:tr h="1200985">
                <a:tc>
                  <a:txBody>
                    <a:bodyPr/>
                    <a:lstStyle/>
                    <a:p>
                      <a:pPr>
                        <a:spcAft>
                          <a:spcPts val="0"/>
                        </a:spcAft>
                      </a:pPr>
                      <a:endParaRPr lang="en-GB" sz="1700" dirty="0">
                        <a:latin typeface="Raleway "/>
                        <a:ea typeface="Calibri"/>
                        <a:cs typeface="Times New Roman"/>
                      </a:endParaRPr>
                    </a:p>
                    <a:p>
                      <a:pPr>
                        <a:spcAft>
                          <a:spcPts val="0"/>
                        </a:spcAft>
                      </a:pPr>
                      <a:r>
                        <a:rPr lang="en-GB" sz="1700" b="1" dirty="0">
                          <a:latin typeface="Raleway "/>
                          <a:ea typeface="Calibri"/>
                          <a:cs typeface="Times New Roman"/>
                        </a:rPr>
                        <a:t>They’ve put a location tracker on your phone so they know where you are at any time.</a:t>
                      </a:r>
                      <a:endParaRPr lang="en-GB" sz="1700" dirty="0">
                        <a:latin typeface="Raleway "/>
                        <a:ea typeface="Calibri"/>
                        <a:cs typeface="Times New Roman"/>
                      </a:endParaRPr>
                    </a:p>
                  </a:txBody>
                  <a:tcPr marL="92797" marR="92797" marT="0" marB="0">
                    <a:lnL>
                      <a:noFill/>
                    </a:lnL>
                    <a:lnR>
                      <a:noFill/>
                    </a:lnR>
                    <a:lnT>
                      <a:noFill/>
                    </a:lnT>
                    <a:lnB>
                      <a:noFill/>
                    </a:lnB>
                  </a:tcPr>
                </a:tc>
                <a:tc>
                  <a:txBody>
                    <a:bodyPr/>
                    <a:lstStyle/>
                    <a:p>
                      <a:pPr>
                        <a:spcAft>
                          <a:spcPts val="0"/>
                        </a:spcAft>
                      </a:pPr>
                      <a:endParaRPr lang="en-GB" sz="1700" dirty="0">
                        <a:latin typeface="Raleway "/>
                        <a:ea typeface="Calibri"/>
                        <a:cs typeface="Times New Roman"/>
                      </a:endParaRPr>
                    </a:p>
                    <a:p>
                      <a:pPr>
                        <a:spcAft>
                          <a:spcPts val="0"/>
                        </a:spcAft>
                      </a:pPr>
                      <a:r>
                        <a:rPr lang="en-GB" sz="1700" b="1" dirty="0">
                          <a:latin typeface="Raleway "/>
                          <a:ea typeface="Calibri"/>
                          <a:cs typeface="Times New Roman"/>
                        </a:rPr>
                        <a:t>They phone school to check you have arrived</a:t>
                      </a:r>
                      <a:endParaRPr lang="en-GB" sz="1700" dirty="0">
                        <a:latin typeface="Raleway "/>
                        <a:ea typeface="Calibri"/>
                        <a:cs typeface="Times New Roman"/>
                      </a:endParaRPr>
                    </a:p>
                  </a:txBody>
                  <a:tcPr marL="92797" marR="92797" marT="0" marB="0">
                    <a:lnL>
                      <a:noFill/>
                    </a:lnL>
                    <a:lnR>
                      <a:noFill/>
                    </a:lnR>
                    <a:lnT>
                      <a:noFill/>
                    </a:lnT>
                    <a:lnB>
                      <a:noFill/>
                    </a:lnB>
                  </a:tcPr>
                </a:tc>
                <a:tc>
                  <a:txBody>
                    <a:bodyPr/>
                    <a:lstStyle/>
                    <a:p>
                      <a:pPr>
                        <a:spcAft>
                          <a:spcPts val="0"/>
                        </a:spcAft>
                      </a:pPr>
                      <a:endParaRPr lang="en-GB" sz="1700">
                        <a:latin typeface="Raleway "/>
                        <a:ea typeface="Calibri"/>
                        <a:cs typeface="Times New Roman"/>
                      </a:endParaRPr>
                    </a:p>
                    <a:p>
                      <a:pPr>
                        <a:spcAft>
                          <a:spcPts val="0"/>
                        </a:spcAft>
                      </a:pPr>
                      <a:r>
                        <a:rPr lang="en-GB" sz="1700" b="1">
                          <a:latin typeface="Raleway "/>
                          <a:ea typeface="Calibri"/>
                          <a:cs typeface="Times New Roman"/>
                        </a:rPr>
                        <a:t>Can go on holiday on their own</a:t>
                      </a:r>
                      <a:endParaRPr lang="en-GB" sz="1700">
                        <a:latin typeface="Raleway "/>
                        <a:ea typeface="Calibri"/>
                        <a:cs typeface="Times New Roman"/>
                      </a:endParaRPr>
                    </a:p>
                  </a:txBody>
                  <a:tcPr marL="92797" marR="92797" marT="0" marB="0">
                    <a:lnL>
                      <a:noFill/>
                    </a:lnL>
                    <a:lnR>
                      <a:noFill/>
                    </a:lnR>
                    <a:lnT>
                      <a:noFill/>
                    </a:lnT>
                    <a:lnB>
                      <a:noFill/>
                    </a:lnB>
                  </a:tcPr>
                </a:tc>
                <a:extLst>
                  <a:ext uri="{0D108BD9-81ED-4DB2-BD59-A6C34878D82A}">
                    <a16:rowId xmlns:a16="http://schemas.microsoft.com/office/drawing/2014/main" val="10004"/>
                  </a:ext>
                </a:extLst>
              </a:tr>
              <a:tr h="960788">
                <a:tc>
                  <a:txBody>
                    <a:bodyPr/>
                    <a:lstStyle/>
                    <a:p>
                      <a:pPr>
                        <a:spcAft>
                          <a:spcPts val="0"/>
                        </a:spcAft>
                      </a:pPr>
                      <a:endParaRPr lang="en-GB" sz="1700">
                        <a:latin typeface="Calibri"/>
                        <a:ea typeface="Calibri"/>
                        <a:cs typeface="Times New Roman"/>
                      </a:endParaRPr>
                    </a:p>
                  </a:txBody>
                  <a:tcPr marL="92797" marR="92797" marT="0" marB="0">
                    <a:lnL>
                      <a:noFill/>
                    </a:lnL>
                    <a:lnR>
                      <a:noFill/>
                    </a:lnR>
                    <a:lnT>
                      <a:noFill/>
                    </a:lnT>
                    <a:lnB>
                      <a:noFill/>
                    </a:lnB>
                  </a:tcPr>
                </a:tc>
                <a:tc>
                  <a:txBody>
                    <a:bodyPr/>
                    <a:lstStyle/>
                    <a:p>
                      <a:pPr>
                        <a:spcAft>
                          <a:spcPts val="0"/>
                        </a:spcAft>
                      </a:pPr>
                      <a:r>
                        <a:rPr lang="en-GB" sz="1700" b="1" dirty="0">
                          <a:latin typeface="Raleway "/>
                          <a:ea typeface="Calibri"/>
                          <a:cs typeface="Times New Roman"/>
                        </a:rPr>
                        <a:t>Volunteering for charity work in Madagascar for three weeks, when you are 16.</a:t>
                      </a:r>
                      <a:endParaRPr lang="en-GB" sz="1700" dirty="0">
                        <a:latin typeface="Raleway "/>
                        <a:ea typeface="Calibri"/>
                        <a:cs typeface="Times New Roman"/>
                      </a:endParaRPr>
                    </a:p>
                  </a:txBody>
                  <a:tcPr marL="92797" marR="92797" marT="0" marB="0">
                    <a:lnL>
                      <a:noFill/>
                    </a:lnL>
                    <a:lnR>
                      <a:noFill/>
                    </a:lnR>
                    <a:lnT>
                      <a:noFill/>
                    </a:lnT>
                    <a:lnB>
                      <a:noFill/>
                    </a:lnB>
                  </a:tcPr>
                </a:tc>
                <a:tc>
                  <a:txBody>
                    <a:bodyPr/>
                    <a:lstStyle/>
                    <a:p>
                      <a:pPr>
                        <a:spcAft>
                          <a:spcPts val="0"/>
                        </a:spcAft>
                      </a:pPr>
                      <a:endParaRPr lang="en-GB" sz="1700" dirty="0">
                        <a:latin typeface="Raleway "/>
                        <a:ea typeface="Calibri"/>
                        <a:cs typeface="Times New Roman"/>
                      </a:endParaRPr>
                    </a:p>
                  </a:txBody>
                  <a:tcPr marL="92797" marR="92797" marT="0" marB="0">
                    <a:lnL>
                      <a:noFill/>
                    </a:lnL>
                    <a:lnR>
                      <a:noFill/>
                    </a:lnR>
                    <a:lnT>
                      <a:noFill/>
                    </a:lnT>
                    <a:lnB>
                      <a:noFill/>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103523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grpSp>
        <p:nvGrpSpPr>
          <p:cNvPr id="3" name="Group 2"/>
          <p:cNvGrpSpPr/>
          <p:nvPr/>
        </p:nvGrpSpPr>
        <p:grpSpPr>
          <a:xfrm>
            <a:off x="364318" y="0"/>
            <a:ext cx="9872150" cy="1140655"/>
            <a:chOff x="364325" y="290950"/>
            <a:chExt cx="9872150" cy="1140655"/>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3</a:t>
              </a:r>
              <a:r>
                <a:rPr lang="it" sz="2200" b="1" dirty="0">
                  <a:solidFill>
                    <a:srgbClr val="595959"/>
                  </a:solidFill>
                  <a:latin typeface="Prompt"/>
                  <a:ea typeface="Prompt"/>
                  <a:cs typeface="Prompt"/>
                  <a:sym typeface="Prompt"/>
                </a:rPr>
                <a:t> </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125"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2: A TALE OF TWO TOWNS</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grpSp>
      <p:pic>
        <p:nvPicPr>
          <p:cNvPr id="14"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4" name="Title 3">
            <a:extLst>
              <a:ext uri="{FF2B5EF4-FFF2-40B4-BE49-F238E27FC236}">
                <a16:creationId xmlns:a16="http://schemas.microsoft.com/office/drawing/2014/main" id="{77DA5D19-0903-46C4-8EA5-515CADD4A4D0}"/>
              </a:ext>
            </a:extLst>
          </p:cNvPr>
          <p:cNvSpPr>
            <a:spLocks noGrp="1"/>
          </p:cNvSpPr>
          <p:nvPr>
            <p:ph type="title"/>
          </p:nvPr>
        </p:nvSpPr>
        <p:spPr>
          <a:xfrm>
            <a:off x="1663091" y="1158891"/>
            <a:ext cx="7831004" cy="841800"/>
          </a:xfrm>
          <a:solidFill>
            <a:schemeClr val="accent1">
              <a:lumMod val="40000"/>
              <a:lumOff val="60000"/>
            </a:schemeClr>
          </a:solidFill>
        </p:spPr>
        <p:txBody>
          <a:bodyPr/>
          <a:lstStyle/>
          <a:p>
            <a:r>
              <a:rPr lang="en-GB" dirty="0">
                <a:latin typeface="Raleway "/>
              </a:rPr>
              <a:t>Using public transport on your own</a:t>
            </a:r>
          </a:p>
        </p:txBody>
      </p:sp>
      <p:sp>
        <p:nvSpPr>
          <p:cNvPr id="5" name="Rectangle 4">
            <a:extLst>
              <a:ext uri="{FF2B5EF4-FFF2-40B4-BE49-F238E27FC236}">
                <a16:creationId xmlns:a16="http://schemas.microsoft.com/office/drawing/2014/main" id="{29EF5223-67EF-48B5-872F-DA1B4E25C660}"/>
              </a:ext>
            </a:extLst>
          </p:cNvPr>
          <p:cNvSpPr/>
          <p:nvPr/>
        </p:nvSpPr>
        <p:spPr>
          <a:xfrm>
            <a:off x="483443" y="2348020"/>
            <a:ext cx="9565332" cy="3539430"/>
          </a:xfrm>
          <a:prstGeom prst="rect">
            <a:avLst/>
          </a:prstGeom>
        </p:spPr>
        <p:txBody>
          <a:bodyPr wrap="square">
            <a:spAutoFit/>
          </a:bodyPr>
          <a:lstStyle/>
          <a:p>
            <a:pPr>
              <a:buNone/>
            </a:pPr>
            <a:r>
              <a:rPr lang="en-GB" sz="2800" b="1" dirty="0">
                <a:latin typeface="Raleway "/>
              </a:rPr>
              <a:t>Think Pair Share</a:t>
            </a:r>
          </a:p>
          <a:p>
            <a:pPr>
              <a:buNone/>
            </a:pPr>
            <a:endParaRPr lang="en-GB" sz="2800" b="1" dirty="0">
              <a:latin typeface="Raleway "/>
            </a:endParaRPr>
          </a:p>
          <a:p>
            <a:pPr marL="514350" indent="-514350">
              <a:buFont typeface="+mj-lt"/>
              <a:buAutoNum type="arabicPeriod"/>
            </a:pPr>
            <a:r>
              <a:rPr lang="en-GB" sz="2800" dirty="0">
                <a:latin typeface="Raleway "/>
              </a:rPr>
              <a:t>What are the arguments that might be put forward to say that this would be an acceptable freedom for a young person, aged 12? </a:t>
            </a:r>
          </a:p>
          <a:p>
            <a:endParaRPr lang="en-GB" sz="2800" dirty="0">
              <a:latin typeface="Raleway "/>
            </a:endParaRPr>
          </a:p>
          <a:p>
            <a:pPr marL="514350" indent="-514350">
              <a:buFont typeface="+mj-lt"/>
              <a:buAutoNum type="arabicPeriod"/>
            </a:pPr>
            <a:r>
              <a:rPr lang="en-GB" sz="2800" dirty="0">
                <a:latin typeface="Raleway "/>
              </a:rPr>
              <a:t>What arguments might they give to say, </a:t>
            </a:r>
            <a:r>
              <a:rPr lang="en-GB" sz="2800" b="1" dirty="0">
                <a:latin typeface="Raleway "/>
              </a:rPr>
              <a:t>‘I can look after myself’</a:t>
            </a:r>
            <a:r>
              <a:rPr lang="en-GB" sz="2800" dirty="0">
                <a:latin typeface="Raleway "/>
              </a:rPr>
              <a:t>?</a:t>
            </a:r>
          </a:p>
        </p:txBody>
      </p:sp>
    </p:spTree>
    <p:extLst>
      <p:ext uri="{BB962C8B-B14F-4D97-AF65-F5344CB8AC3E}">
        <p14:creationId xmlns:p14="http://schemas.microsoft.com/office/powerpoint/2010/main" val="2204342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6"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pic>
        <p:nvPicPr>
          <p:cNvPr id="8"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pic>
        <p:nvPicPr>
          <p:cNvPr id="9"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2" name="Rectangle 1">
            <a:extLst>
              <a:ext uri="{FF2B5EF4-FFF2-40B4-BE49-F238E27FC236}">
                <a16:creationId xmlns:a16="http://schemas.microsoft.com/office/drawing/2014/main" id="{8C2773EE-3CB3-4056-949A-417FA5CCF607}"/>
              </a:ext>
            </a:extLst>
          </p:cNvPr>
          <p:cNvSpPr/>
          <p:nvPr/>
        </p:nvSpPr>
        <p:spPr>
          <a:xfrm>
            <a:off x="325614" y="2765526"/>
            <a:ext cx="10040583" cy="4154984"/>
          </a:xfrm>
          <a:prstGeom prst="rect">
            <a:avLst/>
          </a:prstGeom>
        </p:spPr>
        <p:txBody>
          <a:bodyPr wrap="square">
            <a:spAutoFit/>
          </a:bodyPr>
          <a:lstStyle/>
          <a:p>
            <a:pPr fontAlgn="base">
              <a:buNone/>
            </a:pPr>
            <a:r>
              <a:rPr lang="en-GB" sz="2200" dirty="0">
                <a:latin typeface="Raleway "/>
              </a:rPr>
              <a:t>The law doesn’t say an age when you can leave a child on their own, but it’s an offence to leave a child alone if it </a:t>
            </a:r>
            <a:r>
              <a:rPr lang="en-GB" sz="2200" b="1" dirty="0">
                <a:latin typeface="Raleway "/>
              </a:rPr>
              <a:t>places them at risk</a:t>
            </a:r>
            <a:r>
              <a:rPr lang="en-GB" sz="2200" dirty="0">
                <a:latin typeface="Raleway "/>
              </a:rPr>
              <a:t>.</a:t>
            </a:r>
          </a:p>
          <a:p>
            <a:pPr lvl="1">
              <a:buFont typeface="Wingdings" pitchFamily="2" charset="2"/>
              <a:buChar char="§"/>
            </a:pPr>
            <a:r>
              <a:rPr lang="en-GB" sz="2200" dirty="0">
                <a:latin typeface="Raleway "/>
              </a:rPr>
              <a:t>Parents / Carers - Use your judgement on how mature your child is before you decide to leave them alone, e.g. at home or in a car.</a:t>
            </a:r>
          </a:p>
          <a:p>
            <a:pPr>
              <a:buNone/>
            </a:pPr>
            <a:r>
              <a:rPr lang="en-GB" sz="2200" dirty="0">
                <a:latin typeface="Raleway "/>
              </a:rPr>
              <a:t>The </a:t>
            </a:r>
            <a:r>
              <a:rPr lang="en-GB" sz="2200" u="sng" dirty="0">
                <a:latin typeface="Raleway "/>
                <a:hlinkClick r:id="rId5"/>
              </a:rPr>
              <a:t>National Society for the Prevention of Cruelty to Children (NSPCC)</a:t>
            </a:r>
            <a:r>
              <a:rPr lang="en-GB" sz="2200" dirty="0">
                <a:latin typeface="Raleway "/>
              </a:rPr>
              <a:t> says:</a:t>
            </a:r>
          </a:p>
          <a:p>
            <a:pPr lvl="1">
              <a:buFont typeface="Wingdings" pitchFamily="2" charset="2"/>
              <a:buChar char="§"/>
            </a:pPr>
            <a:r>
              <a:rPr lang="en-GB" sz="2200" dirty="0">
                <a:latin typeface="Raleway "/>
              </a:rPr>
              <a:t>children under 12 are rarely mature enough to be left alone for a long period of time</a:t>
            </a:r>
          </a:p>
          <a:p>
            <a:pPr lvl="1">
              <a:buFont typeface="Wingdings" pitchFamily="2" charset="2"/>
              <a:buChar char="§"/>
            </a:pPr>
            <a:r>
              <a:rPr lang="en-GB" sz="2200" dirty="0">
                <a:latin typeface="Raleway "/>
              </a:rPr>
              <a:t>children under 16 shouldn’t be left alone overnight</a:t>
            </a:r>
          </a:p>
          <a:p>
            <a:pPr lvl="1">
              <a:buFont typeface="Wingdings" pitchFamily="2" charset="2"/>
              <a:buChar char="§"/>
            </a:pPr>
            <a:r>
              <a:rPr lang="en-GB" sz="2200" dirty="0">
                <a:latin typeface="Raleway "/>
              </a:rPr>
              <a:t>babies, toddlers and very young children should never be left alone</a:t>
            </a:r>
            <a:endParaRPr lang="en-GB" sz="2200" b="1" dirty="0">
              <a:latin typeface="Raleway "/>
            </a:endParaRPr>
          </a:p>
          <a:p>
            <a:pPr fontAlgn="base">
              <a:buNone/>
            </a:pPr>
            <a:r>
              <a:rPr lang="en-GB" sz="2200" b="1" dirty="0">
                <a:latin typeface="Raleway "/>
              </a:rPr>
              <a:t>Parents can be prosecuted </a:t>
            </a:r>
            <a:r>
              <a:rPr lang="en-GB" sz="2200" dirty="0">
                <a:latin typeface="Raleway "/>
              </a:rPr>
              <a:t>if they leave a child unsupervised ‘in a manner likely to cause unnecessary suffering or injury to health’.</a:t>
            </a:r>
          </a:p>
          <a:p>
            <a:pPr algn="r">
              <a:buNone/>
            </a:pPr>
            <a:r>
              <a:rPr lang="en-GB" sz="2200" dirty="0">
                <a:latin typeface="Raleway "/>
              </a:rPr>
              <a:t>https://www.gov.uk/law-on-leaving-your-child-home-alone</a:t>
            </a:r>
          </a:p>
        </p:txBody>
      </p:sp>
      <p:sp>
        <p:nvSpPr>
          <p:cNvPr id="3" name="Title 2">
            <a:extLst>
              <a:ext uri="{FF2B5EF4-FFF2-40B4-BE49-F238E27FC236}">
                <a16:creationId xmlns:a16="http://schemas.microsoft.com/office/drawing/2014/main" id="{BE88CD6F-A6D1-4CA8-AEC2-5C18D4048F37}"/>
              </a:ext>
            </a:extLst>
          </p:cNvPr>
          <p:cNvSpPr>
            <a:spLocks noGrp="1"/>
          </p:cNvSpPr>
          <p:nvPr>
            <p:ph type="title"/>
          </p:nvPr>
        </p:nvSpPr>
        <p:spPr>
          <a:xfrm>
            <a:off x="2538125" y="1387537"/>
            <a:ext cx="5896326" cy="841800"/>
          </a:xfrm>
          <a:solidFill>
            <a:schemeClr val="accent1">
              <a:lumMod val="40000"/>
              <a:lumOff val="60000"/>
            </a:schemeClr>
          </a:solidFill>
        </p:spPr>
        <p:txBody>
          <a:bodyPr/>
          <a:lstStyle/>
          <a:p>
            <a:r>
              <a:rPr lang="en-GB" dirty="0"/>
              <a:t>The Law on ‘Home Alone’</a:t>
            </a:r>
          </a:p>
        </p:txBody>
      </p:sp>
    </p:spTree>
    <p:extLst>
      <p:ext uri="{BB962C8B-B14F-4D97-AF65-F5344CB8AC3E}">
        <p14:creationId xmlns:p14="http://schemas.microsoft.com/office/powerpoint/2010/main" val="3297914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00189D4E-93FA-4EC3-91F2-D0E9C798E9EC}"/>
              </a:ext>
            </a:extLst>
          </p:cNvPr>
          <p:cNvSpPr/>
          <p:nvPr/>
        </p:nvSpPr>
        <p:spPr>
          <a:xfrm>
            <a:off x="866274" y="2301758"/>
            <a:ext cx="8961120" cy="2554545"/>
          </a:xfrm>
          <a:prstGeom prst="rect">
            <a:avLst/>
          </a:prstGeom>
        </p:spPr>
        <p:txBody>
          <a:bodyPr wrap="square">
            <a:spAutoFit/>
          </a:bodyPr>
          <a:lstStyle/>
          <a:p>
            <a:pPr lvl="0"/>
            <a:r>
              <a:rPr lang="en-GB" sz="3200" dirty="0">
                <a:latin typeface="Raleway "/>
              </a:rPr>
              <a:t>When might </a:t>
            </a:r>
            <a:r>
              <a:rPr lang="en-GB" sz="3200" b="1" dirty="0">
                <a:latin typeface="Raleway "/>
              </a:rPr>
              <a:t>an adult </a:t>
            </a:r>
            <a:r>
              <a:rPr lang="en-GB" sz="3200" dirty="0">
                <a:latin typeface="Raleway "/>
              </a:rPr>
              <a:t>need to be protected?</a:t>
            </a:r>
          </a:p>
          <a:p>
            <a:pPr lvl="0"/>
            <a:endParaRPr lang="en-GB" sz="3200" dirty="0">
              <a:latin typeface="Raleway "/>
            </a:endParaRPr>
          </a:p>
          <a:p>
            <a:pPr lvl="0">
              <a:buNone/>
            </a:pPr>
            <a:endParaRPr lang="en-GB" sz="3200" dirty="0">
              <a:latin typeface="Raleway "/>
            </a:endParaRPr>
          </a:p>
          <a:p>
            <a:pPr lvl="0"/>
            <a:r>
              <a:rPr lang="en-GB" sz="3200" dirty="0">
                <a:latin typeface="Raleway "/>
              </a:rPr>
              <a:t>Who would protect them in each example you have thought of?</a:t>
            </a:r>
          </a:p>
        </p:txBody>
      </p:sp>
    </p:spTree>
    <p:extLst>
      <p:ext uri="{BB962C8B-B14F-4D97-AF65-F5344CB8AC3E}">
        <p14:creationId xmlns:p14="http://schemas.microsoft.com/office/powerpoint/2010/main" val="3272767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pic>
        <p:nvPicPr>
          <p:cNvPr id="5" name="Picture 4">
            <a:extLst>
              <a:ext uri="{FF2B5EF4-FFF2-40B4-BE49-F238E27FC236}">
                <a16:creationId xmlns:a16="http://schemas.microsoft.com/office/drawing/2014/main" id="{C5D07773-0B4D-4190-B09B-70BF52521455}"/>
              </a:ext>
            </a:extLst>
          </p:cNvPr>
          <p:cNvPicPr>
            <a:picLocks noChangeAspect="1"/>
          </p:cNvPicPr>
          <p:nvPr/>
        </p:nvPicPr>
        <p:blipFill>
          <a:blip r:embed="rId5"/>
          <a:stretch>
            <a:fillRect/>
          </a:stretch>
        </p:blipFill>
        <p:spPr>
          <a:xfrm>
            <a:off x="1022966" y="2592372"/>
            <a:ext cx="9111268" cy="2151827"/>
          </a:xfrm>
          <a:prstGeom prst="rect">
            <a:avLst/>
          </a:prstGeom>
        </p:spPr>
      </p:pic>
    </p:spTree>
    <p:extLst>
      <p:ext uri="{BB962C8B-B14F-4D97-AF65-F5344CB8AC3E}">
        <p14:creationId xmlns:p14="http://schemas.microsoft.com/office/powerpoint/2010/main" val="2597243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82EC79AE-7A37-4765-894B-5E4538538E83}"/>
              </a:ext>
            </a:extLst>
          </p:cNvPr>
          <p:cNvSpPr/>
          <p:nvPr/>
        </p:nvSpPr>
        <p:spPr>
          <a:xfrm>
            <a:off x="364325" y="2459431"/>
            <a:ext cx="10056213" cy="3970318"/>
          </a:xfrm>
          <a:prstGeom prst="rect">
            <a:avLst/>
          </a:prstGeom>
        </p:spPr>
        <p:txBody>
          <a:bodyPr wrap="square">
            <a:spAutoFit/>
          </a:bodyPr>
          <a:lstStyle/>
          <a:p>
            <a:pPr marL="514350" lvl="0" indent="-514350">
              <a:buFont typeface="+mj-lt"/>
              <a:buAutoNum type="arabicPeriod"/>
            </a:pPr>
            <a:r>
              <a:rPr lang="en-GB" sz="2800" dirty="0">
                <a:latin typeface="Raleway "/>
              </a:rPr>
              <a:t>What do we mean by the term ‘refugee’?</a:t>
            </a:r>
          </a:p>
          <a:p>
            <a:pPr marL="514350" lvl="0" indent="-514350">
              <a:buFont typeface="+mj-lt"/>
              <a:buAutoNum type="arabicPeriod"/>
            </a:pPr>
            <a:r>
              <a:rPr lang="en-GB" sz="2800" dirty="0">
                <a:latin typeface="Raleway "/>
              </a:rPr>
              <a:t>Summarise the work of UNHCR, worldwide, in five sentences.</a:t>
            </a:r>
          </a:p>
          <a:p>
            <a:pPr marL="514350" lvl="0" indent="-514350">
              <a:buFont typeface="+mj-lt"/>
              <a:buAutoNum type="arabicPeriod"/>
            </a:pPr>
            <a:r>
              <a:rPr lang="en-GB" sz="2800" dirty="0">
                <a:latin typeface="Raleway "/>
              </a:rPr>
              <a:t>Explain why that organisation is needed.</a:t>
            </a:r>
          </a:p>
          <a:p>
            <a:pPr marL="514350" lvl="0" indent="-514350">
              <a:buFont typeface="+mj-lt"/>
              <a:buAutoNum type="arabicPeriod"/>
            </a:pPr>
            <a:r>
              <a:rPr lang="en-GB" sz="2800" dirty="0">
                <a:latin typeface="Raleway "/>
              </a:rPr>
              <a:t>Why has the UNHCR been given the Nobel Peace Prize on two occasions?</a:t>
            </a:r>
          </a:p>
          <a:p>
            <a:pPr marL="514350" lvl="0" indent="-514350">
              <a:buFont typeface="+mj-lt"/>
              <a:buAutoNum type="arabicPeriod"/>
            </a:pPr>
            <a:r>
              <a:rPr lang="en-GB" sz="2800" dirty="0">
                <a:latin typeface="Raleway "/>
              </a:rPr>
              <a:t>Summarise the work of Refugee Council in the UK, in three sentences.</a:t>
            </a:r>
          </a:p>
          <a:p>
            <a:pPr marL="514350" lvl="0" indent="-514350">
              <a:buFont typeface="+mj-lt"/>
              <a:buAutoNum type="arabicPeriod"/>
            </a:pPr>
            <a:r>
              <a:rPr lang="en-GB" sz="2800" dirty="0">
                <a:latin typeface="Raleway "/>
              </a:rPr>
              <a:t>Explain why that organisation is needed in the UK.</a:t>
            </a:r>
          </a:p>
        </p:txBody>
      </p:sp>
      <p:sp>
        <p:nvSpPr>
          <p:cNvPr id="4" name="Title 3">
            <a:extLst>
              <a:ext uri="{FF2B5EF4-FFF2-40B4-BE49-F238E27FC236}">
                <a16:creationId xmlns:a16="http://schemas.microsoft.com/office/drawing/2014/main" id="{E9C8EB76-7B2F-485F-BC05-26DE57E58FBF}"/>
              </a:ext>
            </a:extLst>
          </p:cNvPr>
          <p:cNvSpPr>
            <a:spLocks noGrp="1"/>
          </p:cNvSpPr>
          <p:nvPr>
            <p:ph type="title"/>
          </p:nvPr>
        </p:nvSpPr>
        <p:spPr>
          <a:xfrm>
            <a:off x="356044" y="1206080"/>
            <a:ext cx="9963000" cy="841800"/>
          </a:xfrm>
          <a:solidFill>
            <a:schemeClr val="accent1">
              <a:lumMod val="40000"/>
              <a:lumOff val="60000"/>
            </a:schemeClr>
          </a:solidFill>
        </p:spPr>
        <p:txBody>
          <a:bodyPr/>
          <a:lstStyle/>
          <a:p>
            <a:r>
              <a:rPr lang="en-GB" dirty="0"/>
              <a:t>Exploring the UNHCR and UK Refugee Council</a:t>
            </a:r>
          </a:p>
        </p:txBody>
      </p:sp>
    </p:spTree>
    <p:extLst>
      <p:ext uri="{BB962C8B-B14F-4D97-AF65-F5344CB8AC3E}">
        <p14:creationId xmlns:p14="http://schemas.microsoft.com/office/powerpoint/2010/main" val="2504517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pic>
        <p:nvPicPr>
          <p:cNvPr id="3" name="Picture 2">
            <a:extLst>
              <a:ext uri="{FF2B5EF4-FFF2-40B4-BE49-F238E27FC236}">
                <a16:creationId xmlns:a16="http://schemas.microsoft.com/office/drawing/2014/main" id="{8DB34140-14D2-41E6-8C5C-BF6C3C58FFA0}"/>
              </a:ext>
            </a:extLst>
          </p:cNvPr>
          <p:cNvPicPr>
            <a:picLocks noChangeAspect="1"/>
          </p:cNvPicPr>
          <p:nvPr/>
        </p:nvPicPr>
        <p:blipFill>
          <a:blip r:embed="rId5"/>
          <a:stretch>
            <a:fillRect/>
          </a:stretch>
        </p:blipFill>
        <p:spPr>
          <a:xfrm>
            <a:off x="1213125" y="2101828"/>
            <a:ext cx="8730949" cy="3863875"/>
          </a:xfrm>
          <a:prstGeom prst="rect">
            <a:avLst/>
          </a:prstGeom>
        </p:spPr>
      </p:pic>
      <p:sp>
        <p:nvSpPr>
          <p:cNvPr id="6" name="Rectangle 5">
            <a:extLst>
              <a:ext uri="{FF2B5EF4-FFF2-40B4-BE49-F238E27FC236}">
                <a16:creationId xmlns:a16="http://schemas.microsoft.com/office/drawing/2014/main" id="{E330430B-10ED-4BDD-8410-EB80EF6FC58D}"/>
              </a:ext>
            </a:extLst>
          </p:cNvPr>
          <p:cNvSpPr/>
          <p:nvPr/>
        </p:nvSpPr>
        <p:spPr>
          <a:xfrm>
            <a:off x="3452611" y="6482037"/>
            <a:ext cx="1667444" cy="523220"/>
          </a:xfrm>
          <a:prstGeom prst="rect">
            <a:avLst/>
          </a:prstGeom>
        </p:spPr>
        <p:txBody>
          <a:bodyPr wrap="none">
            <a:spAutoFit/>
          </a:bodyPr>
          <a:lstStyle/>
          <a:p>
            <a:r>
              <a:rPr lang="en-GB" dirty="0">
                <a:hlinkClick r:id="rId6"/>
              </a:rPr>
              <a:t>www.unhcr.org.uk/</a:t>
            </a:r>
            <a:endParaRPr lang="en-GB" dirty="0"/>
          </a:p>
          <a:p>
            <a:endParaRPr lang="en-GB" dirty="0"/>
          </a:p>
        </p:txBody>
      </p:sp>
    </p:spTree>
    <p:extLst>
      <p:ext uri="{BB962C8B-B14F-4D97-AF65-F5344CB8AC3E}">
        <p14:creationId xmlns:p14="http://schemas.microsoft.com/office/powerpoint/2010/main" val="10775803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pic>
        <p:nvPicPr>
          <p:cNvPr id="3" name="Picture 2">
            <a:extLst>
              <a:ext uri="{FF2B5EF4-FFF2-40B4-BE49-F238E27FC236}">
                <a16:creationId xmlns:a16="http://schemas.microsoft.com/office/drawing/2014/main" id="{BFEDC861-0093-4421-91F2-CEFF07F9FEDF}"/>
              </a:ext>
            </a:extLst>
          </p:cNvPr>
          <p:cNvPicPr>
            <a:picLocks noChangeAspect="1"/>
          </p:cNvPicPr>
          <p:nvPr/>
        </p:nvPicPr>
        <p:blipFill>
          <a:blip r:embed="rId5"/>
          <a:stretch>
            <a:fillRect/>
          </a:stretch>
        </p:blipFill>
        <p:spPr>
          <a:xfrm>
            <a:off x="763225" y="1474879"/>
            <a:ext cx="9473250" cy="4457556"/>
          </a:xfrm>
          <a:prstGeom prst="rect">
            <a:avLst/>
          </a:prstGeom>
        </p:spPr>
      </p:pic>
      <p:sp>
        <p:nvSpPr>
          <p:cNvPr id="4" name="Rectangle 3">
            <a:extLst>
              <a:ext uri="{FF2B5EF4-FFF2-40B4-BE49-F238E27FC236}">
                <a16:creationId xmlns:a16="http://schemas.microsoft.com/office/drawing/2014/main" id="{3CFE22EA-67B5-44CB-A52D-167CE0BB0D04}"/>
              </a:ext>
            </a:extLst>
          </p:cNvPr>
          <p:cNvSpPr/>
          <p:nvPr/>
        </p:nvSpPr>
        <p:spPr>
          <a:xfrm>
            <a:off x="2280664" y="6615223"/>
            <a:ext cx="3557384" cy="523220"/>
          </a:xfrm>
          <a:prstGeom prst="rect">
            <a:avLst/>
          </a:prstGeom>
        </p:spPr>
        <p:txBody>
          <a:bodyPr wrap="none">
            <a:spAutoFit/>
          </a:bodyPr>
          <a:lstStyle/>
          <a:p>
            <a:r>
              <a:rPr lang="en-GB" dirty="0">
                <a:hlinkClick r:id="rId6"/>
              </a:rPr>
              <a:t>www.unhcr.org.uk/a-great-British-welcome</a:t>
            </a:r>
            <a:endParaRPr lang="en-GB" dirty="0"/>
          </a:p>
          <a:p>
            <a:r>
              <a:rPr lang="en-GB" dirty="0"/>
              <a:t> </a:t>
            </a:r>
          </a:p>
        </p:txBody>
      </p:sp>
    </p:spTree>
    <p:extLst>
      <p:ext uri="{BB962C8B-B14F-4D97-AF65-F5344CB8AC3E}">
        <p14:creationId xmlns:p14="http://schemas.microsoft.com/office/powerpoint/2010/main" val="1854761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graphicFrame>
        <p:nvGraphicFramePr>
          <p:cNvPr id="12" name="Diagram 11">
            <a:extLst>
              <a:ext uri="{FF2B5EF4-FFF2-40B4-BE49-F238E27FC236}">
                <a16:creationId xmlns:a16="http://schemas.microsoft.com/office/drawing/2014/main" id="{8B745138-39B8-47B2-8535-8F04AA71EDD1}"/>
              </a:ext>
            </a:extLst>
          </p:cNvPr>
          <p:cNvGraphicFramePr/>
          <p:nvPr>
            <p:extLst>
              <p:ext uri="{D42A27DB-BD31-4B8C-83A1-F6EECF244321}">
                <p14:modId xmlns:p14="http://schemas.microsoft.com/office/powerpoint/2010/main" val="1763803594"/>
              </p:ext>
            </p:extLst>
          </p:nvPr>
        </p:nvGraphicFramePr>
        <p:xfrm>
          <a:off x="429769" y="1340768"/>
          <a:ext cx="9806706" cy="510290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2333236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Title 2">
            <a:extLst>
              <a:ext uri="{FF2B5EF4-FFF2-40B4-BE49-F238E27FC236}">
                <a16:creationId xmlns:a16="http://schemas.microsoft.com/office/drawing/2014/main" id="{4441C168-8809-4552-B2F3-0C7057E39603}"/>
              </a:ext>
            </a:extLst>
          </p:cNvPr>
          <p:cNvSpPr>
            <a:spLocks noGrp="1"/>
          </p:cNvSpPr>
          <p:nvPr>
            <p:ph type="title"/>
          </p:nvPr>
        </p:nvSpPr>
        <p:spPr>
          <a:xfrm>
            <a:off x="105879" y="1406718"/>
            <a:ext cx="10462660" cy="841800"/>
          </a:xfrm>
          <a:solidFill>
            <a:schemeClr val="accent1">
              <a:lumMod val="40000"/>
              <a:lumOff val="60000"/>
            </a:schemeClr>
          </a:solidFill>
        </p:spPr>
        <p:txBody>
          <a:bodyPr/>
          <a:lstStyle/>
          <a:p>
            <a:r>
              <a:rPr lang="en-GB" b="1" dirty="0">
                <a:latin typeface="Raleway "/>
              </a:rPr>
              <a:t>What worries might refugees be coping with?</a:t>
            </a:r>
          </a:p>
        </p:txBody>
      </p:sp>
      <p:pic>
        <p:nvPicPr>
          <p:cNvPr id="4" name="Picture 3">
            <a:extLst>
              <a:ext uri="{FF2B5EF4-FFF2-40B4-BE49-F238E27FC236}">
                <a16:creationId xmlns:a16="http://schemas.microsoft.com/office/drawing/2014/main" id="{AF49D243-F371-462A-9455-54E91ED5A755}"/>
              </a:ext>
            </a:extLst>
          </p:cNvPr>
          <p:cNvPicPr>
            <a:picLocks noChangeAspect="1"/>
          </p:cNvPicPr>
          <p:nvPr/>
        </p:nvPicPr>
        <p:blipFill>
          <a:blip r:embed="rId5"/>
          <a:stretch>
            <a:fillRect/>
          </a:stretch>
        </p:blipFill>
        <p:spPr>
          <a:xfrm>
            <a:off x="428526" y="2405906"/>
            <a:ext cx="2314673" cy="2735522"/>
          </a:xfrm>
          <a:prstGeom prst="rect">
            <a:avLst/>
          </a:prstGeom>
        </p:spPr>
      </p:pic>
      <p:pic>
        <p:nvPicPr>
          <p:cNvPr id="5" name="Picture 4">
            <a:extLst>
              <a:ext uri="{FF2B5EF4-FFF2-40B4-BE49-F238E27FC236}">
                <a16:creationId xmlns:a16="http://schemas.microsoft.com/office/drawing/2014/main" id="{E10C47A7-020F-4E15-8AA8-D13C2FD7A4F6}"/>
              </a:ext>
            </a:extLst>
          </p:cNvPr>
          <p:cNvPicPr>
            <a:picLocks noChangeAspect="1"/>
          </p:cNvPicPr>
          <p:nvPr/>
        </p:nvPicPr>
        <p:blipFill>
          <a:blip r:embed="rId6"/>
          <a:stretch>
            <a:fillRect/>
          </a:stretch>
        </p:blipFill>
        <p:spPr>
          <a:xfrm>
            <a:off x="4258666" y="2377440"/>
            <a:ext cx="5383006" cy="1887953"/>
          </a:xfrm>
          <a:prstGeom prst="rect">
            <a:avLst/>
          </a:prstGeom>
        </p:spPr>
      </p:pic>
      <p:pic>
        <p:nvPicPr>
          <p:cNvPr id="6" name="Picture 5">
            <a:extLst>
              <a:ext uri="{FF2B5EF4-FFF2-40B4-BE49-F238E27FC236}">
                <a16:creationId xmlns:a16="http://schemas.microsoft.com/office/drawing/2014/main" id="{845C2D25-1835-45B9-86A6-0516EC243564}"/>
              </a:ext>
            </a:extLst>
          </p:cNvPr>
          <p:cNvPicPr>
            <a:picLocks noChangeAspect="1"/>
          </p:cNvPicPr>
          <p:nvPr/>
        </p:nvPicPr>
        <p:blipFill>
          <a:blip r:embed="rId7"/>
          <a:stretch>
            <a:fillRect/>
          </a:stretch>
        </p:blipFill>
        <p:spPr>
          <a:xfrm>
            <a:off x="483450" y="5311157"/>
            <a:ext cx="2773920" cy="1847248"/>
          </a:xfrm>
          <a:prstGeom prst="rect">
            <a:avLst/>
          </a:prstGeom>
        </p:spPr>
      </p:pic>
      <p:pic>
        <p:nvPicPr>
          <p:cNvPr id="12" name="Picture 11">
            <a:extLst>
              <a:ext uri="{FF2B5EF4-FFF2-40B4-BE49-F238E27FC236}">
                <a16:creationId xmlns:a16="http://schemas.microsoft.com/office/drawing/2014/main" id="{84DF1FE6-4AFB-42CA-9717-BC991354BEB8}"/>
              </a:ext>
            </a:extLst>
          </p:cNvPr>
          <p:cNvPicPr>
            <a:picLocks noChangeAspect="1"/>
          </p:cNvPicPr>
          <p:nvPr/>
        </p:nvPicPr>
        <p:blipFill>
          <a:blip r:embed="rId8"/>
          <a:stretch>
            <a:fillRect/>
          </a:stretch>
        </p:blipFill>
        <p:spPr>
          <a:xfrm>
            <a:off x="3731943" y="4695275"/>
            <a:ext cx="2420322" cy="2492450"/>
          </a:xfrm>
          <a:prstGeom prst="rect">
            <a:avLst/>
          </a:prstGeom>
        </p:spPr>
      </p:pic>
      <p:pic>
        <p:nvPicPr>
          <p:cNvPr id="13" name="Picture 12">
            <a:extLst>
              <a:ext uri="{FF2B5EF4-FFF2-40B4-BE49-F238E27FC236}">
                <a16:creationId xmlns:a16="http://schemas.microsoft.com/office/drawing/2014/main" id="{2E25F808-8CE8-4435-951D-EA735646C96A}"/>
              </a:ext>
            </a:extLst>
          </p:cNvPr>
          <p:cNvPicPr>
            <a:picLocks noChangeAspect="1"/>
          </p:cNvPicPr>
          <p:nvPr/>
        </p:nvPicPr>
        <p:blipFill>
          <a:blip r:embed="rId9"/>
          <a:stretch>
            <a:fillRect/>
          </a:stretch>
        </p:blipFill>
        <p:spPr>
          <a:xfrm>
            <a:off x="7346639" y="4212236"/>
            <a:ext cx="2861724" cy="2861724"/>
          </a:xfrm>
          <a:prstGeom prst="rect">
            <a:avLst/>
          </a:prstGeom>
        </p:spPr>
      </p:pic>
    </p:spTree>
    <p:extLst>
      <p:ext uri="{BB962C8B-B14F-4D97-AF65-F5344CB8AC3E}">
        <p14:creationId xmlns:p14="http://schemas.microsoft.com/office/powerpoint/2010/main" val="4063103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74" name="Google Shape;74;p14"/>
          <p:cNvSpPr txBox="1"/>
          <p:nvPr/>
        </p:nvSpPr>
        <p:spPr>
          <a:xfrm>
            <a:off x="144820" y="1418666"/>
            <a:ext cx="10026589" cy="2806985"/>
          </a:xfrm>
          <a:prstGeom prst="rect">
            <a:avLst/>
          </a:prstGeom>
          <a:noFill/>
          <a:ln>
            <a:noFill/>
          </a:ln>
        </p:spPr>
        <p:txBody>
          <a:bodyPr spcFirstLastPara="1" wrap="square" lIns="91425" tIns="91425" rIns="91425" bIns="91425" anchor="t" anchorCtr="0">
            <a:noAutofit/>
          </a:bodyPr>
          <a:lstStyle/>
          <a:p>
            <a:r>
              <a:rPr lang="en-GB" sz="1100" b="1" u="sng" dirty="0">
                <a:latin typeface="Raleway "/>
              </a:rPr>
              <a:t>Opening up Ideas</a:t>
            </a:r>
            <a:r>
              <a:rPr lang="en-GB" sz="1100" b="1" dirty="0">
                <a:latin typeface="Raleway "/>
              </a:rPr>
              <a:t> 10 minutes 	</a:t>
            </a:r>
            <a:r>
              <a:rPr lang="en-GB" sz="1100" b="1" i="1" dirty="0">
                <a:latin typeface="Raleway "/>
              </a:rPr>
              <a:t>Understanding the need to be protected</a:t>
            </a:r>
            <a:endParaRPr lang="en-GB" sz="1100" dirty="0">
              <a:latin typeface="Raleway "/>
            </a:endParaRPr>
          </a:p>
          <a:p>
            <a:r>
              <a:rPr lang="en-GB" sz="1100" dirty="0">
                <a:latin typeface="Raleway "/>
              </a:rPr>
              <a:t> Pick one idea: </a:t>
            </a:r>
            <a:r>
              <a:rPr lang="en-GB" sz="1100" b="1" dirty="0">
                <a:latin typeface="Raleway "/>
              </a:rPr>
              <a:t>Using public transport on your own.</a:t>
            </a:r>
            <a:r>
              <a:rPr lang="en-GB" sz="1100" dirty="0">
                <a:latin typeface="Raleway "/>
              </a:rPr>
              <a:t> </a:t>
            </a:r>
          </a:p>
          <a:p>
            <a:r>
              <a:rPr lang="en-GB" sz="1100" b="1" dirty="0">
                <a:latin typeface="Raleway "/>
              </a:rPr>
              <a:t>Think Pair Share </a:t>
            </a:r>
            <a:r>
              <a:rPr lang="en-GB" sz="1100" dirty="0">
                <a:latin typeface="Raleway "/>
              </a:rPr>
              <a:t>- What are the arguments that might be put forward to say that this would be an acceptable freedom for a young person, aged 12? What arguments might they give to say ‘I can look after myself’?</a:t>
            </a:r>
          </a:p>
          <a:p>
            <a:endParaRPr lang="en-GB" sz="1100" dirty="0">
              <a:latin typeface="Raleway "/>
            </a:endParaRPr>
          </a:p>
          <a:p>
            <a:r>
              <a:rPr lang="en-GB" sz="1100" b="1" dirty="0">
                <a:latin typeface="Raleway "/>
              </a:rPr>
              <a:t> </a:t>
            </a:r>
            <a:r>
              <a:rPr lang="en-GB" sz="1100" b="1" i="1" dirty="0">
                <a:latin typeface="Raleway "/>
              </a:rPr>
              <a:t>Possible responses:</a:t>
            </a:r>
            <a:endParaRPr lang="en-GB" sz="1100" b="1" dirty="0">
              <a:latin typeface="Raleway "/>
            </a:endParaRPr>
          </a:p>
          <a:p>
            <a:r>
              <a:rPr lang="en-GB" sz="1100" dirty="0">
                <a:latin typeface="Raleway "/>
              </a:rPr>
              <a:t>They know the area, they can ask for help if needed, it is safe in Britain, they have a phone to call for help, they know where they are going</a:t>
            </a:r>
          </a:p>
          <a:p>
            <a:endParaRPr lang="en-GB" sz="1100" b="1" dirty="0">
              <a:latin typeface="Raleway "/>
            </a:endParaRPr>
          </a:p>
          <a:p>
            <a:r>
              <a:rPr lang="en-GB" sz="1100" b="1" dirty="0">
                <a:latin typeface="Raleway "/>
              </a:rPr>
              <a:t>Teacher explains: </a:t>
            </a:r>
            <a:r>
              <a:rPr lang="en-GB" sz="1100" dirty="0">
                <a:latin typeface="Raleway "/>
              </a:rPr>
              <a:t>Balancing freedom with protection: the place of ‘duty of care’ and ‘safeguarding’. </a:t>
            </a:r>
          </a:p>
          <a:p>
            <a:r>
              <a:rPr lang="en-GB" sz="1100" b="1" dirty="0">
                <a:latin typeface="Raleway "/>
              </a:rPr>
              <a:t>law on home alone.</a:t>
            </a:r>
            <a:r>
              <a:rPr lang="en-GB" sz="1100" dirty="0">
                <a:latin typeface="Raleway "/>
              </a:rPr>
              <a:t>  Even adults need protecting at times.</a:t>
            </a:r>
          </a:p>
          <a:p>
            <a:r>
              <a:rPr lang="en-GB" sz="1100" b="1" dirty="0">
                <a:latin typeface="Raleway "/>
              </a:rPr>
              <a:t> </a:t>
            </a:r>
          </a:p>
          <a:p>
            <a:r>
              <a:rPr lang="en-GB" sz="1100" b="1" i="1" dirty="0">
                <a:latin typeface="Raleway "/>
              </a:rPr>
              <a:t>Students engage in a quick discussion </a:t>
            </a:r>
            <a:endParaRPr lang="en-GB" sz="1100" b="1" dirty="0">
              <a:latin typeface="Raleway "/>
            </a:endParaRPr>
          </a:p>
          <a:p>
            <a:pPr lvl="0"/>
            <a:r>
              <a:rPr lang="en-GB" sz="1100" dirty="0">
                <a:latin typeface="Raleway "/>
              </a:rPr>
              <a:t>When might an adult need protection?              Who would protect them?</a:t>
            </a:r>
          </a:p>
          <a:p>
            <a:r>
              <a:rPr lang="en-GB" sz="1100" b="1" i="1" dirty="0">
                <a:latin typeface="Raleway "/>
              </a:rPr>
              <a:t>Possible responses:</a:t>
            </a:r>
            <a:endParaRPr lang="en-GB" sz="1100" b="1" dirty="0">
              <a:latin typeface="Raleway "/>
            </a:endParaRPr>
          </a:p>
          <a:p>
            <a:r>
              <a:rPr lang="en-GB" sz="1100" dirty="0">
                <a:latin typeface="Raleway "/>
              </a:rPr>
              <a:t>If they were a vulnerable adult ( e.g. disabled, or without money, or had been drinking too much, or if they were abroad and in trouble) </a:t>
            </a:r>
            <a:r>
              <a:rPr lang="en-GB" sz="1100" b="1" dirty="0">
                <a:latin typeface="Raleway "/>
              </a:rPr>
              <a:t>Helpers: </a:t>
            </a:r>
            <a:r>
              <a:rPr lang="en-GB" sz="1100" dirty="0">
                <a:latin typeface="Raleway "/>
              </a:rPr>
              <a:t>Police, social services, British Consulate, friends, family...</a:t>
            </a:r>
          </a:p>
        </p:txBody>
      </p:sp>
      <p:sp>
        <p:nvSpPr>
          <p:cNvPr id="76" name="Google Shape;76;p14"/>
          <p:cNvSpPr txBox="1"/>
          <p:nvPr/>
        </p:nvSpPr>
        <p:spPr>
          <a:xfrm>
            <a:off x="416050" y="5001925"/>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4"/>
          <p:cNvSpPr/>
          <p:nvPr/>
        </p:nvSpPr>
        <p:spPr>
          <a:xfrm rot="10800000" flipH="1">
            <a:off x="416050" y="98835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91" name="Google Shape;91;p14"/>
          <p:cNvPicPr preferRelativeResize="0"/>
          <p:nvPr/>
        </p:nvPicPr>
        <p:blipFill>
          <a:blip r:embed="rId4">
            <a:alphaModFix/>
          </a:blip>
          <a:stretch>
            <a:fillRect/>
          </a:stretch>
        </p:blipFill>
        <p:spPr>
          <a:xfrm>
            <a:off x="9280750" y="6717473"/>
            <a:ext cx="955718" cy="334501"/>
          </a:xfrm>
          <a:prstGeom prst="rect">
            <a:avLst/>
          </a:prstGeom>
          <a:noFill/>
          <a:ln>
            <a:noFill/>
          </a:ln>
        </p:spPr>
      </p:pic>
      <p:grpSp>
        <p:nvGrpSpPr>
          <p:cNvPr id="2" name="Group 1"/>
          <p:cNvGrpSpPr/>
          <p:nvPr/>
        </p:nvGrpSpPr>
        <p:grpSpPr>
          <a:xfrm>
            <a:off x="144820" y="1102641"/>
            <a:ext cx="10026589" cy="376800"/>
            <a:chOff x="462100" y="5834400"/>
            <a:chExt cx="6500700" cy="376800"/>
          </a:xfrm>
        </p:grpSpPr>
        <p:sp>
          <p:nvSpPr>
            <p:cNvPr id="79" name="Google Shape;79;p14"/>
            <p:cNvSpPr/>
            <p:nvPr/>
          </p:nvSpPr>
          <p:spPr>
            <a:xfrm>
              <a:off x="462100" y="5834400"/>
              <a:ext cx="6500700"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4"/>
            <p:cNvSpPr txBox="1"/>
            <p:nvPr/>
          </p:nvSpPr>
          <p:spPr>
            <a:xfrm>
              <a:off x="584149" y="5865000"/>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2</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200" b="1" dirty="0">
                <a:solidFill>
                  <a:srgbClr val="FFFFFF"/>
                </a:solidFill>
                <a:latin typeface="Prompt"/>
                <a:ea typeface="Prompt"/>
                <a:cs typeface="Prompt"/>
                <a:sym typeface="Prompt"/>
              </a:endParaRPr>
            </a:p>
          </p:txBody>
        </p:sp>
      </p:grpSp>
      <p:sp>
        <p:nvSpPr>
          <p:cNvPr id="38" name="Google Shape;93;p14"/>
          <p:cNvSpPr txBox="1"/>
          <p:nvPr/>
        </p:nvSpPr>
        <p:spPr>
          <a:xfrm>
            <a:off x="144820" y="4498905"/>
            <a:ext cx="10202338" cy="2806985"/>
          </a:xfrm>
          <a:prstGeom prst="rect">
            <a:avLst/>
          </a:prstGeom>
          <a:noFill/>
          <a:ln>
            <a:noFill/>
          </a:ln>
        </p:spPr>
        <p:txBody>
          <a:bodyPr spcFirstLastPara="1" wrap="square" lIns="91425" tIns="91425" rIns="91425" bIns="91425" anchor="t" anchorCtr="0">
            <a:noAutofit/>
          </a:bodyPr>
          <a:lstStyle/>
          <a:p>
            <a:r>
              <a:rPr lang="en-GB" sz="1200" dirty="0">
                <a:latin typeface="Raleway "/>
              </a:rPr>
              <a:t>The UNHCR  and the Refugee Council  http://www.unhcr.org/uk/about-us.html </a:t>
            </a:r>
          </a:p>
          <a:p>
            <a:r>
              <a:rPr lang="en-GB" sz="1200" dirty="0">
                <a:latin typeface="Raleway "/>
              </a:rPr>
              <a:t>T Explain: protecting those whose lives have been turned upside down by war, or a fleeing from persecution.</a:t>
            </a:r>
          </a:p>
          <a:p>
            <a:r>
              <a:rPr lang="en-GB" sz="1200" b="1" dirty="0">
                <a:latin typeface="Raleway "/>
              </a:rPr>
              <a:t>Use three resources for group work: </a:t>
            </a:r>
          </a:p>
          <a:p>
            <a:r>
              <a:rPr lang="en-GB" sz="1200" dirty="0">
                <a:latin typeface="Raleway "/>
              </a:rPr>
              <a:t>3.3 UNHCR Information sheet; 3.4 The Refugee Council UK; 3.5 World Refugee Day</a:t>
            </a:r>
          </a:p>
          <a:p>
            <a:r>
              <a:rPr lang="en-GB" sz="1200" b="1" dirty="0">
                <a:latin typeface="Raleway "/>
              </a:rPr>
              <a:t>Explore the following questions: Slide 11</a:t>
            </a:r>
          </a:p>
          <a:p>
            <a:r>
              <a:rPr lang="en-GB" sz="1200" dirty="0">
                <a:latin typeface="Raleway "/>
              </a:rPr>
              <a:t>1.What do we mean by the term ‘refugee’?</a:t>
            </a:r>
          </a:p>
          <a:p>
            <a:r>
              <a:rPr lang="en-GB" sz="1200" dirty="0">
                <a:latin typeface="Raleway "/>
              </a:rPr>
              <a:t>2.Summarise the work of UNHCR, worldwide, in five sentences.</a:t>
            </a:r>
          </a:p>
          <a:p>
            <a:r>
              <a:rPr lang="en-GB" sz="1200" dirty="0">
                <a:latin typeface="Raleway "/>
              </a:rPr>
              <a:t>3.Explain why that organisation is needed.</a:t>
            </a:r>
          </a:p>
          <a:p>
            <a:r>
              <a:rPr lang="en-GB" sz="1200" dirty="0">
                <a:latin typeface="Raleway "/>
              </a:rPr>
              <a:t>4.Why has the UNHCR been given the Nobel Peace Prize on two occasions?</a:t>
            </a:r>
          </a:p>
          <a:p>
            <a:r>
              <a:rPr lang="en-GB" sz="1200" dirty="0">
                <a:latin typeface="Raleway "/>
              </a:rPr>
              <a:t>5.Summarise the work of Refugee Council in the UK, in three sentences.</a:t>
            </a:r>
          </a:p>
          <a:p>
            <a:r>
              <a:rPr lang="en-GB" sz="1200" dirty="0">
                <a:latin typeface="Raleway "/>
              </a:rPr>
              <a:t>6.Explain why that organisation is needed in the UK.                                  [Images of UNHCR website on slides 12-13  if needed]</a:t>
            </a:r>
          </a:p>
          <a:p>
            <a:r>
              <a:rPr lang="en-GB" sz="1200" dirty="0">
                <a:latin typeface="Raleway "/>
              </a:rPr>
              <a:t>Having gained a brief understanding of the work of the two organisations, each student / pair or group complete 3.6 Learned / Useful / Think /Worry review sheet, and raise questions they want more information on. Image on slide 12 </a:t>
            </a:r>
          </a:p>
          <a:p>
            <a:r>
              <a:rPr lang="en-GB" sz="1200" dirty="0">
                <a:latin typeface="Raleway "/>
              </a:rPr>
              <a:t>Share with class.</a:t>
            </a:r>
          </a:p>
          <a:p>
            <a:r>
              <a:rPr lang="en-GB" sz="1100" b="1" i="1" dirty="0"/>
              <a:t>Other ideas to develop this work   </a:t>
            </a:r>
            <a:r>
              <a:rPr lang="en-GB" sz="1100" dirty="0"/>
              <a:t>20 June celebrated in School as </a:t>
            </a:r>
            <a:r>
              <a:rPr lang="en-GB" sz="1100" i="1" dirty="0"/>
              <a:t>World Refugee Day</a:t>
            </a:r>
            <a:r>
              <a:rPr lang="en-GB" sz="1100" dirty="0"/>
              <a:t>      </a:t>
            </a:r>
            <a:r>
              <a:rPr lang="en-GB" sz="1100" u="sng" dirty="0">
                <a:hlinkClick r:id="rId5"/>
              </a:rPr>
              <a:t>http://www.un.org/en/events/refugeeday/index.shtml</a:t>
            </a:r>
            <a:r>
              <a:rPr lang="en-GB" sz="1100" dirty="0"/>
              <a:t> </a:t>
            </a:r>
          </a:p>
          <a:p>
            <a:pPr lvl="0"/>
            <a:r>
              <a:rPr lang="en-GB" sz="1100" dirty="0"/>
              <a:t>Update the Refugee Convention, for today’s issues      Use poster 3.7 Australia refugee week as a stimulus for designing a poster for 2019...</a:t>
            </a:r>
          </a:p>
          <a:p>
            <a:pPr marL="0" lvl="0" indent="0" algn="l" rtl="0">
              <a:spcBef>
                <a:spcPts val="0"/>
              </a:spcBef>
              <a:spcAft>
                <a:spcPts val="0"/>
              </a:spcAft>
              <a:buClr>
                <a:srgbClr val="000000"/>
              </a:buClr>
              <a:buSzPts val="1100"/>
              <a:buFont typeface="Arial"/>
              <a:buNone/>
            </a:pPr>
            <a:r>
              <a:rPr lang="it" sz="1100" b="1" dirty="0">
                <a:solidFill>
                  <a:srgbClr val="FFFFFF"/>
                </a:solidFill>
                <a:latin typeface="Prompt"/>
                <a:ea typeface="Prompt"/>
                <a:cs typeface="Prompt"/>
                <a:sym typeface="Prompt"/>
              </a:rPr>
              <a:t>IVITY 3</a:t>
            </a:r>
            <a:endParaRPr sz="1100"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200" b="1" dirty="0">
              <a:solidFill>
                <a:srgbClr val="FFFFFF"/>
              </a:solidFill>
              <a:latin typeface="Prompt"/>
              <a:ea typeface="Prompt"/>
              <a:cs typeface="Prompt"/>
              <a:sym typeface="Prompt"/>
            </a:endParaRPr>
          </a:p>
        </p:txBody>
      </p:sp>
      <p:grpSp>
        <p:nvGrpSpPr>
          <p:cNvPr id="16" name="Group 15">
            <a:extLst>
              <a:ext uri="{FF2B5EF4-FFF2-40B4-BE49-F238E27FC236}">
                <a16:creationId xmlns:a16="http://schemas.microsoft.com/office/drawing/2014/main" id="{433DD9F3-2F19-48A5-B137-92C410DFE001}"/>
              </a:ext>
            </a:extLst>
          </p:cNvPr>
          <p:cNvGrpSpPr/>
          <p:nvPr/>
        </p:nvGrpSpPr>
        <p:grpSpPr>
          <a:xfrm>
            <a:off x="144820" y="4184440"/>
            <a:ext cx="9950028" cy="398578"/>
            <a:chOff x="498326" y="6078379"/>
            <a:chExt cx="6451062" cy="398578"/>
          </a:xfrm>
        </p:grpSpPr>
        <p:sp>
          <p:nvSpPr>
            <p:cNvPr id="17" name="Google Shape;79;p14">
              <a:extLst>
                <a:ext uri="{FF2B5EF4-FFF2-40B4-BE49-F238E27FC236}">
                  <a16:creationId xmlns:a16="http://schemas.microsoft.com/office/drawing/2014/main" id="{7D4A7590-86A4-461E-94DA-1DA7E255C6AB}"/>
                </a:ext>
              </a:extLst>
            </p:cNvPr>
            <p:cNvSpPr/>
            <p:nvPr/>
          </p:nvSpPr>
          <p:spPr>
            <a:xfrm>
              <a:off x="498326" y="6125469"/>
              <a:ext cx="6451062" cy="351488"/>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93;p14">
              <a:extLst>
                <a:ext uri="{FF2B5EF4-FFF2-40B4-BE49-F238E27FC236}">
                  <a16:creationId xmlns:a16="http://schemas.microsoft.com/office/drawing/2014/main" id="{0D762566-0CA0-4F4D-9279-2F1267BFC546}"/>
                </a:ext>
              </a:extLst>
            </p:cNvPr>
            <p:cNvSpPr txBox="1"/>
            <p:nvPr/>
          </p:nvSpPr>
          <p:spPr>
            <a:xfrm>
              <a:off x="540100" y="6078379"/>
              <a:ext cx="4670700" cy="32166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200" b="1" dirty="0">
                <a:solidFill>
                  <a:srgbClr val="FFFFFF"/>
                </a:solidFill>
                <a:latin typeface="Prompt"/>
                <a:ea typeface="Prompt"/>
                <a:cs typeface="Prompt"/>
                <a:sym typeface="Prompt"/>
              </a:endParaRPr>
            </a:p>
          </p:txBody>
        </p:sp>
      </p:grpSp>
      <p:sp>
        <p:nvSpPr>
          <p:cNvPr id="4" name="Rectangle 3">
            <a:extLst>
              <a:ext uri="{FF2B5EF4-FFF2-40B4-BE49-F238E27FC236}">
                <a16:creationId xmlns:a16="http://schemas.microsoft.com/office/drawing/2014/main" id="{8DA3B28C-2FE8-4E58-B371-C4EA7A5040C2}"/>
              </a:ext>
            </a:extLst>
          </p:cNvPr>
          <p:cNvSpPr/>
          <p:nvPr/>
        </p:nvSpPr>
        <p:spPr>
          <a:xfrm>
            <a:off x="1760300" y="4246482"/>
            <a:ext cx="8234785" cy="307777"/>
          </a:xfrm>
          <a:prstGeom prst="rect">
            <a:avLst/>
          </a:prstGeom>
        </p:spPr>
        <p:txBody>
          <a:bodyPr wrap="square">
            <a:spAutoFit/>
          </a:bodyPr>
          <a:lstStyle/>
          <a:p>
            <a:r>
              <a:rPr lang="en-GB" b="1" dirty="0">
                <a:latin typeface="Raleway "/>
              </a:rPr>
              <a:t>Exploration and Consolidation 20 minutes  The work of the UNHCR and Refugee Agency</a:t>
            </a:r>
          </a:p>
        </p:txBody>
      </p:sp>
    </p:spTree>
    <p:extLst>
      <p:ext uri="{BB962C8B-B14F-4D97-AF65-F5344CB8AC3E}">
        <p14:creationId xmlns:p14="http://schemas.microsoft.com/office/powerpoint/2010/main" val="138446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pic>
        <p:nvPicPr>
          <p:cNvPr id="6" name="Picture 5">
            <a:extLst>
              <a:ext uri="{FF2B5EF4-FFF2-40B4-BE49-F238E27FC236}">
                <a16:creationId xmlns:a16="http://schemas.microsoft.com/office/drawing/2014/main" id="{042F88EF-6CD9-4609-A8DF-8AB5337E7D4A}"/>
              </a:ext>
            </a:extLst>
          </p:cNvPr>
          <p:cNvPicPr>
            <a:picLocks noChangeAspect="1"/>
          </p:cNvPicPr>
          <p:nvPr/>
        </p:nvPicPr>
        <p:blipFill>
          <a:blip r:embed="rId5"/>
          <a:stretch>
            <a:fillRect/>
          </a:stretch>
        </p:blipFill>
        <p:spPr>
          <a:xfrm>
            <a:off x="1842852" y="2202510"/>
            <a:ext cx="6005080" cy="5066215"/>
          </a:xfrm>
          <a:prstGeom prst="rect">
            <a:avLst/>
          </a:prstGeom>
        </p:spPr>
      </p:pic>
      <p:sp>
        <p:nvSpPr>
          <p:cNvPr id="12" name="Title 11">
            <a:extLst>
              <a:ext uri="{FF2B5EF4-FFF2-40B4-BE49-F238E27FC236}">
                <a16:creationId xmlns:a16="http://schemas.microsoft.com/office/drawing/2014/main" id="{D613E5DC-5C88-4465-9297-02E8BB7379F9}"/>
              </a:ext>
            </a:extLst>
          </p:cNvPr>
          <p:cNvSpPr>
            <a:spLocks noGrp="1"/>
          </p:cNvSpPr>
          <p:nvPr>
            <p:ph type="title"/>
          </p:nvPr>
        </p:nvSpPr>
        <p:spPr>
          <a:xfrm>
            <a:off x="1601201" y="1195597"/>
            <a:ext cx="7022474" cy="841800"/>
          </a:xfrm>
          <a:solidFill>
            <a:schemeClr val="accent1">
              <a:lumMod val="60000"/>
              <a:lumOff val="40000"/>
            </a:schemeClr>
          </a:solidFill>
        </p:spPr>
        <p:txBody>
          <a:bodyPr/>
          <a:lstStyle/>
          <a:p>
            <a:r>
              <a:rPr lang="en-GB" dirty="0">
                <a:latin typeface="Raleway "/>
              </a:rPr>
              <a:t>From Cities of Sanctuary, NI</a:t>
            </a:r>
          </a:p>
        </p:txBody>
      </p:sp>
    </p:spTree>
    <p:extLst>
      <p:ext uri="{BB962C8B-B14F-4D97-AF65-F5344CB8AC3E}">
        <p14:creationId xmlns:p14="http://schemas.microsoft.com/office/powerpoint/2010/main" val="42474094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25DD8E2B-7589-8446-B1C9-60CB456D46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93" y="249883"/>
            <a:ext cx="4922425" cy="1735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770F2F38-9BEA-824E-8517-D804B722BC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77" y="6240477"/>
            <a:ext cx="1001636" cy="990253"/>
          </a:xfrm>
          <a:prstGeom prst="rect">
            <a:avLst/>
          </a:prstGeom>
        </p:spPr>
      </p:pic>
      <p:sp>
        <p:nvSpPr>
          <p:cNvPr id="9" name="TextBox 8">
            <a:extLst>
              <a:ext uri="{FF2B5EF4-FFF2-40B4-BE49-F238E27FC236}">
                <a16:creationId xmlns:a16="http://schemas.microsoft.com/office/drawing/2014/main" id="{DAB14325-8D33-BB49-A28C-51431B5D19C4}"/>
              </a:ext>
            </a:extLst>
          </p:cNvPr>
          <p:cNvSpPr txBox="1"/>
          <p:nvPr/>
        </p:nvSpPr>
        <p:spPr>
          <a:xfrm>
            <a:off x="1853385" y="6240477"/>
            <a:ext cx="8109996" cy="1042080"/>
          </a:xfrm>
          <a:prstGeom prst="rect">
            <a:avLst/>
          </a:prstGeom>
          <a:noFill/>
        </p:spPr>
        <p:txBody>
          <a:bodyPr wrap="square" rtlCol="0">
            <a:spAutoFit/>
          </a:bodyPr>
          <a:lstStyle/>
          <a:p>
            <a:r>
              <a:rPr lang="en-US" sz="1543" dirty="0">
                <a:latin typeface="Raleway" panose="020B0604020202020204" charset="0"/>
              </a:rPr>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 </a:t>
            </a:r>
          </a:p>
        </p:txBody>
      </p:sp>
    </p:spTree>
    <p:extLst>
      <p:ext uri="{BB962C8B-B14F-4D97-AF65-F5344CB8AC3E}">
        <p14:creationId xmlns:p14="http://schemas.microsoft.com/office/powerpoint/2010/main" val="103681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  </a:t>
            </a:r>
            <a:endParaRPr sz="1400" b="0" i="0" u="none" strike="noStrike" cap="none" dirty="0">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3" name="Google Shape;123;p16"/>
          <p:cNvSpPr/>
          <p:nvPr/>
        </p:nvSpPr>
        <p:spPr>
          <a:xfrm rot="10800000" flipH="1">
            <a:off x="110014" y="57268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9" name="Google Shape;129;p16"/>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FROM THE SAT</a:t>
            </a:r>
            <a:endParaRPr sz="18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A98278"/>
              </a:solidFill>
              <a:latin typeface="Prompt"/>
              <a:ea typeface="Prompt"/>
              <a:cs typeface="Prompt"/>
              <a:sym typeface="Prompt"/>
            </a:endParaRPr>
          </a:p>
        </p:txBody>
      </p:sp>
      <p:sp>
        <p:nvSpPr>
          <p:cNvPr id="130" name="Google Shape;130;p16"/>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A98278"/>
                </a:solidFill>
                <a:latin typeface="Prompt"/>
                <a:ea typeface="Prompt"/>
                <a:cs typeface="Prompt"/>
                <a:sym typeface="Prompt"/>
              </a:rPr>
              <a:t>BIG IDEA</a:t>
            </a:r>
            <a:endParaRPr sz="1100" b="1" i="1">
              <a:solidFill>
                <a:srgbClr val="A98278"/>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WHAT IS IT</a:t>
            </a:r>
            <a:endParaRPr sz="1800" b="1" i="1">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A98278"/>
              </a:solidFill>
              <a:latin typeface="Prompt"/>
              <a:ea typeface="Prompt"/>
              <a:cs typeface="Prompt"/>
              <a:sym typeface="Prompt"/>
            </a:endParaRPr>
          </a:p>
        </p:txBody>
      </p:sp>
      <p:sp>
        <p:nvSpPr>
          <p:cNvPr id="131" name="Google Shape;131;p16"/>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A98278"/>
                </a:solidFill>
                <a:latin typeface="Prompt"/>
                <a:ea typeface="Prompt"/>
                <a:cs typeface="Prompt"/>
                <a:sym typeface="Prompt"/>
              </a:rPr>
              <a:t>LEARNING OUTCOME</a:t>
            </a:r>
            <a:endParaRPr sz="11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8" name="Google Shape;79;p14">
            <a:extLst>
              <a:ext uri="{FF2B5EF4-FFF2-40B4-BE49-F238E27FC236}">
                <a16:creationId xmlns:a16="http://schemas.microsoft.com/office/drawing/2014/main" id="{7A38B0BA-A985-45D6-AD90-5A4BA6BC511C}"/>
              </a:ext>
            </a:extLst>
          </p:cNvPr>
          <p:cNvSpPr/>
          <p:nvPr/>
        </p:nvSpPr>
        <p:spPr>
          <a:xfrm>
            <a:off x="291997" y="1150884"/>
            <a:ext cx="7027878"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b="1" dirty="0">
                <a:solidFill>
                  <a:schemeClr val="bg1"/>
                </a:solidFill>
              </a:rPr>
              <a:t>Activity  Four    </a:t>
            </a:r>
            <a:endParaRPr b="1" dirty="0">
              <a:solidFill>
                <a:schemeClr val="bg1"/>
              </a:solidFill>
            </a:endParaRPr>
          </a:p>
        </p:txBody>
      </p:sp>
      <p:sp>
        <p:nvSpPr>
          <p:cNvPr id="2" name="Rectangle 1">
            <a:extLst>
              <a:ext uri="{FF2B5EF4-FFF2-40B4-BE49-F238E27FC236}">
                <a16:creationId xmlns:a16="http://schemas.microsoft.com/office/drawing/2014/main" id="{A9CB4FF5-F327-4327-9BA3-B7DB677A0FD4}"/>
              </a:ext>
            </a:extLst>
          </p:cNvPr>
          <p:cNvSpPr/>
          <p:nvPr/>
        </p:nvSpPr>
        <p:spPr>
          <a:xfrm>
            <a:off x="278750" y="1706702"/>
            <a:ext cx="7022000" cy="1569660"/>
          </a:xfrm>
          <a:prstGeom prst="rect">
            <a:avLst/>
          </a:prstGeom>
        </p:spPr>
        <p:txBody>
          <a:bodyPr wrap="square">
            <a:spAutoFit/>
          </a:bodyPr>
          <a:lstStyle/>
          <a:p>
            <a:r>
              <a:rPr lang="en-GB" sz="1200" b="1" u="sng" dirty="0">
                <a:latin typeface="Raleway "/>
              </a:rPr>
              <a:t>Conclusion and Reflection</a:t>
            </a:r>
            <a:r>
              <a:rPr lang="en-GB" sz="1200" b="1" dirty="0">
                <a:latin typeface="Raleway "/>
              </a:rPr>
              <a:t> 10 minutes  	</a:t>
            </a:r>
            <a:r>
              <a:rPr lang="en-GB" sz="1200" b="1" i="1" dirty="0">
                <a:latin typeface="Raleway "/>
              </a:rPr>
              <a:t>Arrival in UK</a:t>
            </a:r>
            <a:endParaRPr lang="en-GB" sz="1200" b="1" dirty="0">
              <a:latin typeface="Raleway "/>
            </a:endParaRPr>
          </a:p>
          <a:p>
            <a:r>
              <a:rPr lang="en-GB" sz="1200" b="1" dirty="0">
                <a:latin typeface="Raleway "/>
              </a:rPr>
              <a:t>Slides 15-16</a:t>
            </a:r>
          </a:p>
          <a:p>
            <a:pPr lvl="0"/>
            <a:r>
              <a:rPr lang="en-GB" sz="1200" dirty="0">
                <a:latin typeface="Raleway "/>
              </a:rPr>
              <a:t>Consider the issues a person or family might face when they are newly arrived in the UK. Identify them from the images on slide 15 </a:t>
            </a:r>
          </a:p>
          <a:p>
            <a:r>
              <a:rPr lang="en-GB" sz="1200" dirty="0">
                <a:latin typeface="Raleway "/>
              </a:rPr>
              <a:t>(Language, Trauma, Accommodation uncertainty, financial issues, destitution)</a:t>
            </a:r>
          </a:p>
          <a:p>
            <a:r>
              <a:rPr lang="en-GB" sz="1200" dirty="0">
                <a:latin typeface="Raleway "/>
              </a:rPr>
              <a:t> Reflect on the issues people may face – this prepares for session 4, Asylum in the UK.</a:t>
            </a:r>
          </a:p>
          <a:p>
            <a:pPr lvl="0"/>
            <a:endParaRPr lang="en-GB" sz="1200" dirty="0">
              <a:latin typeface="Raleway "/>
            </a:endParaRPr>
          </a:p>
          <a:p>
            <a:pPr lvl="0"/>
            <a:r>
              <a:rPr lang="en-GB" sz="1200" dirty="0">
                <a:latin typeface="Raleway "/>
              </a:rPr>
              <a:t>Our school council: how does it work, to help students in our School?</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6" name="Google Shape;56;p13"/>
          <p:cNvSpPr/>
          <p:nvPr/>
        </p:nvSpPr>
        <p:spPr>
          <a:xfrm rot="10800000" flipH="1">
            <a:off x="428825" y="7112575"/>
            <a:ext cx="98154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7" name="Google Shape;57;p13"/>
          <p:cNvSpPr txBox="1"/>
          <p:nvPr/>
        </p:nvSpPr>
        <p:spPr>
          <a:xfrm>
            <a:off x="2377440" y="2640552"/>
            <a:ext cx="5058389" cy="166194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3000" b="1" i="1" dirty="0">
                <a:solidFill>
                  <a:schemeClr val="dk2"/>
                </a:solidFill>
                <a:latin typeface="Raleway"/>
                <a:ea typeface="Raleway"/>
                <a:cs typeface="Raleway"/>
                <a:sym typeface="Raleway"/>
              </a:rPr>
              <a:t>MENTAL MAP</a:t>
            </a:r>
          </a:p>
          <a:p>
            <a:r>
              <a:rPr lang="en-GB" sz="3200" dirty="0">
                <a:latin typeface="Raleway "/>
              </a:rPr>
              <a:t>Why do we value Freedom in Britain?</a:t>
            </a:r>
          </a:p>
          <a:p>
            <a:pPr marL="0" lvl="0" indent="0" algn="l" rtl="0">
              <a:spcBef>
                <a:spcPts val="0"/>
              </a:spcBef>
              <a:spcAft>
                <a:spcPts val="0"/>
              </a:spcAft>
              <a:buNone/>
            </a:pPr>
            <a:endParaRPr lang="it" sz="3000" i="1" dirty="0">
              <a:solidFill>
                <a:schemeClr val="dk2"/>
              </a:solidFill>
              <a:latin typeface="Raleway"/>
              <a:ea typeface="Raleway"/>
              <a:cs typeface="Raleway"/>
              <a:sym typeface="Raleway"/>
            </a:endParaRPr>
          </a:p>
          <a:p>
            <a:pPr marL="0" lvl="0" indent="0" algn="l" rtl="0">
              <a:spcBef>
                <a:spcPts val="0"/>
              </a:spcBef>
              <a:spcAft>
                <a:spcPts val="0"/>
              </a:spcAft>
              <a:buNone/>
            </a:pPr>
            <a:endParaRPr sz="3000" i="1" dirty="0">
              <a:solidFill>
                <a:schemeClr val="dk2"/>
              </a:solidFill>
              <a:latin typeface="Raleway"/>
              <a:ea typeface="Raleway"/>
              <a:cs typeface="Raleway"/>
              <a:sym typeface="Raleway"/>
            </a:endParaRPr>
          </a:p>
        </p:txBody>
      </p:sp>
      <p:sp>
        <p:nvSpPr>
          <p:cNvPr id="58" name="Google Shape;58;p13"/>
          <p:cNvSpPr txBox="1"/>
          <p:nvPr/>
        </p:nvSpPr>
        <p:spPr>
          <a:xfrm>
            <a:off x="4411856" y="286616"/>
            <a:ext cx="3500110" cy="522600"/>
          </a:xfrm>
          <a:prstGeom prst="rect">
            <a:avLst/>
          </a:prstGeom>
          <a:noFill/>
          <a:ln>
            <a:noFill/>
          </a:ln>
        </p:spPr>
        <p:txBody>
          <a:bodyPr spcFirstLastPara="1" wrap="square" lIns="91425" tIns="91425" rIns="91425" bIns="91425" anchor="t" anchorCtr="0">
            <a:noAutofit/>
          </a:bodyPr>
          <a:lstStyle/>
          <a:p>
            <a:pPr lvl="0"/>
            <a:r>
              <a:rPr lang="en-GB" sz="2400" b="1">
                <a:solidFill>
                  <a:schemeClr val="tx1"/>
                </a:solidFill>
                <a:latin typeface="Raleway "/>
                <a:ea typeface="Prompt"/>
                <a:cs typeface="Prompt"/>
                <a:sym typeface="Prompt"/>
              </a:rPr>
              <a:t>Lesson  3 Protection</a:t>
            </a:r>
            <a:endParaRPr sz="2200" b="1" dirty="0">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it" b="1">
                <a:solidFill>
                  <a:srgbClr val="A98278"/>
                </a:solidFill>
                <a:latin typeface="Prompt"/>
                <a:ea typeface="Prompt"/>
                <a:cs typeface="Prompt"/>
                <a:sym typeface="Prompt"/>
              </a:rPr>
              <a:t>// MIGRATION //</a:t>
            </a:r>
            <a:endParaRPr>
              <a:solidFill>
                <a:srgbClr val="A98278"/>
              </a:solidFill>
            </a:endParaRPr>
          </a:p>
          <a:p>
            <a:pPr marL="0" lvl="0" indent="0" algn="l" rtl="0">
              <a:spcBef>
                <a:spcPts val="0"/>
              </a:spcBef>
              <a:spcAft>
                <a:spcPts val="0"/>
              </a:spcAft>
              <a:buClr>
                <a:schemeClr val="dk1"/>
              </a:buClr>
              <a:buSzPts val="1100"/>
              <a:buFont typeface="Arial"/>
              <a:buNone/>
            </a:pPr>
            <a:r>
              <a:rPr lang="it" b="1">
                <a:solidFill>
                  <a:srgbClr val="A98278"/>
                </a:solidFill>
                <a:latin typeface="Prompt"/>
                <a:ea typeface="Prompt"/>
                <a:cs typeface="Prompt"/>
                <a:sym typeface="Prompt"/>
              </a:rPr>
              <a:t>Teaching Learning Unit </a:t>
            </a:r>
            <a:endParaRPr b="1" dirty="0">
              <a:solidFill>
                <a:srgbClr val="A98278"/>
              </a:solidFill>
              <a:latin typeface="Prompt"/>
              <a:ea typeface="Prompt"/>
              <a:cs typeface="Prompt"/>
              <a:sym typeface="Prompt"/>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63554" y="3000743"/>
            <a:ext cx="6500701" cy="1164900"/>
          </a:xfrm>
          <a:solidFill>
            <a:schemeClr val="accent4">
              <a:lumMod val="40000"/>
              <a:lumOff val="60000"/>
            </a:schemeClr>
          </a:solidFill>
        </p:spPr>
        <p:txBody>
          <a:bodyPr/>
          <a:lstStyle/>
          <a:p>
            <a:r>
              <a:rPr lang="en-GB" dirty="0">
                <a:solidFill>
                  <a:srgbClr val="595959"/>
                </a:solidFill>
                <a:latin typeface="Raleway" panose="020B0604020202020204" charset="0"/>
              </a:rPr>
              <a:t>Lesson 3</a:t>
            </a:r>
          </a:p>
        </p:txBody>
      </p:sp>
      <p:sp>
        <p:nvSpPr>
          <p:cNvPr id="3" name="Subtitle 2"/>
          <p:cNvSpPr>
            <a:spLocks noGrp="1"/>
          </p:cNvSpPr>
          <p:nvPr>
            <p:ph type="subTitle" idx="1"/>
          </p:nvPr>
        </p:nvSpPr>
        <p:spPr/>
        <p:txBody>
          <a:bodyPr/>
          <a:lstStyle/>
          <a:p>
            <a:r>
              <a:rPr lang="en-GB" b="1" dirty="0">
                <a:solidFill>
                  <a:schemeClr val="tx1"/>
                </a:solidFill>
                <a:latin typeface="Raleway "/>
                <a:ea typeface="Prompt"/>
                <a:cs typeface="Prompt"/>
                <a:sym typeface="Prompt"/>
              </a:rPr>
              <a:t>Asylum Seekers</a:t>
            </a:r>
          </a:p>
          <a:p>
            <a:r>
              <a:rPr lang="en-GB" dirty="0">
                <a:solidFill>
                  <a:schemeClr val="tx1"/>
                </a:solidFill>
                <a:latin typeface="Raleway "/>
              </a:rPr>
              <a:t>Protection</a:t>
            </a:r>
          </a:p>
          <a:p>
            <a:endParaRPr lang="en-GB" b="1" dirty="0">
              <a:solidFill>
                <a:schemeClr val="tx1"/>
              </a:solidFill>
              <a:latin typeface="Raleway ExtraBold" panose="020B0604020202020204" charset="0"/>
              <a:ea typeface="Prompt"/>
              <a:cs typeface="Prompt"/>
              <a:sym typeface="Prompt"/>
            </a:endParaRPr>
          </a:p>
          <a:p>
            <a:endParaRPr lang="en-GB" dirty="0">
              <a:solidFill>
                <a:schemeClr val="tx1"/>
              </a:solidFill>
              <a:latin typeface="Raleway" panose="020B0604020202020204" charset="0"/>
            </a:endParaRP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spTree>
    <p:extLst>
      <p:ext uri="{BB962C8B-B14F-4D97-AF65-F5344CB8AC3E}">
        <p14:creationId xmlns:p14="http://schemas.microsoft.com/office/powerpoint/2010/main" val="1765774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3</a:t>
              </a:r>
              <a:r>
                <a:rPr lang="it" sz="2200" b="1" dirty="0">
                  <a:solidFill>
                    <a:srgbClr val="595959"/>
                  </a:solidFill>
                  <a:latin typeface="Prompt"/>
                  <a:ea typeface="Prompt"/>
                  <a:cs typeface="Prompt"/>
                  <a:sym typeface="Prompt"/>
                </a:rPr>
                <a:t> </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pic>
        <p:nvPicPr>
          <p:cNvPr id="3" name="Picture 2">
            <a:extLst>
              <a:ext uri="{FF2B5EF4-FFF2-40B4-BE49-F238E27FC236}">
                <a16:creationId xmlns:a16="http://schemas.microsoft.com/office/drawing/2014/main" id="{693BAB3E-4CD9-45B1-8E98-E804C73819EF}"/>
              </a:ext>
            </a:extLst>
          </p:cNvPr>
          <p:cNvPicPr>
            <a:picLocks noChangeAspect="1"/>
          </p:cNvPicPr>
          <p:nvPr/>
        </p:nvPicPr>
        <p:blipFill>
          <a:blip r:embed="rId3"/>
          <a:stretch>
            <a:fillRect/>
          </a:stretch>
        </p:blipFill>
        <p:spPr>
          <a:xfrm>
            <a:off x="122351" y="1583832"/>
            <a:ext cx="10447109" cy="5314305"/>
          </a:xfrm>
          <a:prstGeom prst="rect">
            <a:avLst/>
          </a:prstGeom>
        </p:spPr>
      </p:pic>
      <p:sp>
        <p:nvSpPr>
          <p:cNvPr id="11" name="Rounded Rectangular Callout 2">
            <a:extLst>
              <a:ext uri="{FF2B5EF4-FFF2-40B4-BE49-F238E27FC236}">
                <a16:creationId xmlns:a16="http://schemas.microsoft.com/office/drawing/2014/main" id="{45B2F1E7-1D8A-438F-A0C1-D65090620238}"/>
              </a:ext>
            </a:extLst>
          </p:cNvPr>
          <p:cNvSpPr/>
          <p:nvPr/>
        </p:nvSpPr>
        <p:spPr>
          <a:xfrm>
            <a:off x="364325" y="5309254"/>
            <a:ext cx="4831889" cy="2176961"/>
          </a:xfrm>
          <a:prstGeom prst="wedgeRoundRectCallout">
            <a:avLst>
              <a:gd name="adj1" fmla="val 80807"/>
              <a:gd name="adj2" fmla="val -77248"/>
              <a:gd name="adj3" fmla="val 16667"/>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Raleway ExtraBold" panose="020B0604020202020204" charset="0"/>
              </a:rPr>
              <a:t>What is freedom? </a:t>
            </a:r>
          </a:p>
        </p:txBody>
      </p:sp>
      <p:sp>
        <p:nvSpPr>
          <p:cNvPr id="12" name="Rectangle 11">
            <a:extLst>
              <a:ext uri="{FF2B5EF4-FFF2-40B4-BE49-F238E27FC236}">
                <a16:creationId xmlns:a16="http://schemas.microsoft.com/office/drawing/2014/main" id="{CA2F8944-A10E-4278-9CEF-87AFD4772ED4}"/>
              </a:ext>
            </a:extLst>
          </p:cNvPr>
          <p:cNvSpPr/>
          <p:nvPr/>
        </p:nvSpPr>
        <p:spPr>
          <a:xfrm>
            <a:off x="2239224" y="113667"/>
            <a:ext cx="3408305" cy="307777"/>
          </a:xfrm>
          <a:prstGeom prst="rect">
            <a:avLst/>
          </a:prstGeom>
        </p:spPr>
        <p:txBody>
          <a:bodyPr wrap="none">
            <a:spAutoFit/>
          </a:bodyPr>
          <a:lstStyle/>
          <a:p>
            <a:r>
              <a:rPr lang="en-GB" dirty="0">
                <a:solidFill>
                  <a:schemeClr val="tx1"/>
                </a:solidFill>
                <a:latin typeface="Raleway" panose="020B0604020202020204" charset="0"/>
                <a:ea typeface="Prompt"/>
                <a:cs typeface="Prompt"/>
                <a:sym typeface="Prompt"/>
              </a:rPr>
              <a:t>Asylum Seekers  Lesson  3 Protection  </a:t>
            </a:r>
            <a:endParaRPr lang="en-GB" dirty="0">
              <a:solidFill>
                <a:schemeClr val="tx1"/>
              </a:solidFill>
              <a:latin typeface="Raleway" panose="020B0604020202020204" charset="0"/>
            </a:endParaRPr>
          </a:p>
        </p:txBody>
      </p:sp>
    </p:spTree>
    <p:extLst>
      <p:ext uri="{BB962C8B-B14F-4D97-AF65-F5344CB8AC3E}">
        <p14:creationId xmlns:p14="http://schemas.microsoft.com/office/powerpoint/2010/main" val="260618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325" y="1218724"/>
            <a:ext cx="2349999" cy="841800"/>
          </a:xfrm>
          <a:solidFill>
            <a:schemeClr val="accent4">
              <a:lumMod val="40000"/>
              <a:lumOff val="60000"/>
            </a:schemeClr>
          </a:solidFill>
        </p:spPr>
        <p:txBody>
          <a:bodyPr/>
          <a:lstStyle/>
          <a:p>
            <a:r>
              <a:rPr lang="en-GB" b="1" dirty="0">
                <a:solidFill>
                  <a:srgbClr val="595959"/>
                </a:solidFill>
                <a:latin typeface="Raleway" panose="020B0604020202020204" charset="0"/>
              </a:rPr>
              <a:t>Big Ideas</a:t>
            </a: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sp>
        <p:nvSpPr>
          <p:cNvPr id="10" name="Content Placeholder 9">
            <a:extLst>
              <a:ext uri="{FF2B5EF4-FFF2-40B4-BE49-F238E27FC236}">
                <a16:creationId xmlns:a16="http://schemas.microsoft.com/office/drawing/2014/main" id="{ACE1E632-CC30-4605-ACFA-AEEA3324BA12}"/>
              </a:ext>
            </a:extLst>
          </p:cNvPr>
          <p:cNvSpPr>
            <a:spLocks noGrp="1"/>
          </p:cNvSpPr>
          <p:nvPr>
            <p:ph idx="1"/>
          </p:nvPr>
        </p:nvSpPr>
        <p:spPr>
          <a:xfrm>
            <a:off x="364325" y="2166325"/>
            <a:ext cx="9963000" cy="5021400"/>
          </a:xfrm>
        </p:spPr>
        <p:txBody>
          <a:bodyPr/>
          <a:lstStyle/>
          <a:p>
            <a:pPr marL="0" indent="0">
              <a:buNone/>
            </a:pPr>
            <a:r>
              <a:rPr lang="en-US" b="1" dirty="0">
                <a:latin typeface="Raleway "/>
              </a:rPr>
              <a:t>Big Idea 7 </a:t>
            </a:r>
            <a:r>
              <a:rPr lang="en-GB" b="1" dirty="0">
                <a:latin typeface="Raleway "/>
              </a:rPr>
              <a:t>Effects of migration. </a:t>
            </a:r>
          </a:p>
          <a:p>
            <a:pPr marL="0" indent="0">
              <a:buNone/>
            </a:pPr>
            <a:r>
              <a:rPr lang="en-GB" dirty="0">
                <a:latin typeface="Raleway "/>
              </a:rPr>
              <a:t>Migration brings </a:t>
            </a:r>
            <a:r>
              <a:rPr lang="en-GB" b="1" i="1" dirty="0">
                <a:latin typeface="Raleway "/>
              </a:rPr>
              <a:t>challenges </a:t>
            </a:r>
            <a:r>
              <a:rPr lang="en-GB" dirty="0">
                <a:latin typeface="Raleway "/>
              </a:rPr>
              <a:t>and </a:t>
            </a:r>
            <a:r>
              <a:rPr lang="en-GB" b="1" i="1" dirty="0">
                <a:latin typeface="Raleway "/>
              </a:rPr>
              <a:t>benefits </a:t>
            </a:r>
            <a:r>
              <a:rPr lang="en-GB" dirty="0">
                <a:latin typeface="Raleway "/>
              </a:rPr>
              <a:t>to </a:t>
            </a:r>
            <a:r>
              <a:rPr lang="en-GB" b="1" i="1" dirty="0">
                <a:latin typeface="Raleway "/>
              </a:rPr>
              <a:t>host </a:t>
            </a:r>
            <a:r>
              <a:rPr lang="en-GB" b="1" dirty="0">
                <a:latin typeface="Raleway "/>
              </a:rPr>
              <a:t>countries </a:t>
            </a:r>
            <a:r>
              <a:rPr lang="en-GB" i="1" dirty="0">
                <a:latin typeface="Raleway "/>
              </a:rPr>
              <a:t>/ </a:t>
            </a:r>
            <a:r>
              <a:rPr lang="en-GB" b="1" i="1" dirty="0">
                <a:latin typeface="Raleway "/>
              </a:rPr>
              <a:t>communities</a:t>
            </a:r>
            <a:r>
              <a:rPr lang="en-GB" dirty="0">
                <a:latin typeface="Raleway "/>
              </a:rPr>
              <a:t>.</a:t>
            </a:r>
          </a:p>
          <a:p>
            <a:pPr marL="0" indent="0">
              <a:buNone/>
            </a:pPr>
            <a:r>
              <a:rPr lang="en-GB" dirty="0">
                <a:latin typeface="Raleway "/>
              </a:rPr>
              <a:t>	</a:t>
            </a:r>
          </a:p>
          <a:p>
            <a:pPr marL="0" indent="0">
              <a:buNone/>
            </a:pPr>
            <a:r>
              <a:rPr lang="en-GB" b="1" dirty="0">
                <a:latin typeface="Raleway "/>
              </a:rPr>
              <a:t>Big Idea 8  Migrants often face prejudice and discrimination. </a:t>
            </a:r>
            <a:r>
              <a:rPr lang="en-GB" dirty="0">
                <a:latin typeface="Raleway "/>
              </a:rPr>
              <a:t>Some countries have addressed this with new Race Equality laws to prevent discrimination and protect people’s rights. Governments adopt strategies to enable the </a:t>
            </a:r>
            <a:r>
              <a:rPr lang="en-GB" b="1" i="1" dirty="0">
                <a:latin typeface="Raleway "/>
              </a:rPr>
              <a:t>integration </a:t>
            </a:r>
            <a:r>
              <a:rPr lang="en-GB" dirty="0">
                <a:latin typeface="Raleway "/>
              </a:rPr>
              <a:t>of migrant communities. </a:t>
            </a:r>
          </a:p>
          <a:p>
            <a:endParaRPr lang="en-GB" dirty="0"/>
          </a:p>
        </p:txBody>
      </p:sp>
    </p:spTree>
    <p:extLst>
      <p:ext uri="{BB962C8B-B14F-4D97-AF65-F5344CB8AC3E}">
        <p14:creationId xmlns:p14="http://schemas.microsoft.com/office/powerpoint/2010/main" val="3892272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825" y="1262922"/>
            <a:ext cx="9622632" cy="629973"/>
          </a:xfrm>
          <a:solidFill>
            <a:schemeClr val="accent6">
              <a:lumMod val="40000"/>
              <a:lumOff val="60000"/>
            </a:schemeClr>
          </a:solidFill>
        </p:spPr>
        <p:txBody>
          <a:bodyPr>
            <a:normAutofit fontScale="90000"/>
          </a:bodyPr>
          <a:lstStyle/>
          <a:p>
            <a:r>
              <a:rPr lang="en-GB" sz="3600" b="1" dirty="0">
                <a:solidFill>
                  <a:srgbClr val="595959"/>
                </a:solidFill>
                <a:latin typeface="Raleway" panose="020B0604020202020204" charset="0"/>
              </a:rPr>
              <a:t>Lesson Objectives Learners  will be able to :</a:t>
            </a: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sp>
        <p:nvSpPr>
          <p:cNvPr id="10" name="Content Placeholder 9">
            <a:extLst>
              <a:ext uri="{FF2B5EF4-FFF2-40B4-BE49-F238E27FC236}">
                <a16:creationId xmlns:a16="http://schemas.microsoft.com/office/drawing/2014/main" id="{6BCCACD0-CA0E-492C-8E2A-102B3CE50480}"/>
              </a:ext>
            </a:extLst>
          </p:cNvPr>
          <p:cNvSpPr>
            <a:spLocks noGrp="1"/>
          </p:cNvSpPr>
          <p:nvPr>
            <p:ph idx="1"/>
          </p:nvPr>
        </p:nvSpPr>
        <p:spPr>
          <a:xfrm>
            <a:off x="221381" y="2043057"/>
            <a:ext cx="10241280" cy="5414014"/>
          </a:xfrm>
        </p:spPr>
        <p:txBody>
          <a:bodyPr>
            <a:normAutofit fontScale="85000" lnSpcReduction="20000"/>
          </a:bodyPr>
          <a:lstStyle/>
          <a:p>
            <a:pPr lvl="0"/>
            <a:r>
              <a:rPr lang="en-GB" sz="3000" dirty="0">
                <a:latin typeface="Raleway "/>
              </a:rPr>
              <a:t>Reflect on freedom, protection for young people and adults</a:t>
            </a:r>
          </a:p>
          <a:p>
            <a:pPr marL="0" lvl="0" indent="0">
              <a:buNone/>
            </a:pPr>
            <a:endParaRPr lang="en-GB" sz="3000" dirty="0">
              <a:latin typeface="Raleway "/>
            </a:endParaRPr>
          </a:p>
          <a:p>
            <a:pPr lvl="0"/>
            <a:r>
              <a:rPr lang="en-GB" sz="3000" dirty="0">
                <a:latin typeface="Raleway "/>
              </a:rPr>
              <a:t>Know about the origins of the Refugee Convention and work UNHCR</a:t>
            </a:r>
          </a:p>
          <a:p>
            <a:pPr marL="0" lvl="0" indent="0">
              <a:buNone/>
            </a:pPr>
            <a:endParaRPr lang="en-GB" sz="3000" dirty="0">
              <a:latin typeface="Raleway "/>
            </a:endParaRPr>
          </a:p>
          <a:p>
            <a:pPr lvl="0"/>
            <a:r>
              <a:rPr lang="en-GB" sz="3000" dirty="0">
                <a:latin typeface="Raleway "/>
              </a:rPr>
              <a:t>Show understanding of  the need to protect those who are refugees</a:t>
            </a:r>
          </a:p>
          <a:p>
            <a:pPr marL="0" lvl="0" indent="0">
              <a:buNone/>
            </a:pPr>
            <a:endParaRPr lang="en-GB" sz="3000" dirty="0">
              <a:latin typeface="Raleway "/>
            </a:endParaRPr>
          </a:p>
          <a:p>
            <a:pPr lvl="0"/>
            <a:r>
              <a:rPr lang="en-GB" sz="3000" dirty="0">
                <a:latin typeface="Raleway "/>
              </a:rPr>
              <a:t>Show understanding of organisations which look after people who are in desperate circumstances </a:t>
            </a:r>
          </a:p>
          <a:p>
            <a:pPr marL="0" lvl="0" indent="0">
              <a:buNone/>
            </a:pPr>
            <a:endParaRPr lang="en-GB" sz="3000" b="1" dirty="0">
              <a:latin typeface="Raleway "/>
            </a:endParaRPr>
          </a:p>
          <a:p>
            <a:pPr marL="0" lvl="0" indent="0">
              <a:buNone/>
            </a:pPr>
            <a:r>
              <a:rPr lang="en-GB" sz="3000" b="1" dirty="0">
                <a:solidFill>
                  <a:srgbClr val="FF0000"/>
                </a:solidFill>
                <a:latin typeface="Raleway "/>
              </a:rPr>
              <a:t>Sustainable Development Goal 16.3:  Promote the rule of law at the national and international levels and ensure equal access to justice for all</a:t>
            </a:r>
          </a:p>
          <a:p>
            <a:endParaRPr lang="en-GB" dirty="0"/>
          </a:p>
        </p:txBody>
      </p:sp>
    </p:spTree>
    <p:extLst>
      <p:ext uri="{BB962C8B-B14F-4D97-AF65-F5344CB8AC3E}">
        <p14:creationId xmlns:p14="http://schemas.microsoft.com/office/powerpoint/2010/main" val="1212221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3</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5" name="Group 44"/>
          <p:cNvGrpSpPr/>
          <p:nvPr/>
        </p:nvGrpSpPr>
        <p:grpSpPr>
          <a:xfrm>
            <a:off x="428825" y="1189884"/>
            <a:ext cx="6500700" cy="399411"/>
            <a:chOff x="462100" y="4507389"/>
            <a:chExt cx="6500700" cy="399411"/>
          </a:xfrm>
        </p:grpSpPr>
        <p:sp>
          <p:nvSpPr>
            <p:cNvPr id="46" name="Google Shape;77;p14"/>
            <p:cNvSpPr/>
            <p:nvPr/>
          </p:nvSpPr>
          <p:spPr>
            <a:xfrm>
              <a:off x="462100" y="4530000"/>
              <a:ext cx="6500700"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2;p14"/>
            <p:cNvSpPr txBox="1"/>
            <p:nvPr/>
          </p:nvSpPr>
          <p:spPr>
            <a:xfrm>
              <a:off x="550000" y="4507389"/>
              <a:ext cx="4195200"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Raleway" panose="020B0604020202020204" charset="0"/>
                  <a:ea typeface="Prompt"/>
                  <a:cs typeface="Prompt"/>
                  <a:sym typeface="Prompt"/>
                </a:rPr>
                <a:t>ACTIVITY 1:</a:t>
              </a:r>
              <a:endParaRPr sz="1400" b="1" i="0" u="none" strike="noStrike" cap="none" dirty="0">
                <a:solidFill>
                  <a:srgbClr val="3174BA"/>
                </a:solidFill>
                <a:latin typeface="Raleway" panose="020B0604020202020204" charset="0"/>
                <a:ea typeface="Prompt"/>
                <a:cs typeface="Prompt"/>
                <a:sym typeface="Prompt"/>
              </a:endParaRPr>
            </a:p>
          </p:txBody>
        </p:sp>
      </p:grpSp>
      <p:pic>
        <p:nvPicPr>
          <p:cNvPr id="2" name="Picture 1">
            <a:extLst>
              <a:ext uri="{FF2B5EF4-FFF2-40B4-BE49-F238E27FC236}">
                <a16:creationId xmlns:a16="http://schemas.microsoft.com/office/drawing/2014/main" id="{FBBF078A-F7E8-489D-BB5E-67A17A8416E3}"/>
              </a:ext>
            </a:extLst>
          </p:cNvPr>
          <p:cNvPicPr>
            <a:picLocks noChangeAspect="1"/>
          </p:cNvPicPr>
          <p:nvPr/>
        </p:nvPicPr>
        <p:blipFill>
          <a:blip r:embed="rId5"/>
          <a:stretch>
            <a:fillRect/>
          </a:stretch>
        </p:blipFill>
        <p:spPr>
          <a:xfrm>
            <a:off x="538869" y="2297332"/>
            <a:ext cx="1071512" cy="1591274"/>
          </a:xfrm>
          <a:prstGeom prst="rect">
            <a:avLst/>
          </a:prstGeom>
        </p:spPr>
      </p:pic>
      <p:graphicFrame>
        <p:nvGraphicFramePr>
          <p:cNvPr id="12" name="Table 11">
            <a:extLst>
              <a:ext uri="{FF2B5EF4-FFF2-40B4-BE49-F238E27FC236}">
                <a16:creationId xmlns:a16="http://schemas.microsoft.com/office/drawing/2014/main" id="{BC484E3D-D0C2-47FD-81E4-6588131DB0E9}"/>
              </a:ext>
            </a:extLst>
          </p:cNvPr>
          <p:cNvGraphicFramePr>
            <a:graphicFrameLocks noGrp="1"/>
          </p:cNvGraphicFramePr>
          <p:nvPr>
            <p:extLst>
              <p:ext uri="{D42A27DB-BD31-4B8C-83A1-F6EECF244321}">
                <p14:modId xmlns:p14="http://schemas.microsoft.com/office/powerpoint/2010/main" val="157994765"/>
              </p:ext>
            </p:extLst>
          </p:nvPr>
        </p:nvGraphicFramePr>
        <p:xfrm>
          <a:off x="1981890" y="2063354"/>
          <a:ext cx="6912769" cy="4513574"/>
        </p:xfrm>
        <a:graphic>
          <a:graphicData uri="http://schemas.openxmlformats.org/drawingml/2006/table">
            <a:tbl>
              <a:tblPr/>
              <a:tblGrid>
                <a:gridCol w="2304023">
                  <a:extLst>
                    <a:ext uri="{9D8B030D-6E8A-4147-A177-3AD203B41FA5}">
                      <a16:colId xmlns:a16="http://schemas.microsoft.com/office/drawing/2014/main" val="20000"/>
                    </a:ext>
                  </a:extLst>
                </a:gridCol>
                <a:gridCol w="2304023">
                  <a:extLst>
                    <a:ext uri="{9D8B030D-6E8A-4147-A177-3AD203B41FA5}">
                      <a16:colId xmlns:a16="http://schemas.microsoft.com/office/drawing/2014/main" val="20001"/>
                    </a:ext>
                  </a:extLst>
                </a:gridCol>
                <a:gridCol w="2304723">
                  <a:extLst>
                    <a:ext uri="{9D8B030D-6E8A-4147-A177-3AD203B41FA5}">
                      <a16:colId xmlns:a16="http://schemas.microsoft.com/office/drawing/2014/main" val="20002"/>
                    </a:ext>
                  </a:extLst>
                </a:gridCol>
              </a:tblGrid>
              <a:tr h="276511">
                <a:tc>
                  <a:txBody>
                    <a:bodyPr/>
                    <a:lstStyle/>
                    <a:p>
                      <a:pPr algn="ctr">
                        <a:spcAft>
                          <a:spcPts val="0"/>
                        </a:spcAft>
                      </a:pPr>
                      <a:r>
                        <a:rPr lang="en-GB" sz="1800" b="1" dirty="0">
                          <a:latin typeface="Raleway "/>
                          <a:ea typeface="Calibri"/>
                          <a:cs typeface="Times New Roman"/>
                        </a:rPr>
                        <a:t>Too much freedom</a:t>
                      </a:r>
                      <a:endParaRPr lang="en-GB" sz="1400" dirty="0">
                        <a:latin typeface="Raleway "/>
                        <a:ea typeface="Calibri"/>
                        <a:cs typeface="Times New Roman"/>
                      </a:endParaRPr>
                    </a:p>
                  </a:txBody>
                  <a:tcPr marL="75496" marR="754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a:latin typeface="Raleway "/>
                          <a:ea typeface="Calibri"/>
                          <a:cs typeface="Times New Roman"/>
                        </a:rPr>
                        <a:t>‘Just right’ freedom</a:t>
                      </a:r>
                      <a:endParaRPr lang="en-GB" sz="1400">
                        <a:latin typeface="Raleway "/>
                        <a:ea typeface="Calibri"/>
                        <a:cs typeface="Times New Roman"/>
                      </a:endParaRPr>
                    </a:p>
                  </a:txBody>
                  <a:tcPr marL="75496" marR="754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dirty="0">
                          <a:latin typeface="Raleway "/>
                          <a:ea typeface="Calibri"/>
                          <a:cs typeface="Times New Roman"/>
                        </a:rPr>
                        <a:t>Not enough freedom</a:t>
                      </a:r>
                      <a:endParaRPr lang="en-GB" sz="1400" dirty="0">
                        <a:latin typeface="Raleway "/>
                        <a:ea typeface="Calibri"/>
                        <a:cs typeface="Times New Roman"/>
                      </a:endParaRPr>
                    </a:p>
                  </a:txBody>
                  <a:tcPr marL="75496" marR="754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64934">
                <a:tc>
                  <a:txBody>
                    <a:bodyPr/>
                    <a:lstStyle/>
                    <a:p>
                      <a:pPr>
                        <a:spcAft>
                          <a:spcPts val="0"/>
                        </a:spcAft>
                      </a:pPr>
                      <a:endParaRPr lang="en-GB" sz="1200" dirty="0">
                        <a:latin typeface="Raleway "/>
                        <a:ea typeface="Calibri"/>
                        <a:cs typeface="Times New Roman"/>
                      </a:endParaRPr>
                    </a:p>
                  </a:txBody>
                  <a:tcPr marL="75496" marR="754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GB" sz="1200" dirty="0">
                        <a:latin typeface="Raleway "/>
                        <a:ea typeface="Calibri"/>
                        <a:cs typeface="Times New Roman"/>
                      </a:endParaRPr>
                    </a:p>
                  </a:txBody>
                  <a:tcPr marL="75496" marR="754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GB" sz="1200" dirty="0">
                        <a:latin typeface="Raleway "/>
                        <a:ea typeface="Calibri"/>
                        <a:cs typeface="Times New Roman"/>
                      </a:endParaRPr>
                    </a:p>
                  </a:txBody>
                  <a:tcPr marL="75496" marR="754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09532747"/>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978</TotalTime>
  <Words>1881</Words>
  <Application>Microsoft Office PowerPoint</Application>
  <PresentationFormat>Custom</PresentationFormat>
  <Paragraphs>236</Paragraphs>
  <Slides>21</Slides>
  <Notes>17</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21</vt:i4>
      </vt:variant>
    </vt:vector>
  </HeadingPairs>
  <TitlesOfParts>
    <vt:vector size="31" baseType="lpstr">
      <vt:lpstr>Prompt</vt:lpstr>
      <vt:lpstr>Raleway </vt:lpstr>
      <vt:lpstr>Arial</vt:lpstr>
      <vt:lpstr>Wingdings</vt:lpstr>
      <vt:lpstr>Prompt SemiBold</vt:lpstr>
      <vt:lpstr>Raleway ExtraBold</vt:lpstr>
      <vt:lpstr>Raleway</vt:lpstr>
      <vt:lpstr>Calibri</vt:lpstr>
      <vt:lpstr>Simple Light</vt:lpstr>
      <vt:lpstr>Office Theme</vt:lpstr>
      <vt:lpstr>PowerPoint Presentation</vt:lpstr>
      <vt:lpstr>PowerPoint Presentation</vt:lpstr>
      <vt:lpstr>PowerPoint Presentation</vt:lpstr>
      <vt:lpstr>PowerPoint Presentation</vt:lpstr>
      <vt:lpstr>Lesson 3</vt:lpstr>
      <vt:lpstr>PowerPoint Presentation</vt:lpstr>
      <vt:lpstr>Big Ideas</vt:lpstr>
      <vt:lpstr>Lesson Objectives Learners  will be able to :</vt:lpstr>
      <vt:lpstr>PowerPoint Presentation</vt:lpstr>
      <vt:lpstr>PowerPoint Presentation</vt:lpstr>
      <vt:lpstr>Using public transport on your own</vt:lpstr>
      <vt:lpstr>The Law on ‘Home Alone’</vt:lpstr>
      <vt:lpstr>PowerPoint Presentation</vt:lpstr>
      <vt:lpstr>PowerPoint Presentation</vt:lpstr>
      <vt:lpstr>Exploring the UNHCR and UK Refugee Council</vt:lpstr>
      <vt:lpstr>PowerPoint Presentation</vt:lpstr>
      <vt:lpstr>PowerPoint Presentation</vt:lpstr>
      <vt:lpstr>PowerPoint Presentation</vt:lpstr>
      <vt:lpstr>What worries might refugees be coping with?</vt:lpstr>
      <vt:lpstr>From Cities of Sanctuary, NI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dc:creator>
  <cp:lastModifiedBy>Kevin Ayre</cp:lastModifiedBy>
  <cp:revision>44</cp:revision>
  <dcterms:modified xsi:type="dcterms:W3CDTF">2020-03-25T15:29:07Z</dcterms:modified>
</cp:coreProperties>
</file>