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93" r:id="rId3"/>
    <p:sldId id="294" r:id="rId4"/>
    <p:sldId id="295" r:id="rId5"/>
    <p:sldId id="330" r:id="rId6"/>
    <p:sldId id="332" r:id="rId7"/>
    <p:sldId id="331" r:id="rId8"/>
    <p:sldId id="336" r:id="rId9"/>
    <p:sldId id="334" r:id="rId10"/>
    <p:sldId id="335" r:id="rId11"/>
    <p:sldId id="337" r:id="rId12"/>
    <p:sldId id="338" r:id="rId13"/>
    <p:sldId id="363" r:id="rId14"/>
    <p:sldId id="340" r:id="rId15"/>
    <p:sldId id="343" r:id="rId16"/>
    <p:sldId id="344" r:id="rId17"/>
    <p:sldId id="362" r:id="rId18"/>
    <p:sldId id="351" r:id="rId19"/>
    <p:sldId id="348" r:id="rId20"/>
    <p:sldId id="364" r:id="rId21"/>
    <p:sldId id="356" r:id="rId22"/>
    <p:sldId id="357" r:id="rId23"/>
    <p:sldId id="346" r:id="rId24"/>
    <p:sldId id="3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391"/>
  </p:normalViewPr>
  <p:slideViewPr>
    <p:cSldViewPr snapToGrid="0" snapToObjects="1">
      <p:cViewPr varScale="1">
        <p:scale>
          <a:sx n="97" d="100"/>
          <a:sy n="97" d="100"/>
        </p:scale>
        <p:origin x="10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E155D-F458-2546-BF75-AA3B1B57E044}" type="datetimeFigureOut">
              <a:rPr lang="en-GB" smtClean="0"/>
              <a:t>26/08/2020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399C4-D967-6746-9E48-BA8EC72F9B7B}" type="slidenum">
              <a:rPr lang="en-GB" smtClean="0"/>
              <a:t>‹#›</a:t>
            </a:fld>
            <a:endParaRPr lang="en-GB"/>
          </a:p>
        </p:txBody>
      </p:sp>
    </p:spTree>
    <p:extLst>
      <p:ext uri="{BB962C8B-B14F-4D97-AF65-F5344CB8AC3E}">
        <p14:creationId xmlns:p14="http://schemas.microsoft.com/office/powerpoint/2010/main" val="227606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39581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19808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Photos taken from BBC news, The Guardian and The Star. </a:t>
            </a:r>
            <a:endParaRPr dirty="0"/>
          </a:p>
        </p:txBody>
      </p:sp>
    </p:spTree>
    <p:extLst>
      <p:ext uri="{BB962C8B-B14F-4D97-AF65-F5344CB8AC3E}">
        <p14:creationId xmlns:p14="http://schemas.microsoft.com/office/powerpoint/2010/main" val="357924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98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4937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9853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2699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5709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9827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2069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4047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c6af311c4_0_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4c6af311c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15325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88181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1871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32279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78219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443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6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474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646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920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253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Photo’s taken from </a:t>
            </a:r>
            <a:r>
              <a:rPr lang="en-GB" dirty="0" err="1"/>
              <a:t>Pexels</a:t>
            </a:r>
            <a:r>
              <a:rPr lang="en-GB" dirty="0"/>
              <a:t>, BBC and The Guardian</a:t>
            </a:r>
            <a:endParaRPr dirty="0"/>
          </a:p>
        </p:txBody>
      </p:sp>
    </p:spTree>
    <p:extLst>
      <p:ext uri="{BB962C8B-B14F-4D97-AF65-F5344CB8AC3E}">
        <p14:creationId xmlns:p14="http://schemas.microsoft.com/office/powerpoint/2010/main" val="383770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FD8B-69C4-F74B-8178-D0E0169651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93C9A94-BFC2-5F42-BCE2-F48084FBA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1BCA579-35D0-CB4D-9CB8-49EB6D1206A9}"/>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5BB45D13-4C37-D241-AABB-8155D3FCE7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946D87-7074-1B45-B72F-D665AD9F6C9C}"/>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145893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26AD-B473-C242-A1B4-722DAE2F82B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A6F2AAF-E3C3-794B-AED2-1932CBAE97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FDF0E2-E8E6-0544-9177-96799B539E0C}"/>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FF948467-442C-874F-BE51-81298CF86B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55C85-905D-654B-8C92-C01D6F874CAA}"/>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9195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D5186-E018-784C-86D1-0CCCF75BCC0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63C45A3-2BB3-DA4A-A352-7DE065DF197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129BBA-E658-5646-AA1A-5265ADBB0FE6}"/>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4399D083-B2FB-3C4C-9F29-F8710ACCD4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E9BCF-BC72-EC4E-82CC-25763D7EA4A6}"/>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97458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1220-D991-E949-843C-DD984D97AB0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FA36B5-45DF-E84C-9375-0F87A8FEC8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A01C350-D011-7D4C-80AD-5646CFD504EF}"/>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427D9C21-06EC-3C47-8499-9F2D4DBA6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4C4B8-7B12-3845-A994-7290B59CED78}"/>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06077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FB87-F9B5-5448-A92E-731CF635A6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A16DE27-B008-234F-9684-CA4FB0A096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2C3420-ADA7-A34F-8CB2-FD082D4A3B8B}"/>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EABE35E2-E821-4943-A0B9-EF825A4729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6A4F83-BD04-0D4F-89B9-788F80E4CAD0}"/>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183673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B1D0-E89C-D945-98AE-1DD6789635D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F92CC95-84F7-554D-9CA4-40B032C502A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56CC056-6550-6549-B6B3-0305716EC4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F24360E-2034-2640-A299-C14E7B8C6037}"/>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6" name="Footer Placeholder 5">
            <a:extLst>
              <a:ext uri="{FF2B5EF4-FFF2-40B4-BE49-F238E27FC236}">
                <a16:creationId xmlns:a16="http://schemas.microsoft.com/office/drawing/2014/main" id="{CD250284-4D8C-0A46-9C6C-EC867AAA4A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B49FA9-7E79-E749-B864-018C8B5B8DAC}"/>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32070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DFDB-5F3D-624D-9B93-F451B5F53C0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20CA1C5-2D7A-C44C-A0B7-59348376D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6145EB-D6B1-7E4F-BA57-74E26E4E9B3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FEC916D-3747-D142-86F0-A106EC7B7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9B5CB4-A787-584E-9D5B-6320D2E797A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8116D5D-40DA-7149-9C57-C6A30FF11B62}"/>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8" name="Footer Placeholder 7">
            <a:extLst>
              <a:ext uri="{FF2B5EF4-FFF2-40B4-BE49-F238E27FC236}">
                <a16:creationId xmlns:a16="http://schemas.microsoft.com/office/drawing/2014/main" id="{182DDCCE-9A33-E144-B9BF-595017F631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C2200E-9583-BD4D-9BB6-5E951746457F}"/>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63676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2B68-ADEC-C74C-8A83-A062E358E57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D3181D9-6110-A342-A091-C32E6CC5601F}"/>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4" name="Footer Placeholder 3">
            <a:extLst>
              <a:ext uri="{FF2B5EF4-FFF2-40B4-BE49-F238E27FC236}">
                <a16:creationId xmlns:a16="http://schemas.microsoft.com/office/drawing/2014/main" id="{3090D7FA-BA7F-F344-9D84-47D4328C87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BBBC6C-B4B3-0146-999A-74B5C3A172BA}"/>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137605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5D247F-ACCF-364D-997D-F3FFE23CD2C1}"/>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3" name="Footer Placeholder 2">
            <a:extLst>
              <a:ext uri="{FF2B5EF4-FFF2-40B4-BE49-F238E27FC236}">
                <a16:creationId xmlns:a16="http://schemas.microsoft.com/office/drawing/2014/main" id="{50126B28-3E8E-A14B-BEFF-A1A7DED5ED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EA8A9E-BF96-134A-8F0C-DFC9B0838B1A}"/>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891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DF5E-854B-934E-9601-1CE0B489FA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80B080D-2B64-264A-A0D1-54D662773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60C753C-59A0-0541-8966-82B370F62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3AB57A-CF5A-004E-AF76-79E2D422E5AE}"/>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6" name="Footer Placeholder 5">
            <a:extLst>
              <a:ext uri="{FF2B5EF4-FFF2-40B4-BE49-F238E27FC236}">
                <a16:creationId xmlns:a16="http://schemas.microsoft.com/office/drawing/2014/main" id="{BC00D6E0-E087-254C-B1AF-F5CECBA179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CA7A67-E284-4D4E-B97E-21E6A2FDB5ED}"/>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317029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CBF6-6B9B-2A4F-8D9D-96B358BA34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94B1C01-2646-6248-BA35-6B67CE800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E4E31D-2FAF-DF4C-9F52-6C3CB6A20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9F7ED8-45AC-AE45-8FC2-BE97116E7465}"/>
              </a:ext>
            </a:extLst>
          </p:cNvPr>
          <p:cNvSpPr>
            <a:spLocks noGrp="1"/>
          </p:cNvSpPr>
          <p:nvPr>
            <p:ph type="dt" sz="half" idx="10"/>
          </p:nvPr>
        </p:nvSpPr>
        <p:spPr/>
        <p:txBody>
          <a:bodyPr/>
          <a:lstStyle/>
          <a:p>
            <a:fld id="{4286070F-4D97-AE49-96BB-17ED3BB6246A}" type="datetimeFigureOut">
              <a:rPr lang="en-GB" smtClean="0"/>
              <a:t>26/08/2020</a:t>
            </a:fld>
            <a:endParaRPr lang="en-GB"/>
          </a:p>
        </p:txBody>
      </p:sp>
      <p:sp>
        <p:nvSpPr>
          <p:cNvPr id="6" name="Footer Placeholder 5">
            <a:extLst>
              <a:ext uri="{FF2B5EF4-FFF2-40B4-BE49-F238E27FC236}">
                <a16:creationId xmlns:a16="http://schemas.microsoft.com/office/drawing/2014/main" id="{A3FD32E2-D203-724E-BDF8-BF54C36763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314F62-99BE-414A-B7CD-B0C522812335}"/>
              </a:ext>
            </a:extLst>
          </p:cNvPr>
          <p:cNvSpPr>
            <a:spLocks noGrp="1"/>
          </p:cNvSpPr>
          <p:nvPr>
            <p:ph type="sldNum" sz="quarter" idx="12"/>
          </p:nvPr>
        </p:nvSpPr>
        <p:spPr/>
        <p:txBody>
          <a:bodyPr/>
          <a:lstStyle/>
          <a:p>
            <a:fld id="{D1D312E5-E50D-C744-827E-569151CC429D}" type="slidenum">
              <a:rPr lang="en-GB" smtClean="0"/>
              <a:t>‹#›</a:t>
            </a:fld>
            <a:endParaRPr lang="en-GB"/>
          </a:p>
        </p:txBody>
      </p:sp>
    </p:spTree>
    <p:extLst>
      <p:ext uri="{BB962C8B-B14F-4D97-AF65-F5344CB8AC3E}">
        <p14:creationId xmlns:p14="http://schemas.microsoft.com/office/powerpoint/2010/main" val="294081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63BAA-C64B-0B4F-B689-59E0A86FF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3123CA1-BE94-7F42-A292-C2F9E8D2D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EC3B65-E1CD-7A4E-B9C4-583DBF7FB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6070F-4D97-AE49-96BB-17ED3BB6246A}" type="datetimeFigureOut">
              <a:rPr lang="en-GB" smtClean="0"/>
              <a:t>26/08/2020</a:t>
            </a:fld>
            <a:endParaRPr lang="en-GB"/>
          </a:p>
        </p:txBody>
      </p:sp>
      <p:sp>
        <p:nvSpPr>
          <p:cNvPr id="5" name="Footer Placeholder 4">
            <a:extLst>
              <a:ext uri="{FF2B5EF4-FFF2-40B4-BE49-F238E27FC236}">
                <a16:creationId xmlns:a16="http://schemas.microsoft.com/office/drawing/2014/main" id="{4FB8A830-EC4A-8841-8AA0-F148E7B6A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8D8154-201F-714B-8A37-314591F27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312E5-E50D-C744-827E-569151CC429D}" type="slidenum">
              <a:rPr lang="en-GB" smtClean="0"/>
              <a:t>‹#›</a:t>
            </a:fld>
            <a:endParaRPr lang="en-GB"/>
          </a:p>
        </p:txBody>
      </p:sp>
    </p:spTree>
    <p:extLst>
      <p:ext uri="{BB962C8B-B14F-4D97-AF65-F5344CB8AC3E}">
        <p14:creationId xmlns:p14="http://schemas.microsoft.com/office/powerpoint/2010/main" val="3673928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www.unicef.org/rwanda/stories/radio-learning-time-coronavirus" TargetMode="External"/><Relationship Id="rId4" Type="http://schemas.openxmlformats.org/officeDocument/2006/relationships/hyperlink" Target="https://www.unicef.org/coronavirus/keeping-worlds-children-learning-through-covid-1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q43Axnr7QAQ"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www.youtube.com/watch?v=wmK9Bt1xcnY" TargetMode="External"/><Relationship Id="rId4" Type="http://schemas.openxmlformats.org/officeDocument/2006/relationships/hyperlink" Target="https://www.youtube.com/watch?v=utOL9o9QIU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tiff"/></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sustainabledevelopment.un.org/blog/covid19"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worldbank.org/en/topic/education/publication/simulating-potential-impacts-of-covid-19-school-closures-learning-outcomes-a-set-of-global-estimates" TargetMode="External"/><Relationship Id="rId5" Type="http://schemas.openxmlformats.org/officeDocument/2006/relationships/hyperlink" Target="https://sendmyfriend.org/2020/05/learning-through-and-from-covid-19-dfids-response-to-education-during-the-pandemic/" TargetMode="External"/><Relationship Id="rId4" Type="http://schemas.openxmlformats.org/officeDocument/2006/relationships/hyperlink" Target="https://www.edge.co.uk/sites/default/files/documents/covid-19_report_final_-_web.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1.jp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9715337" y="285845"/>
            <a:ext cx="1379321" cy="447003"/>
          </a:xfrm>
          <a:prstGeom prst="rect">
            <a:avLst/>
          </a:prstGeom>
          <a:noFill/>
          <a:ln>
            <a:noFill/>
          </a:ln>
        </p:spPr>
      </p:pic>
      <p:sp>
        <p:nvSpPr>
          <p:cNvPr id="55" name="Google Shape;55;p13"/>
          <p:cNvSpPr/>
          <p:nvPr/>
        </p:nvSpPr>
        <p:spPr>
          <a:xfrm rot="10800000" flipH="1">
            <a:off x="1890746" y="1065766"/>
            <a:ext cx="8394462" cy="43873"/>
          </a:xfrm>
          <a:prstGeom prst="rect">
            <a:avLst/>
          </a:prstGeom>
          <a:solidFill>
            <a:srgbClr val="4FA0C1"/>
          </a:solidFill>
          <a:ln>
            <a:noFill/>
          </a:ln>
        </p:spPr>
        <p:txBody>
          <a:bodyPr spcFirstLastPara="1" wrap="square" lIns="78190" tIns="78190" rIns="78190" bIns="78190" anchor="ctr" anchorCtr="0">
            <a:noAutofit/>
          </a:bodyPr>
          <a:lstStyle/>
          <a:p>
            <a:endParaRPr sz="1539">
              <a:solidFill>
                <a:srgbClr val="ED6E29"/>
              </a:solidFill>
            </a:endParaRPr>
          </a:p>
        </p:txBody>
      </p:sp>
      <p:sp>
        <p:nvSpPr>
          <p:cNvPr id="56" name="Google Shape;56;p13"/>
          <p:cNvSpPr/>
          <p:nvPr/>
        </p:nvSpPr>
        <p:spPr>
          <a:xfrm rot="10800000" flipH="1">
            <a:off x="1890746" y="6279272"/>
            <a:ext cx="8394462" cy="43873"/>
          </a:xfrm>
          <a:prstGeom prst="rect">
            <a:avLst/>
          </a:prstGeom>
          <a:solidFill>
            <a:srgbClr val="4FA0C1"/>
          </a:solidFill>
          <a:ln>
            <a:noFill/>
          </a:ln>
        </p:spPr>
        <p:txBody>
          <a:bodyPr spcFirstLastPara="1" wrap="square" lIns="78190" tIns="78190" rIns="78190" bIns="78190" anchor="ctr" anchorCtr="0">
            <a:noAutofit/>
          </a:bodyPr>
          <a:lstStyle/>
          <a:p>
            <a:endParaRPr sz="1539">
              <a:solidFill>
                <a:srgbClr val="ED6E29"/>
              </a:solidFill>
            </a:endParaRPr>
          </a:p>
        </p:txBody>
      </p:sp>
      <p:sp>
        <p:nvSpPr>
          <p:cNvPr id="58" name="Google Shape;58;p13"/>
          <p:cNvSpPr txBox="1"/>
          <p:nvPr/>
        </p:nvSpPr>
        <p:spPr>
          <a:xfrm>
            <a:off x="237002" y="304103"/>
            <a:ext cx="7063676"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QUALITY EDUCATION</a:t>
            </a:r>
            <a:r>
              <a:rPr lang="it" sz="1197" b="1" dirty="0">
                <a:solidFill>
                  <a:srgbClr val="4FA0C1"/>
                </a:solidFill>
                <a:latin typeface="Prompt"/>
                <a:ea typeface="Prompt"/>
                <a:cs typeface="Prompt"/>
                <a:sym typeface="Prompt"/>
              </a:rPr>
              <a:t>//</a:t>
            </a:r>
            <a:r>
              <a:rPr lang="it" sz="1197" dirty="0">
                <a:solidFill>
                  <a:srgbClr val="4FA0C1"/>
                </a:solidFill>
                <a:latin typeface="Arial"/>
                <a:ea typeface="Prompt"/>
                <a:cs typeface="Arial"/>
                <a:sym typeface="Arial"/>
              </a:rPr>
              <a:t>  </a:t>
            </a:r>
            <a:r>
              <a:rPr lang="it" sz="1539" b="1" dirty="0">
                <a:solidFill>
                  <a:srgbClr val="4FA0C1"/>
                </a:solidFill>
                <a:latin typeface="Prompt"/>
                <a:ea typeface="Prompt"/>
                <a:cs typeface="Prompt"/>
                <a:sym typeface="Prompt"/>
              </a:rPr>
              <a:t>Teaching Learning Uni</a:t>
            </a:r>
            <a:r>
              <a:rPr lang="en-GB" sz="1539" b="1" dirty="0">
                <a:solidFill>
                  <a:srgbClr val="4FA0C1"/>
                </a:solidFill>
                <a:latin typeface="Prompt"/>
                <a:ea typeface="Prompt"/>
                <a:cs typeface="Prompt"/>
                <a:sym typeface="Prompt"/>
              </a:rPr>
              <a:t>t  </a:t>
            </a:r>
          </a:p>
          <a:p>
            <a:pPr>
              <a:buClr>
                <a:srgbClr val="000000"/>
              </a:buClr>
              <a:buSzPts val="1100"/>
            </a:pPr>
            <a:endParaRPr sz="1197" dirty="0">
              <a:solidFill>
                <a:srgbClr val="4FA0C1"/>
              </a:solidFill>
              <a:latin typeface="Arial"/>
              <a:ea typeface="Arial"/>
              <a:cs typeface="Arial"/>
              <a:sym typeface="Arial"/>
            </a:endParaRPr>
          </a:p>
        </p:txBody>
      </p:sp>
      <p:sp>
        <p:nvSpPr>
          <p:cNvPr id="59" name="Google Shape;59;p13"/>
          <p:cNvSpPr/>
          <p:nvPr/>
        </p:nvSpPr>
        <p:spPr>
          <a:xfrm>
            <a:off x="3618524" y="1321729"/>
            <a:ext cx="5715097" cy="4291709"/>
          </a:xfrm>
          <a:prstGeom prst="wedgeRectCallout">
            <a:avLst>
              <a:gd name="adj1" fmla="val -19831"/>
              <a:gd name="adj2" fmla="val 50787"/>
            </a:avLst>
          </a:prstGeom>
          <a:solidFill>
            <a:srgbClr val="CC0000"/>
          </a:solidFill>
          <a:ln>
            <a:noFill/>
          </a:ln>
        </p:spPr>
        <p:txBody>
          <a:bodyPr spcFirstLastPara="1" wrap="square" lIns="78190" tIns="78190" rIns="78190" bIns="78190" anchor="ctr" anchorCtr="0">
            <a:noAutofit/>
          </a:bodyPr>
          <a:lstStyle/>
          <a:p>
            <a:endParaRPr sz="1539"/>
          </a:p>
        </p:txBody>
      </p:sp>
      <p:sp>
        <p:nvSpPr>
          <p:cNvPr id="60" name="Google Shape;60;p13"/>
          <p:cNvSpPr txBox="1"/>
          <p:nvPr/>
        </p:nvSpPr>
        <p:spPr>
          <a:xfrm>
            <a:off x="4121591" y="1775474"/>
            <a:ext cx="4513124" cy="3345818"/>
          </a:xfrm>
          <a:prstGeom prst="rect">
            <a:avLst/>
          </a:prstGeom>
          <a:noFill/>
          <a:ln>
            <a:noFill/>
          </a:ln>
        </p:spPr>
        <p:txBody>
          <a:bodyPr spcFirstLastPara="1" wrap="square" lIns="78190" tIns="78190" rIns="78190" bIns="78190" anchor="t" anchorCtr="0">
            <a:noAutofit/>
          </a:bodyPr>
          <a:lstStyle/>
          <a:p>
            <a:pPr algn="ctr"/>
            <a:r>
              <a:rPr lang="en-GB" sz="4000" b="1" dirty="0">
                <a:solidFill>
                  <a:schemeClr val="bg1"/>
                </a:solidFill>
                <a:latin typeface="Raleway" panose="020B0604020202020204" charset="0"/>
              </a:rPr>
              <a:t>How can we work towards Quality Education for all post Covid-19? </a:t>
            </a:r>
          </a:p>
        </p:txBody>
      </p:sp>
      <p:sp>
        <p:nvSpPr>
          <p:cNvPr id="61" name="Google Shape;61;p13"/>
          <p:cNvSpPr/>
          <p:nvPr/>
        </p:nvSpPr>
        <p:spPr>
          <a:xfrm>
            <a:off x="365197" y="2104360"/>
            <a:ext cx="2535658" cy="1165179"/>
          </a:xfrm>
          <a:prstGeom prst="homePlate">
            <a:avLst>
              <a:gd name="adj" fmla="val 50000"/>
            </a:avLst>
          </a:prstGeom>
          <a:solidFill>
            <a:srgbClr val="CC0000"/>
          </a:solidFill>
          <a:ln>
            <a:noFill/>
          </a:ln>
        </p:spPr>
        <p:txBody>
          <a:bodyPr spcFirstLastPara="1" wrap="square" lIns="78190" tIns="78190" rIns="78190" bIns="78190" anchor="ctr" anchorCtr="0">
            <a:noAutofit/>
          </a:bodyPr>
          <a:lstStyle/>
          <a:p>
            <a:endParaRPr sz="1539"/>
          </a:p>
        </p:txBody>
      </p:sp>
      <p:pic>
        <p:nvPicPr>
          <p:cNvPr id="63" name="Google Shape;63;p13"/>
          <p:cNvPicPr preferRelativeResize="0"/>
          <p:nvPr/>
        </p:nvPicPr>
        <p:blipFill>
          <a:blip r:embed="rId4">
            <a:alphaModFix/>
          </a:blip>
          <a:stretch>
            <a:fillRect/>
          </a:stretch>
        </p:blipFill>
        <p:spPr>
          <a:xfrm>
            <a:off x="9467840" y="5941367"/>
            <a:ext cx="817362" cy="286077"/>
          </a:xfrm>
          <a:prstGeom prst="rect">
            <a:avLst/>
          </a:prstGeom>
          <a:noFill/>
          <a:ln>
            <a:noFill/>
          </a:ln>
        </p:spPr>
      </p:pic>
      <p:sp>
        <p:nvSpPr>
          <p:cNvPr id="11" name="Google Shape;77;p14">
            <a:extLst>
              <a:ext uri="{FF2B5EF4-FFF2-40B4-BE49-F238E27FC236}">
                <a16:creationId xmlns:a16="http://schemas.microsoft.com/office/drawing/2014/main" id="{AF6C0F69-7FC8-474B-8C3C-72F5DF5F6246}"/>
              </a:ext>
            </a:extLst>
          </p:cNvPr>
          <p:cNvSpPr txBox="1"/>
          <p:nvPr/>
        </p:nvSpPr>
        <p:spPr>
          <a:xfrm>
            <a:off x="866597" y="2463476"/>
            <a:ext cx="1149355" cy="446945"/>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en-GB" sz="2052" dirty="0">
                <a:solidFill>
                  <a:schemeClr val="bg1"/>
                </a:solidFill>
                <a:latin typeface="Raleway ExtraBold"/>
                <a:ea typeface="Raleway ExtraBold"/>
                <a:cs typeface="Raleway ExtraBold"/>
                <a:sym typeface="Raleway ExtraBold"/>
              </a:rPr>
              <a:t>SDG: 4</a:t>
            </a:r>
            <a:endParaRPr sz="1539" dirty="0">
              <a:solidFill>
                <a:schemeClr val="bg1"/>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196212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236107" y="290959"/>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313834" y="203381"/>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Qualoty Education</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a:off x="1053504" y="964067"/>
            <a:ext cx="8093686" cy="66212"/>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1923480" y="1498343"/>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pic>
        <p:nvPicPr>
          <p:cNvPr id="4" name="Picture 3">
            <a:extLst>
              <a:ext uri="{FF2B5EF4-FFF2-40B4-BE49-F238E27FC236}">
                <a16:creationId xmlns:a16="http://schemas.microsoft.com/office/drawing/2014/main" id="{2FBCAC88-9735-C94A-B241-18CCE9C56A1D}"/>
              </a:ext>
            </a:extLst>
          </p:cNvPr>
          <p:cNvPicPr>
            <a:picLocks noChangeAspect="1"/>
          </p:cNvPicPr>
          <p:nvPr/>
        </p:nvPicPr>
        <p:blipFill>
          <a:blip r:embed="rId4"/>
          <a:stretch>
            <a:fillRect/>
          </a:stretch>
        </p:blipFill>
        <p:spPr>
          <a:xfrm>
            <a:off x="1614764" y="3701244"/>
            <a:ext cx="3245332" cy="2179347"/>
          </a:xfrm>
          <a:prstGeom prst="rect">
            <a:avLst/>
          </a:prstGeom>
        </p:spPr>
      </p:pic>
      <p:pic>
        <p:nvPicPr>
          <p:cNvPr id="5" name="Picture 4">
            <a:extLst>
              <a:ext uri="{FF2B5EF4-FFF2-40B4-BE49-F238E27FC236}">
                <a16:creationId xmlns:a16="http://schemas.microsoft.com/office/drawing/2014/main" id="{BD97C6BE-46D8-D749-AE41-05F1B9A41E53}"/>
              </a:ext>
            </a:extLst>
          </p:cNvPr>
          <p:cNvPicPr>
            <a:picLocks noChangeAspect="1"/>
          </p:cNvPicPr>
          <p:nvPr/>
        </p:nvPicPr>
        <p:blipFill>
          <a:blip r:embed="rId5"/>
          <a:stretch>
            <a:fillRect/>
          </a:stretch>
        </p:blipFill>
        <p:spPr>
          <a:xfrm>
            <a:off x="4988160" y="3678985"/>
            <a:ext cx="3260967" cy="2259738"/>
          </a:xfrm>
          <a:prstGeom prst="rect">
            <a:avLst/>
          </a:prstGeom>
        </p:spPr>
      </p:pic>
      <p:pic>
        <p:nvPicPr>
          <p:cNvPr id="24" name="Picture 23">
            <a:extLst>
              <a:ext uri="{FF2B5EF4-FFF2-40B4-BE49-F238E27FC236}">
                <a16:creationId xmlns:a16="http://schemas.microsoft.com/office/drawing/2014/main" id="{9BD936AB-9AA0-7140-8C84-473E13312124}"/>
              </a:ext>
            </a:extLst>
          </p:cNvPr>
          <p:cNvPicPr>
            <a:picLocks noChangeAspect="1"/>
          </p:cNvPicPr>
          <p:nvPr/>
        </p:nvPicPr>
        <p:blipFill>
          <a:blip r:embed="rId6"/>
          <a:stretch>
            <a:fillRect/>
          </a:stretch>
        </p:blipFill>
        <p:spPr>
          <a:xfrm>
            <a:off x="1614764" y="1476748"/>
            <a:ext cx="3245421" cy="2109866"/>
          </a:xfrm>
          <a:prstGeom prst="rect">
            <a:avLst/>
          </a:prstGeom>
        </p:spPr>
      </p:pic>
      <p:pic>
        <p:nvPicPr>
          <p:cNvPr id="25" name="Picture 24">
            <a:extLst>
              <a:ext uri="{FF2B5EF4-FFF2-40B4-BE49-F238E27FC236}">
                <a16:creationId xmlns:a16="http://schemas.microsoft.com/office/drawing/2014/main" id="{F525526C-F1C5-3A4D-9C21-A814EEA05A15}"/>
              </a:ext>
            </a:extLst>
          </p:cNvPr>
          <p:cNvPicPr>
            <a:picLocks noChangeAspect="1"/>
          </p:cNvPicPr>
          <p:nvPr/>
        </p:nvPicPr>
        <p:blipFill>
          <a:blip r:embed="rId7"/>
          <a:stretch>
            <a:fillRect/>
          </a:stretch>
        </p:blipFill>
        <p:spPr>
          <a:xfrm>
            <a:off x="4988160" y="1476748"/>
            <a:ext cx="3245421" cy="2133000"/>
          </a:xfrm>
          <a:prstGeom prst="rect">
            <a:avLst/>
          </a:prstGeom>
        </p:spPr>
      </p:pic>
    </p:spTree>
    <p:extLst>
      <p:ext uri="{BB962C8B-B14F-4D97-AF65-F5344CB8AC3E}">
        <p14:creationId xmlns:p14="http://schemas.microsoft.com/office/powerpoint/2010/main" val="203991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102648" y="298945"/>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a:off x="833395" y="1020380"/>
            <a:ext cx="8525734" cy="65468"/>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1923480" y="1498343"/>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pic>
        <p:nvPicPr>
          <p:cNvPr id="10" name="Picture 9">
            <a:extLst>
              <a:ext uri="{FF2B5EF4-FFF2-40B4-BE49-F238E27FC236}">
                <a16:creationId xmlns:a16="http://schemas.microsoft.com/office/drawing/2014/main" id="{C31CB2FB-7D7C-C340-942F-79D205803D16}"/>
              </a:ext>
            </a:extLst>
          </p:cNvPr>
          <p:cNvPicPr>
            <a:picLocks noChangeAspect="1"/>
          </p:cNvPicPr>
          <p:nvPr/>
        </p:nvPicPr>
        <p:blipFill>
          <a:blip r:embed="rId4"/>
          <a:stretch>
            <a:fillRect/>
          </a:stretch>
        </p:blipFill>
        <p:spPr>
          <a:xfrm>
            <a:off x="5142939" y="1723666"/>
            <a:ext cx="2907602" cy="2186336"/>
          </a:xfrm>
          <a:prstGeom prst="rect">
            <a:avLst/>
          </a:prstGeom>
        </p:spPr>
      </p:pic>
      <p:pic>
        <p:nvPicPr>
          <p:cNvPr id="11" name="Picture 10">
            <a:extLst>
              <a:ext uri="{FF2B5EF4-FFF2-40B4-BE49-F238E27FC236}">
                <a16:creationId xmlns:a16="http://schemas.microsoft.com/office/drawing/2014/main" id="{064838B7-003F-8543-A4E8-09A10E38CC0E}"/>
              </a:ext>
            </a:extLst>
          </p:cNvPr>
          <p:cNvPicPr>
            <a:picLocks noChangeAspect="1"/>
          </p:cNvPicPr>
          <p:nvPr/>
        </p:nvPicPr>
        <p:blipFill>
          <a:blip r:embed="rId5"/>
          <a:stretch>
            <a:fillRect/>
          </a:stretch>
        </p:blipFill>
        <p:spPr>
          <a:xfrm>
            <a:off x="2168968" y="1700973"/>
            <a:ext cx="2907600" cy="2186335"/>
          </a:xfrm>
          <a:prstGeom prst="rect">
            <a:avLst/>
          </a:prstGeom>
        </p:spPr>
      </p:pic>
      <p:pic>
        <p:nvPicPr>
          <p:cNvPr id="12" name="Picture 11">
            <a:extLst>
              <a:ext uri="{FF2B5EF4-FFF2-40B4-BE49-F238E27FC236}">
                <a16:creationId xmlns:a16="http://schemas.microsoft.com/office/drawing/2014/main" id="{9C9E207F-DE1D-484E-8501-9BFB24A75B96}"/>
              </a:ext>
            </a:extLst>
          </p:cNvPr>
          <p:cNvPicPr>
            <a:picLocks noChangeAspect="1"/>
          </p:cNvPicPr>
          <p:nvPr/>
        </p:nvPicPr>
        <p:blipFill>
          <a:blip r:embed="rId6"/>
          <a:stretch>
            <a:fillRect/>
          </a:stretch>
        </p:blipFill>
        <p:spPr>
          <a:xfrm>
            <a:off x="2083731" y="3968110"/>
            <a:ext cx="2709718" cy="2037540"/>
          </a:xfrm>
          <a:prstGeom prst="rect">
            <a:avLst/>
          </a:prstGeom>
        </p:spPr>
      </p:pic>
      <p:pic>
        <p:nvPicPr>
          <p:cNvPr id="13" name="Picture 12">
            <a:extLst>
              <a:ext uri="{FF2B5EF4-FFF2-40B4-BE49-F238E27FC236}">
                <a16:creationId xmlns:a16="http://schemas.microsoft.com/office/drawing/2014/main" id="{4D80E33D-51A0-7E44-A549-106DB73DCD47}"/>
              </a:ext>
            </a:extLst>
          </p:cNvPr>
          <p:cNvPicPr>
            <a:picLocks noChangeAspect="1"/>
          </p:cNvPicPr>
          <p:nvPr/>
        </p:nvPicPr>
        <p:blipFill>
          <a:blip r:embed="rId7"/>
          <a:stretch>
            <a:fillRect/>
          </a:stretch>
        </p:blipFill>
        <p:spPr>
          <a:xfrm>
            <a:off x="4878686" y="3987299"/>
            <a:ext cx="3436108" cy="1924220"/>
          </a:xfrm>
          <a:prstGeom prst="rect">
            <a:avLst/>
          </a:prstGeom>
        </p:spPr>
      </p:pic>
    </p:spTree>
    <p:extLst>
      <p:ext uri="{BB962C8B-B14F-4D97-AF65-F5344CB8AC3E}">
        <p14:creationId xmlns:p14="http://schemas.microsoft.com/office/powerpoint/2010/main" val="353260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191859" y="342154"/>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2341839" y="169007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a:off x="1155236" y="912371"/>
            <a:ext cx="8301112"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922513" y="1047776"/>
            <a:ext cx="9805883" cy="1371612"/>
          </a:xfrm>
          <a:prstGeom prst="rect">
            <a:avLst/>
          </a:prstGeom>
          <a:noFill/>
          <a:ln>
            <a:noFill/>
          </a:ln>
        </p:spPr>
        <p:txBody>
          <a:bodyPr spcFirstLastPara="1" wrap="square" lIns="78190" tIns="78190" rIns="78190" bIns="78190" anchor="t" anchorCtr="0">
            <a:noAutofit/>
          </a:bodyPr>
          <a:lstStyle/>
          <a:p>
            <a:pPr marL="75596">
              <a:defRPr/>
            </a:pPr>
            <a:r>
              <a:rPr lang="en-GB" sz="2400" b="1" dirty="0">
                <a:solidFill>
                  <a:schemeClr val="tx2">
                    <a:lumMod val="50000"/>
                  </a:schemeClr>
                </a:solidFill>
                <a:latin typeface="Raleway" panose="020B0604020202020204" charset="0"/>
              </a:rPr>
              <a:t>Pair activity </a:t>
            </a:r>
            <a:r>
              <a:rPr lang="en-GB" sz="2400" dirty="0">
                <a:solidFill>
                  <a:schemeClr val="tx2">
                    <a:lumMod val="50000"/>
                  </a:schemeClr>
                </a:solidFill>
                <a:latin typeface="Raleway" panose="020B0604020202020204" charset="0"/>
              </a:rPr>
              <a:t>: </a:t>
            </a:r>
            <a:r>
              <a:rPr lang="en-GB" sz="2400" b="1" dirty="0">
                <a:solidFill>
                  <a:schemeClr val="tx2">
                    <a:lumMod val="50000"/>
                  </a:schemeClr>
                </a:solidFill>
                <a:latin typeface="Raleway" panose="020B0604020202020204" charset="0"/>
              </a:rPr>
              <a:t>In your pairs create a list of 5 reasons why quality education is important.</a:t>
            </a:r>
          </a:p>
          <a:p>
            <a:pPr marL="75596">
              <a:defRPr/>
            </a:pPr>
            <a:endParaRPr lang="en-GB" sz="2800" b="1" dirty="0">
              <a:solidFill>
                <a:schemeClr val="tx2">
                  <a:lumMod val="50000"/>
                </a:schemeClr>
              </a:solidFill>
              <a:latin typeface="Raleway" panose="020B0604020202020204" charset="0"/>
            </a:endParaRPr>
          </a:p>
        </p:txBody>
      </p:sp>
      <p:sp>
        <p:nvSpPr>
          <p:cNvPr id="20" name="Content Placeholder 2">
            <a:extLst>
              <a:ext uri="{FF2B5EF4-FFF2-40B4-BE49-F238E27FC236}">
                <a16:creationId xmlns:a16="http://schemas.microsoft.com/office/drawing/2014/main" id="{C56EF0C5-D584-43C9-BD84-2E9BA71AC9D2}"/>
              </a:ext>
            </a:extLst>
          </p:cNvPr>
          <p:cNvSpPr txBox="1">
            <a:spLocks/>
          </p:cNvSpPr>
          <p:nvPr/>
        </p:nvSpPr>
        <p:spPr>
          <a:xfrm>
            <a:off x="1375675" y="1989530"/>
            <a:ext cx="9096893" cy="519696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01452" lvl="1">
              <a:defRPr/>
            </a:pPr>
            <a:r>
              <a:rPr lang="en-GB" sz="3307" b="1" dirty="0">
                <a:solidFill>
                  <a:schemeClr val="tx2">
                    <a:lumMod val="50000"/>
                  </a:schemeClr>
                </a:solidFill>
                <a:latin typeface="Raleway" panose="020B0604020202020204" charset="0"/>
              </a:rPr>
              <a:t>Now: think, pair, share</a:t>
            </a:r>
          </a:p>
          <a:p>
            <a:pPr marL="501452" lvl="1" algn="just">
              <a:defRPr/>
            </a:pPr>
            <a:r>
              <a:rPr lang="en-GB" sz="3307" b="1" dirty="0">
                <a:solidFill>
                  <a:schemeClr val="accent1"/>
                </a:solidFill>
                <a:latin typeface="Raleway" panose="020B0604020202020204" charset="0"/>
              </a:rPr>
              <a:t>1.</a:t>
            </a:r>
            <a:r>
              <a:rPr lang="en-GB" sz="3307" dirty="0">
                <a:solidFill>
                  <a:schemeClr val="accent1"/>
                </a:solidFill>
                <a:latin typeface="Raleway" panose="020B0604020202020204" charset="0"/>
              </a:rPr>
              <a:t>Compare your list with another pair. </a:t>
            </a:r>
          </a:p>
          <a:p>
            <a:pPr marL="501452" lvl="1" algn="just">
              <a:defRPr/>
            </a:pPr>
            <a:r>
              <a:rPr lang="en-GB" sz="3307" dirty="0">
                <a:solidFill>
                  <a:schemeClr val="accent3"/>
                </a:solidFill>
                <a:latin typeface="Raleway" panose="020B0604020202020204" charset="0"/>
              </a:rPr>
              <a:t>2.Were some reasons that you picked for your list very obvious? </a:t>
            </a:r>
          </a:p>
          <a:p>
            <a:pPr marL="501452" lvl="1" algn="just">
              <a:defRPr/>
            </a:pPr>
            <a:r>
              <a:rPr lang="en-GB" sz="3307" dirty="0">
                <a:solidFill>
                  <a:schemeClr val="accent6"/>
                </a:solidFill>
                <a:latin typeface="Raleway" panose="020B0604020202020204" charset="0"/>
              </a:rPr>
              <a:t>3.Did you disagree about some reasons?</a:t>
            </a:r>
          </a:p>
          <a:p>
            <a:pPr marL="501452" lvl="1" algn="just">
              <a:defRPr/>
            </a:pPr>
            <a:r>
              <a:rPr lang="en-GB" sz="3307" dirty="0">
                <a:solidFill>
                  <a:srgbClr val="7030A0"/>
                </a:solidFill>
                <a:latin typeface="Raleway" panose="020B0604020202020204" charset="0"/>
              </a:rPr>
              <a:t>4.What might have influenced you to pick these 5 things? </a:t>
            </a:r>
          </a:p>
          <a:p>
            <a:pPr marL="473534" lvl="1">
              <a:defRPr/>
            </a:pPr>
            <a:endParaRPr lang="en-GB" sz="2400" b="1" dirty="0">
              <a:solidFill>
                <a:schemeClr val="tx2">
                  <a:lumMod val="50000"/>
                </a:schemeClr>
              </a:solidFill>
              <a:latin typeface="Raleway" panose="020B0604020202020204" charset="0"/>
            </a:endParaRPr>
          </a:p>
          <a:p>
            <a:pPr marL="473534" lvl="1">
              <a:defRPr/>
            </a:pPr>
            <a:r>
              <a:rPr lang="en-GB" sz="2400" b="1" dirty="0">
                <a:solidFill>
                  <a:schemeClr val="tx2">
                    <a:lumMod val="50000"/>
                  </a:schemeClr>
                </a:solidFill>
                <a:latin typeface="Raleway" panose="020B0604020202020204" charset="0"/>
              </a:rPr>
              <a:t>If you lived in a poor country, would you have the same list of important reasons? Give reasons for your answers.   </a:t>
            </a:r>
          </a:p>
          <a:p>
            <a:pPr marL="816434" lvl="1">
              <a:buFont typeface="Wingdings"/>
              <a:buChar char=""/>
              <a:defRPr/>
            </a:pPr>
            <a:endParaRPr lang="en-GB" dirty="0">
              <a:latin typeface="Raleway" panose="020B0604020202020204" charset="0"/>
            </a:endParaRPr>
          </a:p>
          <a:p>
            <a:pPr marL="1390962" lvl="3">
              <a:buClr>
                <a:schemeClr val="accent3"/>
              </a:buClr>
              <a:buFont typeface="Wingdings 3"/>
              <a:buChar char=""/>
              <a:defRPr/>
            </a:pPr>
            <a:endParaRPr lang="en-GB" dirty="0">
              <a:latin typeface="Raleway" panose="020B0604020202020204" charset="0"/>
            </a:endParaRPr>
          </a:p>
          <a:p>
            <a:pPr marL="453574">
              <a:buFont typeface="Wingdings"/>
              <a:buChar char=""/>
              <a:defRPr/>
            </a:pPr>
            <a:endParaRPr lang="en-GB" dirty="0">
              <a:latin typeface="Raleway" panose="020B0604020202020204" charset="0"/>
            </a:endParaRPr>
          </a:p>
        </p:txBody>
      </p:sp>
      <p:sp>
        <p:nvSpPr>
          <p:cNvPr id="16" name="TextBox 15">
            <a:extLst>
              <a:ext uri="{FF2B5EF4-FFF2-40B4-BE49-F238E27FC236}">
                <a16:creationId xmlns:a16="http://schemas.microsoft.com/office/drawing/2014/main" id="{06371387-C2D6-4F37-872D-EF0B844750BF}"/>
              </a:ext>
            </a:extLst>
          </p:cNvPr>
          <p:cNvSpPr txBox="1"/>
          <p:nvPr/>
        </p:nvSpPr>
        <p:spPr>
          <a:xfrm>
            <a:off x="0" y="-31204"/>
            <a:ext cx="6096000" cy="830997"/>
          </a:xfrm>
          <a:prstGeom prst="rect">
            <a:avLst/>
          </a:prstGeom>
          <a:noFill/>
        </p:spPr>
        <p:txBody>
          <a:bodyPr wrap="square">
            <a:spAutoFit/>
          </a:bodyPr>
          <a:lstStyle/>
          <a:p>
            <a:pPr>
              <a:buClr>
                <a:srgbClr val="000000"/>
              </a:buClr>
              <a:buSzPts val="1400"/>
            </a:pPr>
            <a:r>
              <a:rPr lang="it" sz="1200" b="1" dirty="0">
                <a:solidFill>
                  <a:schemeClr val="accent5">
                    <a:lumMod val="50000"/>
                  </a:schemeClr>
                </a:solidFill>
                <a:latin typeface="Prompt"/>
                <a:ea typeface="Prompt"/>
                <a:cs typeface="Prompt"/>
                <a:sym typeface="Prompt"/>
              </a:rPr>
              <a:t>// QUALITY EDUCATION//Teaching Learning Unit </a:t>
            </a:r>
          </a:p>
          <a:p>
            <a:pPr>
              <a:buClr>
                <a:srgbClr val="000000"/>
              </a:buClr>
              <a:buSzPts val="1400"/>
            </a:pPr>
            <a:r>
              <a:rPr lang="en-GB" sz="1200" b="1" dirty="0">
                <a:solidFill>
                  <a:schemeClr val="accent5">
                    <a:lumMod val="50000"/>
                  </a:schemeClr>
                </a:solidFill>
                <a:latin typeface="Raleway" panose="020B0604020202020204"/>
                <a:ea typeface="Prompt"/>
                <a:cs typeface="Prompt"/>
                <a:sym typeface="Prompt"/>
              </a:rPr>
              <a:t>Responding to  the Global Pandemic //  Quality Education // Lesson 3 ‘</a:t>
            </a:r>
            <a:r>
              <a:rPr lang="en-GB" sz="1200" b="1" dirty="0">
                <a:solidFill>
                  <a:schemeClr val="accent5">
                    <a:lumMod val="50000"/>
                  </a:schemeClr>
                </a:solidFill>
                <a:latin typeface="Raleway" panose="020B0604020202020204"/>
              </a:rPr>
              <a:t>Build Back Better’- A Global Response to </a:t>
            </a:r>
            <a:r>
              <a:rPr lang="en-GB" sz="1200" b="1" dirty="0" err="1">
                <a:solidFill>
                  <a:schemeClr val="accent5">
                    <a:lumMod val="50000"/>
                  </a:schemeClr>
                </a:solidFill>
                <a:latin typeface="Raleway" panose="020B0604020202020204"/>
              </a:rPr>
              <a:t>Covid</a:t>
            </a:r>
            <a:r>
              <a:rPr lang="en-GB" sz="1200" b="1" dirty="0">
                <a:solidFill>
                  <a:schemeClr val="accent5">
                    <a:lumMod val="50000"/>
                  </a:schemeClr>
                </a:solidFill>
                <a:latin typeface="Raleway" panose="020B0604020202020204"/>
              </a:rPr>
              <a:t> 19  and the challenge of quality education for all  </a:t>
            </a:r>
          </a:p>
        </p:txBody>
      </p:sp>
    </p:spTree>
    <p:extLst>
      <p:ext uri="{BB962C8B-B14F-4D97-AF65-F5344CB8AC3E}">
        <p14:creationId xmlns:p14="http://schemas.microsoft.com/office/powerpoint/2010/main" val="411162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191859" y="342154"/>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0" y="-45551"/>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00" b="1">
                <a:solidFill>
                  <a:schemeClr val="accent5">
                    <a:lumMod val="50000"/>
                  </a:schemeClr>
                </a:solidFill>
                <a:latin typeface="Prompt"/>
                <a:ea typeface="Prompt"/>
                <a:cs typeface="Prompt"/>
                <a:sym typeface="Prompt"/>
              </a:rPr>
              <a:t>// QUALITY EDUCATION//Teaching Learning Unit </a:t>
            </a:r>
          </a:p>
          <a:p>
            <a:pPr>
              <a:buClr>
                <a:srgbClr val="000000"/>
              </a:buClr>
              <a:buSzPts val="1400"/>
            </a:pPr>
            <a:r>
              <a:rPr lang="en-GB" sz="1100" b="1">
                <a:solidFill>
                  <a:schemeClr val="accent5">
                    <a:lumMod val="50000"/>
                  </a:schemeClr>
                </a:solidFill>
                <a:latin typeface="Raleway" panose="020B0604020202020204"/>
                <a:ea typeface="Prompt"/>
                <a:cs typeface="Prompt"/>
                <a:sym typeface="Prompt"/>
              </a:rPr>
              <a:t>Responding to  the Global Pandemic //  Quality Education // Lesson 3 ‘</a:t>
            </a:r>
            <a:r>
              <a:rPr lang="en-GB" sz="1100" b="1">
                <a:solidFill>
                  <a:schemeClr val="accent5">
                    <a:lumMod val="50000"/>
                  </a:schemeClr>
                </a:solidFill>
                <a:latin typeface="Raleway" panose="020B0604020202020204"/>
              </a:rPr>
              <a:t>Build Back Better’- A Global Response to Covid 19  and the challenge of quality education for all  </a:t>
            </a:r>
            <a:endParaRPr lang="en-GB" sz="1100" b="1" dirty="0">
              <a:solidFill>
                <a:schemeClr val="accent5">
                  <a:lumMod val="50000"/>
                </a:schemeClr>
              </a:solidFill>
              <a:latin typeface="Raleway" panose="020B0604020202020204"/>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2341839" y="169007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a:off x="1155236" y="912371"/>
            <a:ext cx="8301112"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20" name="Content Placeholder 2">
            <a:extLst>
              <a:ext uri="{FF2B5EF4-FFF2-40B4-BE49-F238E27FC236}">
                <a16:creationId xmlns:a16="http://schemas.microsoft.com/office/drawing/2014/main" id="{C56EF0C5-D584-43C9-BD84-2E9BA71AC9D2}"/>
              </a:ext>
            </a:extLst>
          </p:cNvPr>
          <p:cNvSpPr txBox="1">
            <a:spLocks/>
          </p:cNvSpPr>
          <p:nvPr/>
        </p:nvSpPr>
        <p:spPr>
          <a:xfrm>
            <a:off x="1005755" y="1384169"/>
            <a:ext cx="9096893" cy="519696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01452" lvl="1">
              <a:defRPr/>
            </a:pPr>
            <a:r>
              <a:rPr lang="en-GB" sz="3600" b="1" dirty="0">
                <a:solidFill>
                  <a:srgbClr val="7030A0"/>
                </a:solidFill>
                <a:latin typeface="Raleway" panose="020B0604020202020204" charset="0"/>
              </a:rPr>
              <a:t>How might Quality Education change post Covid-19?</a:t>
            </a:r>
          </a:p>
          <a:p>
            <a:pPr marL="501452" lvl="1" algn="just">
              <a:defRPr/>
            </a:pPr>
            <a:endParaRPr lang="en-GB" sz="3307" b="1" dirty="0">
              <a:solidFill>
                <a:srgbClr val="7030A0"/>
              </a:solidFill>
              <a:latin typeface="Raleway" panose="020B0604020202020204" charset="0"/>
            </a:endParaRPr>
          </a:p>
          <a:p>
            <a:pPr marL="501452" lvl="1" algn="just">
              <a:defRPr/>
            </a:pPr>
            <a:r>
              <a:rPr lang="en-GB" sz="3307" dirty="0">
                <a:solidFill>
                  <a:schemeClr val="accent5">
                    <a:lumMod val="75000"/>
                  </a:schemeClr>
                </a:solidFill>
                <a:latin typeface="Raleway" panose="020B0604020202020204" charset="0"/>
              </a:rPr>
              <a:t>Think about:</a:t>
            </a:r>
          </a:p>
          <a:p>
            <a:pPr marL="501452" lvl="1" algn="just">
              <a:defRPr/>
            </a:pPr>
            <a:endParaRPr lang="en-GB" sz="3307" dirty="0">
              <a:solidFill>
                <a:schemeClr val="accent5">
                  <a:lumMod val="75000"/>
                </a:schemeClr>
              </a:solidFill>
              <a:latin typeface="Raleway" panose="020B0604020202020204" charset="0"/>
            </a:endParaRPr>
          </a:p>
          <a:p>
            <a:pPr marL="501452" lvl="1" algn="just">
              <a:defRPr/>
            </a:pPr>
            <a:r>
              <a:rPr lang="en-GB" sz="3307" dirty="0">
                <a:solidFill>
                  <a:schemeClr val="accent5">
                    <a:lumMod val="75000"/>
                  </a:schemeClr>
                </a:solidFill>
                <a:latin typeface="Raleway" panose="020B0604020202020204" charset="0"/>
              </a:rPr>
              <a:t>-The social aspects</a:t>
            </a:r>
          </a:p>
          <a:p>
            <a:pPr marL="501452" lvl="1" algn="just">
              <a:defRPr/>
            </a:pPr>
            <a:r>
              <a:rPr lang="en-GB" sz="3307" dirty="0">
                <a:solidFill>
                  <a:schemeClr val="accent5">
                    <a:lumMod val="75000"/>
                  </a:schemeClr>
                </a:solidFill>
                <a:latin typeface="Raleway" panose="020B0604020202020204" charset="0"/>
              </a:rPr>
              <a:t>-The learning activities</a:t>
            </a:r>
          </a:p>
          <a:p>
            <a:pPr marL="501452" lvl="1" algn="just">
              <a:defRPr/>
            </a:pPr>
            <a:r>
              <a:rPr lang="en-GB" sz="3307" dirty="0">
                <a:solidFill>
                  <a:schemeClr val="accent5">
                    <a:lumMod val="75000"/>
                  </a:schemeClr>
                </a:solidFill>
                <a:latin typeface="Raleway" panose="020B0604020202020204" charset="0"/>
              </a:rPr>
              <a:t>-The learning environment</a:t>
            </a:r>
          </a:p>
          <a:p>
            <a:pPr marL="501452" lvl="1" algn="just">
              <a:defRPr/>
            </a:pPr>
            <a:r>
              <a:rPr lang="en-GB" sz="3307" dirty="0">
                <a:solidFill>
                  <a:schemeClr val="accent5">
                    <a:lumMod val="75000"/>
                  </a:schemeClr>
                </a:solidFill>
                <a:latin typeface="Raleway" panose="020B0604020202020204" charset="0"/>
              </a:rPr>
              <a:t>-The new ‘normal’</a:t>
            </a:r>
            <a:endParaRPr lang="en-GB" sz="2400" dirty="0">
              <a:solidFill>
                <a:schemeClr val="accent5">
                  <a:lumMod val="75000"/>
                </a:schemeClr>
              </a:solidFill>
              <a:latin typeface="Raleway" panose="020B0604020202020204" charset="0"/>
            </a:endParaRPr>
          </a:p>
          <a:p>
            <a:pPr marL="816434" lvl="1">
              <a:buFont typeface="Wingdings"/>
              <a:buChar char=""/>
              <a:defRPr/>
            </a:pPr>
            <a:endParaRPr lang="en-GB" dirty="0">
              <a:latin typeface="Raleway" panose="020B0604020202020204" charset="0"/>
            </a:endParaRPr>
          </a:p>
          <a:p>
            <a:pPr marL="1390962" lvl="3">
              <a:buClr>
                <a:schemeClr val="accent3"/>
              </a:buClr>
              <a:buFont typeface="Wingdings 3"/>
              <a:buChar char=""/>
              <a:defRPr/>
            </a:pPr>
            <a:endParaRPr lang="en-GB" dirty="0">
              <a:latin typeface="Raleway" panose="020B0604020202020204" charset="0"/>
            </a:endParaRPr>
          </a:p>
          <a:p>
            <a:pPr marL="453574">
              <a:buFont typeface="Wingdings"/>
              <a:buChar char=""/>
              <a:defRPr/>
            </a:pPr>
            <a:endParaRPr lang="en-GB" dirty="0">
              <a:latin typeface="Raleway" panose="020B0604020202020204" charset="0"/>
            </a:endParaRPr>
          </a:p>
        </p:txBody>
      </p:sp>
    </p:spTree>
    <p:extLst>
      <p:ext uri="{BB962C8B-B14F-4D97-AF65-F5344CB8AC3E}">
        <p14:creationId xmlns:p14="http://schemas.microsoft.com/office/powerpoint/2010/main" val="2000807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019058" y="263854"/>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570097" y="1110668"/>
            <a:ext cx="9727697" cy="1177235"/>
          </a:xfrm>
          <a:prstGeom prst="rect">
            <a:avLst/>
          </a:prstGeom>
          <a:solidFill>
            <a:schemeClr val="accent5">
              <a:lumMod val="75000"/>
            </a:schemeClr>
          </a:solidFill>
          <a:ln>
            <a:noFill/>
          </a:ln>
        </p:spPr>
        <p:txBody>
          <a:bodyPr spcFirstLastPara="1" wrap="square" lIns="78190" tIns="78190" rIns="78190" bIns="78190" anchor="t" anchorCtr="0">
            <a:noAutofit/>
          </a:bodyPr>
          <a:lstStyle/>
          <a:p>
            <a:pPr>
              <a:buClr>
                <a:srgbClr val="000000"/>
              </a:buClr>
              <a:buSzPts val="1400"/>
            </a:pPr>
            <a:r>
              <a:rPr lang="en-US" sz="3600" b="1" dirty="0">
                <a:solidFill>
                  <a:schemeClr val="bg1"/>
                </a:solidFill>
                <a:latin typeface="Raleway" panose="020B0604020202020204" charset="0"/>
              </a:rPr>
              <a:t>What is happening in the UK post Covid-19 in schools?</a:t>
            </a:r>
            <a:endParaRPr sz="3600" b="1" dirty="0">
              <a:solidFill>
                <a:schemeClr val="bg1"/>
              </a:solidFill>
              <a:latin typeface="Raleway" panose="020B0604020202020204" charset="0"/>
              <a:ea typeface="Prompt"/>
              <a:cs typeface="Prompt"/>
              <a:sym typeface="Prompt"/>
            </a:endParaRPr>
          </a:p>
        </p:txBody>
      </p:sp>
      <p:sp>
        <p:nvSpPr>
          <p:cNvPr id="152" name="Google Shape;152;p16"/>
          <p:cNvSpPr/>
          <p:nvPr/>
        </p:nvSpPr>
        <p:spPr>
          <a:xfrm rot="10800000" flipH="1">
            <a:off x="313834" y="861915"/>
            <a:ext cx="9142514" cy="129312"/>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 name="Rectangle 14">
            <a:extLst>
              <a:ext uri="{FF2B5EF4-FFF2-40B4-BE49-F238E27FC236}">
                <a16:creationId xmlns:a16="http://schemas.microsoft.com/office/drawing/2014/main" id="{C1EB81FD-8E7B-A845-9684-67A2F727D4B8}"/>
              </a:ext>
            </a:extLst>
          </p:cNvPr>
          <p:cNvSpPr/>
          <p:nvPr/>
        </p:nvSpPr>
        <p:spPr>
          <a:xfrm>
            <a:off x="1283929" y="3837235"/>
            <a:ext cx="4349461" cy="192408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While teachers have risen to the challenge of moving lessons online for digital delivery, the lack of available equipment and connectivity for disadvantaged young people has widened existing educational divides. Examinations in 2020 were cancelled and thousands of pupils, who had been told about the importance of exams for years, were suddenly left without this conclusion to their studies.</a:t>
            </a:r>
            <a:endParaRPr lang="en-GB" sz="1400" dirty="0">
              <a:solidFill>
                <a:schemeClr val="tx1"/>
              </a:solidFill>
              <a:latin typeface="Raleway" panose="020B0604020202020204" charset="0"/>
            </a:endParaRPr>
          </a:p>
        </p:txBody>
      </p:sp>
      <p:sp>
        <p:nvSpPr>
          <p:cNvPr id="17" name="Rectangle 16">
            <a:extLst>
              <a:ext uri="{FF2B5EF4-FFF2-40B4-BE49-F238E27FC236}">
                <a16:creationId xmlns:a16="http://schemas.microsoft.com/office/drawing/2014/main" id="{2C5EBB52-B6B3-AA4E-AF51-400B8A54B0A5}"/>
              </a:ext>
            </a:extLst>
          </p:cNvPr>
          <p:cNvSpPr/>
          <p:nvPr/>
        </p:nvSpPr>
        <p:spPr>
          <a:xfrm>
            <a:off x="6244950" y="3837234"/>
            <a:ext cx="4663121" cy="192408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chemeClr val="tx1"/>
                </a:solidFill>
              </a:rPr>
              <a:t>Thoughts have turned to the future, with many people, including teachers and parents, calling for this crisis to be a turning point for the future of education, to instead focus on the broader skills and qualities that have proved so essential to life during lockdown.  </a:t>
            </a:r>
          </a:p>
          <a:p>
            <a:pPr algn="ctr"/>
            <a:endParaRPr lang="en-GB" sz="1400" dirty="0">
              <a:solidFill>
                <a:schemeClr val="tx1"/>
              </a:solidFill>
              <a:latin typeface="Raleway" panose="020B0604020202020204" charset="0"/>
            </a:endParaRPr>
          </a:p>
          <a:p>
            <a:pPr algn="ctr"/>
            <a:r>
              <a:rPr lang="en-GB" sz="1400" dirty="0">
                <a:solidFill>
                  <a:schemeClr val="tx1"/>
                </a:solidFill>
              </a:rPr>
              <a:t>From the ways we assess schools to class sizes to exams, our understanding of education has completely shifted in the UK. </a:t>
            </a:r>
            <a:endParaRPr lang="en-GB" sz="1400" dirty="0">
              <a:solidFill>
                <a:schemeClr val="tx1"/>
              </a:solidFill>
              <a:latin typeface="Raleway" panose="020B0604020202020204" charset="0"/>
            </a:endParaRPr>
          </a:p>
          <a:p>
            <a:endParaRPr lang="en-GB" sz="1400" dirty="0">
              <a:solidFill>
                <a:srgbClr val="595959"/>
              </a:solidFill>
              <a:highlight>
                <a:srgbClr val="FFFF00"/>
              </a:highlight>
              <a:latin typeface="Raleway" panose="020B0604020202020204" charset="0"/>
            </a:endParaRPr>
          </a:p>
          <a:p>
            <a:endParaRPr lang="en-GB" sz="1400" dirty="0">
              <a:solidFill>
                <a:srgbClr val="595959"/>
              </a:solidFill>
              <a:highlight>
                <a:srgbClr val="FFFF00"/>
              </a:highlight>
              <a:latin typeface="Raleway" panose="020B0604020202020204" charset="0"/>
            </a:endParaRPr>
          </a:p>
          <a:p>
            <a:endParaRPr lang="en-GB" sz="1400" dirty="0">
              <a:solidFill>
                <a:srgbClr val="595959"/>
              </a:solidFill>
              <a:highlight>
                <a:srgbClr val="FFFF00"/>
              </a:highlight>
              <a:latin typeface="Raleway" panose="020B0604020202020204" charset="0"/>
            </a:endParaRPr>
          </a:p>
          <a:p>
            <a:endParaRPr lang="en-GB" dirty="0"/>
          </a:p>
        </p:txBody>
      </p:sp>
      <p:sp>
        <p:nvSpPr>
          <p:cNvPr id="2" name="Rectangle 1">
            <a:extLst>
              <a:ext uri="{FF2B5EF4-FFF2-40B4-BE49-F238E27FC236}">
                <a16:creationId xmlns:a16="http://schemas.microsoft.com/office/drawing/2014/main" id="{3EEC62B3-642E-FB45-80EA-026DC8DDF430}"/>
              </a:ext>
            </a:extLst>
          </p:cNvPr>
          <p:cNvSpPr/>
          <p:nvPr/>
        </p:nvSpPr>
        <p:spPr>
          <a:xfrm>
            <a:off x="1140736" y="2740785"/>
            <a:ext cx="10207486" cy="646331"/>
          </a:xfrm>
          <a:prstGeom prst="rect">
            <a:avLst/>
          </a:prstGeom>
        </p:spPr>
        <p:txBody>
          <a:bodyPr wrap="square">
            <a:spAutoFit/>
          </a:bodyPr>
          <a:lstStyle/>
          <a:p>
            <a:r>
              <a:rPr lang="en-GB" dirty="0"/>
              <a:t>UK schools have been in the spotlight throughout the Covid-19 crisis with media stories almost every day about school closures, online learning and school reopening...</a:t>
            </a:r>
          </a:p>
        </p:txBody>
      </p:sp>
      <p:sp>
        <p:nvSpPr>
          <p:cNvPr id="19" name="Rectangle 18">
            <a:extLst>
              <a:ext uri="{FF2B5EF4-FFF2-40B4-BE49-F238E27FC236}">
                <a16:creationId xmlns:a16="http://schemas.microsoft.com/office/drawing/2014/main" id="{8D338CEB-3CC7-C849-AC62-EEB470994C49}"/>
              </a:ext>
            </a:extLst>
          </p:cNvPr>
          <p:cNvSpPr/>
          <p:nvPr/>
        </p:nvSpPr>
        <p:spPr>
          <a:xfrm>
            <a:off x="10297794" y="6371597"/>
            <a:ext cx="2678097" cy="276999"/>
          </a:xfrm>
          <a:prstGeom prst="rect">
            <a:avLst/>
          </a:prstGeom>
        </p:spPr>
        <p:txBody>
          <a:bodyPr wrap="square">
            <a:spAutoFit/>
          </a:bodyPr>
          <a:lstStyle/>
          <a:p>
            <a:r>
              <a:rPr lang="en-GB" sz="1200" b="0" i="0" dirty="0">
                <a:effectLst/>
                <a:latin typeface="Roboto"/>
              </a:rPr>
              <a:t>Young Citizens (2020)</a:t>
            </a:r>
            <a:endParaRPr lang="en-GB" sz="1200" dirty="0"/>
          </a:p>
        </p:txBody>
      </p:sp>
    </p:spTree>
    <p:extLst>
      <p:ext uri="{BB962C8B-B14F-4D97-AF65-F5344CB8AC3E}">
        <p14:creationId xmlns:p14="http://schemas.microsoft.com/office/powerpoint/2010/main" val="3831681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278580" y="324748"/>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flipV="1">
            <a:off x="728961" y="960931"/>
            <a:ext cx="8387834"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1923480" y="1498343"/>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sp>
        <p:nvSpPr>
          <p:cNvPr id="21" name="Cloud Callout 2">
            <a:extLst>
              <a:ext uri="{FF2B5EF4-FFF2-40B4-BE49-F238E27FC236}">
                <a16:creationId xmlns:a16="http://schemas.microsoft.com/office/drawing/2014/main" id="{F1C901FD-7571-4811-9EC7-4C518CFB1243}"/>
              </a:ext>
            </a:extLst>
          </p:cNvPr>
          <p:cNvSpPr/>
          <p:nvPr/>
        </p:nvSpPr>
        <p:spPr>
          <a:xfrm>
            <a:off x="1965922" y="1420860"/>
            <a:ext cx="6797615" cy="4485735"/>
          </a:xfrm>
          <a:prstGeom prst="cloudCallout">
            <a:avLst>
              <a:gd name="adj1" fmla="val -44363"/>
              <a:gd name="adj2" fmla="val 49476"/>
            </a:avLst>
          </a:prstGeom>
          <a:solidFill>
            <a:srgbClr val="EEFF41">
              <a:lumMod val="60000"/>
              <a:lumOff val="40000"/>
            </a:srgbClr>
          </a:solidFill>
          <a:ln w="25400" cap="flat" cmpd="sng" algn="ctr">
            <a:solidFill>
              <a:srgbClr val="FFAB40">
                <a:shade val="50000"/>
              </a:srgbClr>
            </a:solidFill>
            <a:prstDash val="solid"/>
          </a:ln>
          <a:effectLst/>
        </p:spPr>
        <p:txBody>
          <a:bodyPr rtlCol="0" anchor="ctr"/>
          <a:lstStyle/>
          <a:p>
            <a:pPr lvl="0" algn="ctr">
              <a:buClr>
                <a:srgbClr val="000000"/>
              </a:buClr>
            </a:pPr>
            <a:r>
              <a:rPr lang="en-US" sz="3600" dirty="0">
                <a:solidFill>
                  <a:srgbClr val="595959"/>
                </a:solidFill>
                <a:latin typeface="Raleway" panose="020B0604020202020204" charset="0"/>
              </a:rPr>
              <a:t>Think – what </a:t>
            </a:r>
            <a:r>
              <a:rPr lang="en-US" sz="3600" b="1" dirty="0">
                <a:solidFill>
                  <a:srgbClr val="595959"/>
                </a:solidFill>
                <a:latin typeface="Raleway" panose="020B0604020202020204" charset="0"/>
              </a:rPr>
              <a:t>social aspects </a:t>
            </a:r>
            <a:r>
              <a:rPr lang="en-US" sz="3600" dirty="0">
                <a:solidFill>
                  <a:srgbClr val="595959"/>
                </a:solidFill>
                <a:latin typeface="Raleway" panose="020B0604020202020204" charset="0"/>
              </a:rPr>
              <a:t>of education are changing/have changed?</a:t>
            </a:r>
            <a:endParaRPr lang="en-GB" sz="3600" kern="0" dirty="0">
              <a:solidFill>
                <a:srgbClr val="FFFFFF"/>
              </a:solidFill>
              <a:latin typeface="Arial"/>
              <a:sym typeface="Arial"/>
            </a:endParaRPr>
          </a:p>
        </p:txBody>
      </p:sp>
    </p:spTree>
    <p:extLst>
      <p:ext uri="{BB962C8B-B14F-4D97-AF65-F5344CB8AC3E}">
        <p14:creationId xmlns:p14="http://schemas.microsoft.com/office/powerpoint/2010/main" val="91231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285061" y="256625"/>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flipV="1">
            <a:off x="1068513" y="941054"/>
            <a:ext cx="8387834" cy="4727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1923480" y="1498343"/>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pic>
        <p:nvPicPr>
          <p:cNvPr id="2" name="Picture 1">
            <a:extLst>
              <a:ext uri="{FF2B5EF4-FFF2-40B4-BE49-F238E27FC236}">
                <a16:creationId xmlns:a16="http://schemas.microsoft.com/office/drawing/2014/main" id="{9954E10B-C81C-4C54-8914-9C1DFA596AA1}"/>
              </a:ext>
            </a:extLst>
          </p:cNvPr>
          <p:cNvPicPr>
            <a:picLocks noChangeAspect="1"/>
          </p:cNvPicPr>
          <p:nvPr/>
        </p:nvPicPr>
        <p:blipFill>
          <a:blip r:embed="rId4"/>
          <a:stretch>
            <a:fillRect/>
          </a:stretch>
        </p:blipFill>
        <p:spPr>
          <a:xfrm>
            <a:off x="1092252" y="1207495"/>
            <a:ext cx="7377529" cy="4939327"/>
          </a:xfrm>
          <a:prstGeom prst="rect">
            <a:avLst/>
          </a:prstGeom>
        </p:spPr>
      </p:pic>
      <p:sp>
        <p:nvSpPr>
          <p:cNvPr id="3" name="Rectangle 2">
            <a:extLst>
              <a:ext uri="{FF2B5EF4-FFF2-40B4-BE49-F238E27FC236}">
                <a16:creationId xmlns:a16="http://schemas.microsoft.com/office/drawing/2014/main" id="{33228F04-65D0-4D37-9F2F-461DD9E9EB79}"/>
              </a:ext>
            </a:extLst>
          </p:cNvPr>
          <p:cNvSpPr/>
          <p:nvPr/>
        </p:nvSpPr>
        <p:spPr>
          <a:xfrm>
            <a:off x="3698556" y="2292163"/>
            <a:ext cx="3855903" cy="1384995"/>
          </a:xfrm>
          <a:prstGeom prst="rect">
            <a:avLst/>
          </a:prstGeom>
        </p:spPr>
        <p:txBody>
          <a:bodyPr wrap="square">
            <a:spAutoFit/>
          </a:bodyPr>
          <a:lstStyle/>
          <a:p>
            <a:r>
              <a:rPr lang="en-US" sz="2800" dirty="0">
                <a:solidFill>
                  <a:srgbClr val="595959"/>
                </a:solidFill>
                <a:latin typeface="Raleway" panose="020B0604020202020204" charset="0"/>
              </a:rPr>
              <a:t>Think – what changes are happening to the </a:t>
            </a:r>
            <a:r>
              <a:rPr lang="en-US" sz="2800" b="1" dirty="0">
                <a:solidFill>
                  <a:srgbClr val="595959"/>
                </a:solidFill>
                <a:latin typeface="Raleway" panose="020B0604020202020204" charset="0"/>
              </a:rPr>
              <a:t>learning activities</a:t>
            </a:r>
            <a:r>
              <a:rPr lang="en-US" sz="2800" dirty="0">
                <a:solidFill>
                  <a:srgbClr val="595959"/>
                </a:solidFill>
                <a:latin typeface="Raleway" panose="020B0604020202020204" charset="0"/>
              </a:rPr>
              <a:t>?</a:t>
            </a:r>
            <a:endParaRPr lang="en-GB" sz="2800" dirty="0"/>
          </a:p>
        </p:txBody>
      </p:sp>
    </p:spTree>
    <p:extLst>
      <p:ext uri="{BB962C8B-B14F-4D97-AF65-F5344CB8AC3E}">
        <p14:creationId xmlns:p14="http://schemas.microsoft.com/office/powerpoint/2010/main" val="3125388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155809" y="290959"/>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dirty="0">
                <a:solidFill>
                  <a:schemeClr val="lt1"/>
                </a:solidFill>
                <a:latin typeface="Prompt"/>
                <a:ea typeface="Prompt"/>
                <a:cs typeface="Prompt"/>
                <a:sym typeface="Prompt"/>
              </a:rPr>
              <a:t>STEP 3</a:t>
            </a:r>
            <a:endParaRPr sz="2566" b="1" dirty="0">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flipV="1">
            <a:off x="799790" y="1088532"/>
            <a:ext cx="8387834" cy="4727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1923480" y="1498343"/>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pic>
        <p:nvPicPr>
          <p:cNvPr id="2" name="Picture 1">
            <a:extLst>
              <a:ext uri="{FF2B5EF4-FFF2-40B4-BE49-F238E27FC236}">
                <a16:creationId xmlns:a16="http://schemas.microsoft.com/office/drawing/2014/main" id="{9954E10B-C81C-4C54-8914-9C1DFA596AA1}"/>
              </a:ext>
            </a:extLst>
          </p:cNvPr>
          <p:cNvPicPr>
            <a:picLocks noChangeAspect="1"/>
          </p:cNvPicPr>
          <p:nvPr/>
        </p:nvPicPr>
        <p:blipFill>
          <a:blip r:embed="rId4"/>
          <a:stretch>
            <a:fillRect/>
          </a:stretch>
        </p:blipFill>
        <p:spPr>
          <a:xfrm>
            <a:off x="876297" y="1394894"/>
            <a:ext cx="7352040" cy="4922262"/>
          </a:xfrm>
          <a:prstGeom prst="rect">
            <a:avLst/>
          </a:prstGeom>
        </p:spPr>
      </p:pic>
      <p:sp>
        <p:nvSpPr>
          <p:cNvPr id="3" name="Rectangle 2">
            <a:extLst>
              <a:ext uri="{FF2B5EF4-FFF2-40B4-BE49-F238E27FC236}">
                <a16:creationId xmlns:a16="http://schemas.microsoft.com/office/drawing/2014/main" id="{33228F04-65D0-4D37-9F2F-461DD9E9EB79}"/>
              </a:ext>
            </a:extLst>
          </p:cNvPr>
          <p:cNvSpPr/>
          <p:nvPr/>
        </p:nvSpPr>
        <p:spPr>
          <a:xfrm>
            <a:off x="3538859" y="2380811"/>
            <a:ext cx="3661895" cy="1815882"/>
          </a:xfrm>
          <a:prstGeom prst="rect">
            <a:avLst/>
          </a:prstGeom>
        </p:spPr>
        <p:txBody>
          <a:bodyPr wrap="square">
            <a:spAutoFit/>
          </a:bodyPr>
          <a:lstStyle/>
          <a:p>
            <a:r>
              <a:rPr lang="en-US" sz="2800" dirty="0">
                <a:solidFill>
                  <a:srgbClr val="595959"/>
                </a:solidFill>
                <a:latin typeface="Raleway" panose="020B0604020202020204" charset="0"/>
              </a:rPr>
              <a:t>Think – what changes are happening to the </a:t>
            </a:r>
            <a:r>
              <a:rPr lang="en-US" sz="2800" b="1" dirty="0">
                <a:solidFill>
                  <a:srgbClr val="595959"/>
                </a:solidFill>
                <a:latin typeface="Raleway" panose="020B0604020202020204" charset="0"/>
              </a:rPr>
              <a:t>learning environment</a:t>
            </a:r>
            <a:r>
              <a:rPr lang="en-US" sz="2800" dirty="0">
                <a:solidFill>
                  <a:srgbClr val="595959"/>
                </a:solidFill>
                <a:latin typeface="Raleway" panose="020B0604020202020204" charset="0"/>
              </a:rPr>
              <a:t>?</a:t>
            </a:r>
            <a:endParaRPr lang="en-GB" sz="2800" dirty="0"/>
          </a:p>
        </p:txBody>
      </p:sp>
    </p:spTree>
    <p:extLst>
      <p:ext uri="{BB962C8B-B14F-4D97-AF65-F5344CB8AC3E}">
        <p14:creationId xmlns:p14="http://schemas.microsoft.com/office/powerpoint/2010/main" val="59049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210693" y="231169"/>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299586" y="5354774"/>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833864" y="3878639"/>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dirty="0">
                <a:solidFill>
                  <a:schemeClr val="lt1"/>
                </a:solidFill>
                <a:latin typeface="Prompt"/>
                <a:ea typeface="Prompt"/>
                <a:cs typeface="Prompt"/>
                <a:sym typeface="Prompt"/>
              </a:rPr>
              <a:t>STEP 3</a:t>
            </a:r>
            <a:endParaRPr sz="2566" b="1" dirty="0">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3" name="Google Shape;153;p16"/>
          <p:cNvSpPr txBox="1"/>
          <p:nvPr/>
        </p:nvSpPr>
        <p:spPr>
          <a:xfrm>
            <a:off x="1965922" y="1683364"/>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sp>
        <p:nvSpPr>
          <p:cNvPr id="27" name="Google Shape;151;p16">
            <a:extLst>
              <a:ext uri="{FF2B5EF4-FFF2-40B4-BE49-F238E27FC236}">
                <a16:creationId xmlns:a16="http://schemas.microsoft.com/office/drawing/2014/main" id="{FBBBE2F6-F500-584A-9C71-128381B80082}"/>
              </a:ext>
            </a:extLst>
          </p:cNvPr>
          <p:cNvSpPr txBox="1"/>
          <p:nvPr/>
        </p:nvSpPr>
        <p:spPr>
          <a:xfrm>
            <a:off x="705492" y="903344"/>
            <a:ext cx="10884522" cy="630169"/>
          </a:xfrm>
          <a:prstGeom prst="rect">
            <a:avLst/>
          </a:prstGeom>
          <a:solidFill>
            <a:schemeClr val="accent5">
              <a:lumMod val="75000"/>
            </a:schemeClr>
          </a:solidFill>
          <a:ln>
            <a:noFill/>
          </a:ln>
        </p:spPr>
        <p:txBody>
          <a:bodyPr spcFirstLastPara="1" wrap="square" lIns="78190" tIns="78190" rIns="78190" bIns="78190" anchor="t" anchorCtr="0">
            <a:noAutofit/>
          </a:bodyPr>
          <a:lstStyle/>
          <a:p>
            <a:pPr>
              <a:buClr>
                <a:srgbClr val="000000"/>
              </a:buClr>
              <a:buSzPts val="1400"/>
            </a:pPr>
            <a:r>
              <a:rPr lang="en-US" sz="3200" b="1" dirty="0">
                <a:solidFill>
                  <a:schemeClr val="bg1"/>
                </a:solidFill>
                <a:latin typeface="Raleway" panose="020B0604020202020204" charset="0"/>
              </a:rPr>
              <a:t>What is happening in education globally post Covid-19</a:t>
            </a:r>
            <a:r>
              <a:rPr lang="en-US" sz="3600" b="1" dirty="0">
                <a:solidFill>
                  <a:schemeClr val="bg1"/>
                </a:solidFill>
                <a:latin typeface="Raleway" panose="020B0604020202020204" charset="0"/>
              </a:rPr>
              <a:t>?</a:t>
            </a:r>
            <a:endParaRPr sz="3600" b="1" dirty="0">
              <a:solidFill>
                <a:schemeClr val="bg1"/>
              </a:solidFill>
              <a:latin typeface="Raleway" panose="020B0604020202020204" charset="0"/>
              <a:ea typeface="Prompt"/>
              <a:cs typeface="Prompt"/>
              <a:sym typeface="Prompt"/>
            </a:endParaRPr>
          </a:p>
        </p:txBody>
      </p:sp>
      <p:sp>
        <p:nvSpPr>
          <p:cNvPr id="28" name="Rectangle 27">
            <a:extLst>
              <a:ext uri="{FF2B5EF4-FFF2-40B4-BE49-F238E27FC236}">
                <a16:creationId xmlns:a16="http://schemas.microsoft.com/office/drawing/2014/main" id="{5924F323-FFC8-3540-88E4-CD933C843FCA}"/>
              </a:ext>
            </a:extLst>
          </p:cNvPr>
          <p:cNvSpPr/>
          <p:nvPr/>
        </p:nvSpPr>
        <p:spPr>
          <a:xfrm>
            <a:off x="257509" y="2569695"/>
            <a:ext cx="5677717" cy="192408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For children like 10-year-old Tran, who has a hearing impairment, the lack of accessible information can feel particularly isolating during the COVID-19 crisis, which has kept nearly 1.3 billion children out of school. UNICEF is supporting Vietnam’s Ministry of Education in developing online and offline learning materials, including for physical exercise, to help improve children’s physical strength, health and mental wellbeing. To help reach hearing-impaired children, </a:t>
            </a:r>
            <a:r>
              <a:rPr lang="en-GB" sz="1400" dirty="0">
                <a:solidFill>
                  <a:schemeClr val="tx1"/>
                </a:solidFill>
                <a:hlinkClick r:id="rId4">
                  <a:extLst>
                    <a:ext uri="{A12FA001-AC4F-418D-AE19-62706E023703}">
                      <ahyp:hlinkClr xmlns:ahyp="http://schemas.microsoft.com/office/drawing/2018/hyperlinkcolor" val="tx"/>
                    </a:ext>
                  </a:extLst>
                </a:hlinkClick>
              </a:rPr>
              <a:t>UNICEF Vietnam</a:t>
            </a:r>
            <a:r>
              <a:rPr lang="en-GB" sz="1400" dirty="0">
                <a:solidFill>
                  <a:schemeClr val="tx1"/>
                </a:solidFill>
              </a:rPr>
              <a:t> enlisted Tran to sign a video.</a:t>
            </a:r>
            <a:endParaRPr lang="en-GB" sz="1400" dirty="0"/>
          </a:p>
        </p:txBody>
      </p:sp>
      <p:sp>
        <p:nvSpPr>
          <p:cNvPr id="29" name="Rectangle 28">
            <a:extLst>
              <a:ext uri="{FF2B5EF4-FFF2-40B4-BE49-F238E27FC236}">
                <a16:creationId xmlns:a16="http://schemas.microsoft.com/office/drawing/2014/main" id="{A46F2540-0AC9-4D48-8164-3997E4D1F162}"/>
              </a:ext>
            </a:extLst>
          </p:cNvPr>
          <p:cNvSpPr/>
          <p:nvPr/>
        </p:nvSpPr>
        <p:spPr>
          <a:xfrm>
            <a:off x="6285093" y="2553471"/>
            <a:ext cx="5352823" cy="192408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highlight>
                <a:srgbClr val="FFFF00"/>
              </a:highlight>
              <a:latin typeface="Raleway" panose="020B0604020202020204" charset="0"/>
            </a:endParaRPr>
          </a:p>
        </p:txBody>
      </p:sp>
      <p:sp>
        <p:nvSpPr>
          <p:cNvPr id="2" name="Rectangle 1">
            <a:extLst>
              <a:ext uri="{FF2B5EF4-FFF2-40B4-BE49-F238E27FC236}">
                <a16:creationId xmlns:a16="http://schemas.microsoft.com/office/drawing/2014/main" id="{28239098-83A1-334F-9A6F-0055B5739AF0}"/>
              </a:ext>
            </a:extLst>
          </p:cNvPr>
          <p:cNvSpPr/>
          <p:nvPr/>
        </p:nvSpPr>
        <p:spPr>
          <a:xfrm>
            <a:off x="729665" y="1654176"/>
            <a:ext cx="11177286" cy="646331"/>
          </a:xfrm>
          <a:prstGeom prst="rect">
            <a:avLst/>
          </a:prstGeom>
        </p:spPr>
        <p:txBody>
          <a:bodyPr wrap="square">
            <a:spAutoFit/>
          </a:bodyPr>
          <a:lstStyle/>
          <a:p>
            <a:r>
              <a:rPr lang="en-GB" b="0" i="0" dirty="0">
                <a:effectLst/>
                <a:latin typeface="Roboto"/>
              </a:rPr>
              <a:t>While schools are reopening in some corners of the world after pandemic-induced closures, the United Nations and its partners are helping children continue their learning through all possible means…</a:t>
            </a:r>
            <a:endParaRPr lang="en-GB" dirty="0"/>
          </a:p>
        </p:txBody>
      </p:sp>
      <p:sp>
        <p:nvSpPr>
          <p:cNvPr id="30" name="Rectangle 29">
            <a:extLst>
              <a:ext uri="{FF2B5EF4-FFF2-40B4-BE49-F238E27FC236}">
                <a16:creationId xmlns:a16="http://schemas.microsoft.com/office/drawing/2014/main" id="{8433CF82-BF72-D849-8E1B-BA9526A79EAE}"/>
              </a:ext>
            </a:extLst>
          </p:cNvPr>
          <p:cNvSpPr/>
          <p:nvPr/>
        </p:nvSpPr>
        <p:spPr>
          <a:xfrm>
            <a:off x="3113476" y="4717880"/>
            <a:ext cx="5643499" cy="192408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highlight>
                <a:srgbClr val="FFFF00"/>
              </a:highlight>
              <a:latin typeface="Raleway" panose="020B0604020202020204" charset="0"/>
            </a:endParaRPr>
          </a:p>
        </p:txBody>
      </p:sp>
      <p:sp>
        <p:nvSpPr>
          <p:cNvPr id="3" name="Rectangle 2">
            <a:extLst>
              <a:ext uri="{FF2B5EF4-FFF2-40B4-BE49-F238E27FC236}">
                <a16:creationId xmlns:a16="http://schemas.microsoft.com/office/drawing/2014/main" id="{8F4FB017-D9B7-1443-9A91-699B66952ECC}"/>
              </a:ext>
            </a:extLst>
          </p:cNvPr>
          <p:cNvSpPr/>
          <p:nvPr/>
        </p:nvSpPr>
        <p:spPr>
          <a:xfrm>
            <a:off x="6318308" y="2745531"/>
            <a:ext cx="5124728" cy="1600438"/>
          </a:xfrm>
          <a:prstGeom prst="rect">
            <a:avLst/>
          </a:prstGeom>
        </p:spPr>
        <p:txBody>
          <a:bodyPr wrap="square">
            <a:spAutoFit/>
          </a:bodyPr>
          <a:lstStyle/>
          <a:p>
            <a:pPr algn="ctr"/>
            <a:r>
              <a:rPr lang="en-GB" sz="1400" b="0" i="0" dirty="0">
                <a:effectLst/>
              </a:rPr>
              <a:t>In Rwanda, UNICEF </a:t>
            </a:r>
            <a:r>
              <a:rPr lang="en-GB" sz="1400" b="0" i="0" u="none" strike="noStrike" dirty="0">
                <a:effectLst/>
                <a:hlinkClick r:id="rId5">
                  <a:extLst>
                    <a:ext uri="{A12FA001-AC4F-418D-AE19-62706E023703}">
                      <ahyp:hlinkClr xmlns:ahyp="http://schemas.microsoft.com/office/drawing/2018/hyperlinkcolor" val="tx"/>
                    </a:ext>
                  </a:extLst>
                </a:hlinkClick>
              </a:rPr>
              <a:t>utilised its network and expertise</a:t>
            </a:r>
            <a:r>
              <a:rPr lang="en-GB" sz="1400" b="0" i="0" dirty="0">
                <a:effectLst/>
              </a:rPr>
              <a:t> to leverage 144 radio scripts from other countries on primary level literacy and numeracy lessons. These lessons were then contextualised and adapted for Rwanda. UNICEF then built on its existing partnership with the national NGO Inspire, Educate, Empower (IEE) and Rwanda Broadcasting Agency to produce and air these scripts throughout the country.</a:t>
            </a:r>
            <a:endParaRPr lang="en-GB" sz="1400" dirty="0"/>
          </a:p>
        </p:txBody>
      </p:sp>
      <p:sp>
        <p:nvSpPr>
          <p:cNvPr id="4" name="Rectangle 3">
            <a:extLst>
              <a:ext uri="{FF2B5EF4-FFF2-40B4-BE49-F238E27FC236}">
                <a16:creationId xmlns:a16="http://schemas.microsoft.com/office/drawing/2014/main" id="{1C75E8C4-B05A-9F47-83AB-1F4620F4E5A9}"/>
              </a:ext>
            </a:extLst>
          </p:cNvPr>
          <p:cNvSpPr/>
          <p:nvPr/>
        </p:nvSpPr>
        <p:spPr>
          <a:xfrm>
            <a:off x="3113476" y="4826675"/>
            <a:ext cx="5643499" cy="2031325"/>
          </a:xfrm>
          <a:prstGeom prst="rect">
            <a:avLst/>
          </a:prstGeom>
        </p:spPr>
        <p:txBody>
          <a:bodyPr wrap="square">
            <a:spAutoFit/>
          </a:bodyPr>
          <a:lstStyle/>
          <a:p>
            <a:pPr algn="ctr"/>
            <a:r>
              <a:rPr lang="en-GB" sz="1400" b="0" i="0" dirty="0">
                <a:effectLst/>
              </a:rPr>
              <a:t>Mohammed Lutfi, 39, a father of four in the occupied Palestinian territory, says that being stuck at home has been a tough adjustment for his family. His </a:t>
            </a:r>
            <a:r>
              <a:rPr lang="en-GB" sz="1400" dirty="0"/>
              <a:t>two older children are enrolled at boys’ and girls’ schools in Aida camp, run by the United Nations Relief and Works Agency for Palestine Refugees in the Near East (UNRWA). Without them, Lutfi says, he would not know how to manage. “Their teachers have been amazing during this time… The teachers also send homework assignments and lessons to us over Facebook messenger,” he said.</a:t>
            </a:r>
          </a:p>
          <a:p>
            <a:pPr algn="ctr"/>
            <a:endParaRPr lang="en-GB" sz="1400" dirty="0"/>
          </a:p>
        </p:txBody>
      </p:sp>
      <p:sp>
        <p:nvSpPr>
          <p:cNvPr id="32" name="Rectangle 31">
            <a:extLst>
              <a:ext uri="{FF2B5EF4-FFF2-40B4-BE49-F238E27FC236}">
                <a16:creationId xmlns:a16="http://schemas.microsoft.com/office/drawing/2014/main" id="{A9506204-3167-934A-8914-07EA76B45287}"/>
              </a:ext>
            </a:extLst>
          </p:cNvPr>
          <p:cNvSpPr/>
          <p:nvPr/>
        </p:nvSpPr>
        <p:spPr>
          <a:xfrm>
            <a:off x="10250965" y="6488331"/>
            <a:ext cx="2678097" cy="276999"/>
          </a:xfrm>
          <a:prstGeom prst="rect">
            <a:avLst/>
          </a:prstGeom>
        </p:spPr>
        <p:txBody>
          <a:bodyPr wrap="square">
            <a:spAutoFit/>
          </a:bodyPr>
          <a:lstStyle/>
          <a:p>
            <a:r>
              <a:rPr lang="en-GB" sz="1200" b="0" i="0" dirty="0">
                <a:effectLst/>
                <a:latin typeface="Roboto"/>
              </a:rPr>
              <a:t>United Nations (2020)</a:t>
            </a:r>
            <a:endParaRPr lang="en-GB" sz="1200" dirty="0"/>
          </a:p>
        </p:txBody>
      </p:sp>
    </p:spTree>
    <p:extLst>
      <p:ext uri="{BB962C8B-B14F-4D97-AF65-F5344CB8AC3E}">
        <p14:creationId xmlns:p14="http://schemas.microsoft.com/office/powerpoint/2010/main" val="996222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542435" y="149070"/>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1923481" y="6597353"/>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135122" y="118649"/>
            <a:ext cx="2613633" cy="391774"/>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QUALITY EDUCATION</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8" name="Google Shape;153;p16">
            <a:extLst>
              <a:ext uri="{FF2B5EF4-FFF2-40B4-BE49-F238E27FC236}">
                <a16:creationId xmlns:a16="http://schemas.microsoft.com/office/drawing/2014/main" id="{8278AEB4-E598-A847-ACB6-0D4E2F7FA3A5}"/>
              </a:ext>
            </a:extLst>
          </p:cNvPr>
          <p:cNvSpPr txBox="1"/>
          <p:nvPr/>
        </p:nvSpPr>
        <p:spPr>
          <a:xfrm>
            <a:off x="1384851" y="788345"/>
            <a:ext cx="9668267" cy="780554"/>
          </a:xfrm>
          <a:prstGeom prst="rect">
            <a:avLst/>
          </a:prstGeom>
          <a:noFill/>
          <a:ln>
            <a:noFill/>
          </a:ln>
        </p:spPr>
        <p:txBody>
          <a:bodyPr spcFirstLastPara="1" wrap="square" lIns="78190" tIns="78190" rIns="78190" bIns="78190" anchor="t" anchorCtr="0">
            <a:noAutofit/>
          </a:bodyPr>
          <a:lstStyle/>
          <a:p>
            <a:pPr algn="ctr"/>
            <a:r>
              <a:rPr lang="en-GB" sz="3600" b="1" dirty="0">
                <a:solidFill>
                  <a:srgbClr val="595959"/>
                </a:solidFill>
                <a:latin typeface="Raleway" panose="020B0604020202020204" charset="0"/>
              </a:rPr>
              <a:t>CASE STUDY TASK: Watch the video clips</a:t>
            </a:r>
          </a:p>
        </p:txBody>
      </p:sp>
      <p:sp>
        <p:nvSpPr>
          <p:cNvPr id="19" name="Content Placeholder 2">
            <a:extLst>
              <a:ext uri="{FF2B5EF4-FFF2-40B4-BE49-F238E27FC236}">
                <a16:creationId xmlns:a16="http://schemas.microsoft.com/office/drawing/2014/main" id="{1203BA3A-EA8B-544E-88E1-0E56BEBB765A}"/>
              </a:ext>
            </a:extLst>
          </p:cNvPr>
          <p:cNvSpPr txBox="1">
            <a:spLocks/>
          </p:cNvSpPr>
          <p:nvPr/>
        </p:nvSpPr>
        <p:spPr>
          <a:xfrm>
            <a:off x="0" y="1496309"/>
            <a:ext cx="12050403" cy="479671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01452" lvl="1">
              <a:defRPr/>
            </a:pPr>
            <a:r>
              <a:rPr lang="en-GB" sz="3307" b="1" dirty="0">
                <a:solidFill>
                  <a:schemeClr val="tx2">
                    <a:lumMod val="50000"/>
                  </a:schemeClr>
                </a:solidFill>
                <a:latin typeface="Raleway" panose="020B0604020202020204" charset="0"/>
              </a:rPr>
              <a:t>Draw a mind map and consider;</a:t>
            </a:r>
          </a:p>
          <a:p>
            <a:pPr marL="501452" lvl="1">
              <a:defRPr/>
            </a:pPr>
            <a:endParaRPr lang="en-GB" sz="3307" b="1" dirty="0">
              <a:solidFill>
                <a:schemeClr val="tx2">
                  <a:lumMod val="50000"/>
                </a:schemeClr>
              </a:solidFill>
              <a:latin typeface="Raleway" panose="020B0604020202020204" charset="0"/>
            </a:endParaRPr>
          </a:p>
          <a:p>
            <a:pPr marL="501452" lvl="1" algn="just">
              <a:defRPr/>
            </a:pPr>
            <a:r>
              <a:rPr lang="en-GB" sz="3307" b="1" dirty="0">
                <a:solidFill>
                  <a:schemeClr val="accent1"/>
                </a:solidFill>
                <a:latin typeface="Raleway" panose="020B0604020202020204" charset="0"/>
              </a:rPr>
              <a:t>1.</a:t>
            </a:r>
            <a:r>
              <a:rPr lang="en-GB" sz="3307" dirty="0">
                <a:solidFill>
                  <a:schemeClr val="accent1"/>
                </a:solidFill>
                <a:latin typeface="Raleway" panose="020B0604020202020204" charset="0"/>
              </a:rPr>
              <a:t>What are some global issues caused by lack of quality education post covid-19?</a:t>
            </a:r>
          </a:p>
          <a:p>
            <a:pPr marL="501452" lvl="1" algn="just">
              <a:defRPr/>
            </a:pPr>
            <a:r>
              <a:rPr lang="en-GB" sz="3307" dirty="0">
                <a:solidFill>
                  <a:srgbClr val="7030A0"/>
                </a:solidFill>
                <a:latin typeface="Raleway" panose="020B0604020202020204" charset="0"/>
              </a:rPr>
              <a:t>2.What things can schools do globally to </a:t>
            </a:r>
            <a:r>
              <a:rPr lang="en-GB" sz="3307" b="1" dirty="0">
                <a:solidFill>
                  <a:srgbClr val="7030A0"/>
                </a:solidFill>
                <a:latin typeface="Raleway" panose="020B0604020202020204" charset="0"/>
              </a:rPr>
              <a:t>build back better?</a:t>
            </a:r>
          </a:p>
          <a:p>
            <a:pPr marL="501452" lvl="1" algn="just">
              <a:defRPr/>
            </a:pPr>
            <a:r>
              <a:rPr lang="en-GB" sz="3307" dirty="0">
                <a:solidFill>
                  <a:schemeClr val="accent6">
                    <a:lumMod val="75000"/>
                  </a:schemeClr>
                </a:solidFill>
                <a:latin typeface="Raleway" panose="020B0604020202020204" charset="0"/>
              </a:rPr>
              <a:t>3. What things can global governments do to support quality education post covid-19?</a:t>
            </a:r>
          </a:p>
          <a:p>
            <a:pPr marL="501452" lvl="1" algn="just">
              <a:defRPr/>
            </a:pPr>
            <a:r>
              <a:rPr lang="en-GB" sz="3307" dirty="0">
                <a:solidFill>
                  <a:srgbClr val="0070C0"/>
                </a:solidFill>
                <a:latin typeface="Raleway" panose="020B0604020202020204" charset="0"/>
              </a:rPr>
              <a:t>4. How can we balance safety with returning to normal in schools?</a:t>
            </a:r>
            <a:endParaRPr lang="en-GB" dirty="0">
              <a:solidFill>
                <a:srgbClr val="0070C0"/>
              </a:solidFill>
              <a:latin typeface="Raleway" panose="020B0604020202020204" charset="0"/>
            </a:endParaRPr>
          </a:p>
          <a:p>
            <a:pPr marL="3676962" lvl="8">
              <a:buClr>
                <a:schemeClr val="accent3"/>
              </a:buClr>
              <a:buFont typeface="Wingdings 3"/>
              <a:buChar char=""/>
              <a:defRPr/>
            </a:pPr>
            <a:endParaRPr lang="en-GB" dirty="0">
              <a:latin typeface="Raleway" panose="020B0604020202020204" charset="0"/>
            </a:endParaRPr>
          </a:p>
          <a:p>
            <a:pPr marL="453574">
              <a:buFont typeface="Wingdings"/>
              <a:buChar char=""/>
              <a:defRPr/>
            </a:pPr>
            <a:endParaRPr lang="en-GB" dirty="0">
              <a:latin typeface="Raleway" panose="020B0604020202020204" charset="0"/>
            </a:endParaRPr>
          </a:p>
        </p:txBody>
      </p:sp>
    </p:spTree>
    <p:extLst>
      <p:ext uri="{BB962C8B-B14F-4D97-AF65-F5344CB8AC3E}">
        <p14:creationId xmlns:p14="http://schemas.microsoft.com/office/powerpoint/2010/main" val="77432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4"/>
          <p:cNvSpPr txBox="1"/>
          <p:nvPr/>
        </p:nvSpPr>
        <p:spPr>
          <a:xfrm>
            <a:off x="3029469" y="1739839"/>
            <a:ext cx="1606899" cy="844372"/>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941">
              <a:solidFill>
                <a:schemeClr val="dk2"/>
              </a:solidFill>
              <a:latin typeface="Raleway ExtraBold"/>
              <a:ea typeface="Raleway ExtraBold"/>
              <a:cs typeface="Raleway ExtraBold"/>
              <a:sym typeface="Raleway ExtraBold"/>
            </a:endParaRPr>
          </a:p>
          <a:p>
            <a:pPr>
              <a:buClr>
                <a:srgbClr val="000000"/>
              </a:buClr>
              <a:buSzPts val="1400"/>
            </a:pPr>
            <a:endParaRPr sz="1197" b="1">
              <a:solidFill>
                <a:srgbClr val="3174BA"/>
              </a:solidFill>
              <a:latin typeface="Prompt"/>
              <a:ea typeface="Prompt"/>
              <a:cs typeface="Prompt"/>
              <a:sym typeface="Prompt"/>
            </a:endParaRPr>
          </a:p>
        </p:txBody>
      </p:sp>
      <p:pic>
        <p:nvPicPr>
          <p:cNvPr id="70" name="Google Shape;70;p14"/>
          <p:cNvPicPr preferRelativeResize="0"/>
          <p:nvPr/>
        </p:nvPicPr>
        <p:blipFill rotWithShape="1">
          <a:blip r:embed="rId3">
            <a:alphaModFix/>
          </a:blip>
          <a:srcRect/>
          <a:stretch/>
        </p:blipFill>
        <p:spPr>
          <a:xfrm>
            <a:off x="9404788" y="178493"/>
            <a:ext cx="1379321" cy="447003"/>
          </a:xfrm>
          <a:prstGeom prst="rect">
            <a:avLst/>
          </a:prstGeom>
          <a:noFill/>
          <a:ln>
            <a:noFill/>
          </a:ln>
        </p:spPr>
      </p:pic>
      <p:sp>
        <p:nvSpPr>
          <p:cNvPr id="71" name="Google Shape;71;p14"/>
          <p:cNvSpPr txBox="1"/>
          <p:nvPr/>
        </p:nvSpPr>
        <p:spPr>
          <a:xfrm>
            <a:off x="264120" y="1374536"/>
            <a:ext cx="882345" cy="286076"/>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026" b="1" dirty="0">
                <a:solidFill>
                  <a:srgbClr val="4FA0C1"/>
                </a:solidFill>
                <a:latin typeface="Prompt"/>
                <a:ea typeface="Prompt"/>
                <a:cs typeface="Prompt"/>
                <a:sym typeface="Prompt"/>
              </a:rPr>
              <a:t>DURATION</a:t>
            </a:r>
            <a:endParaRPr sz="1026" dirty="0">
              <a:solidFill>
                <a:srgbClr val="4FA0C1"/>
              </a:solidFill>
              <a:latin typeface="Arial"/>
              <a:ea typeface="Arial"/>
              <a:cs typeface="Arial"/>
              <a:sym typeface="Arial"/>
            </a:endParaRPr>
          </a:p>
          <a:p>
            <a:pPr>
              <a:buClr>
                <a:srgbClr val="000000"/>
              </a:buClr>
              <a:buSzPts val="1400"/>
            </a:pPr>
            <a:endParaRPr sz="1197" b="1" dirty="0">
              <a:solidFill>
                <a:srgbClr val="3174BA"/>
              </a:solidFill>
              <a:latin typeface="Prompt"/>
              <a:ea typeface="Prompt"/>
              <a:cs typeface="Prompt"/>
              <a:sym typeface="Prompt"/>
            </a:endParaRPr>
          </a:p>
        </p:txBody>
      </p:sp>
      <p:sp>
        <p:nvSpPr>
          <p:cNvPr id="72" name="Google Shape;72;p14"/>
          <p:cNvSpPr txBox="1"/>
          <p:nvPr/>
        </p:nvSpPr>
        <p:spPr>
          <a:xfrm>
            <a:off x="804586" y="818523"/>
            <a:ext cx="1778929" cy="549573"/>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941" b="1" dirty="0">
                <a:solidFill>
                  <a:srgbClr val="4FA0C1"/>
                </a:solidFill>
                <a:latin typeface="Prompt"/>
                <a:ea typeface="Prompt"/>
                <a:cs typeface="Prompt"/>
                <a:sym typeface="Prompt"/>
              </a:rPr>
              <a:t>LEARNING OBJECTIVES OF THIS PHASE</a:t>
            </a:r>
            <a:endParaRPr sz="941" b="1" dirty="0">
              <a:solidFill>
                <a:srgbClr val="4FA0C1"/>
              </a:solidFill>
              <a:latin typeface="Prompt"/>
              <a:ea typeface="Prompt"/>
              <a:cs typeface="Prompt"/>
              <a:sym typeface="Prompt"/>
            </a:endParaRPr>
          </a:p>
          <a:p>
            <a:pPr>
              <a:buClr>
                <a:srgbClr val="000000"/>
              </a:buClr>
              <a:buSzPts val="1400"/>
            </a:pPr>
            <a:endParaRPr sz="941" b="1" dirty="0">
              <a:solidFill>
                <a:srgbClr val="3174BA"/>
              </a:solidFill>
              <a:latin typeface="Prompt"/>
              <a:ea typeface="Prompt"/>
              <a:cs typeface="Prompt"/>
              <a:sym typeface="Prompt"/>
            </a:endParaRPr>
          </a:p>
        </p:txBody>
      </p:sp>
      <p:sp>
        <p:nvSpPr>
          <p:cNvPr id="73" name="Google Shape;73;p14"/>
          <p:cNvSpPr txBox="1"/>
          <p:nvPr/>
        </p:nvSpPr>
        <p:spPr>
          <a:xfrm>
            <a:off x="5901233" y="780965"/>
            <a:ext cx="2728880" cy="549573"/>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941" b="1" dirty="0">
                <a:solidFill>
                  <a:srgbClr val="4FA0C1"/>
                </a:solidFill>
                <a:latin typeface="Prompt"/>
                <a:ea typeface="Prompt"/>
                <a:cs typeface="Prompt"/>
                <a:sym typeface="Prompt"/>
              </a:rPr>
              <a:t>TO WHICH GCE LEARNING OBJECTIVE DOES THIS PHASE CONTRIBUTE?</a:t>
            </a:r>
            <a:endParaRPr sz="941" b="1" dirty="0">
              <a:solidFill>
                <a:srgbClr val="4FA0C1"/>
              </a:solidFill>
              <a:latin typeface="Prompt"/>
              <a:ea typeface="Prompt"/>
              <a:cs typeface="Prompt"/>
              <a:sym typeface="Prompt"/>
            </a:endParaRPr>
          </a:p>
          <a:p>
            <a:pPr>
              <a:buClr>
                <a:srgbClr val="000000"/>
              </a:buClr>
              <a:buSzPts val="1400"/>
            </a:pPr>
            <a:endParaRPr sz="941" b="1" dirty="0">
              <a:solidFill>
                <a:srgbClr val="3174BA"/>
              </a:solidFill>
              <a:latin typeface="Prompt"/>
              <a:ea typeface="Prompt"/>
              <a:cs typeface="Prompt"/>
              <a:sym typeface="Prompt"/>
            </a:endParaRPr>
          </a:p>
        </p:txBody>
      </p:sp>
      <p:sp>
        <p:nvSpPr>
          <p:cNvPr id="75" name="Google Shape;75;p14"/>
          <p:cNvSpPr txBox="1"/>
          <p:nvPr/>
        </p:nvSpPr>
        <p:spPr>
          <a:xfrm>
            <a:off x="1954995" y="2356379"/>
            <a:ext cx="6337476" cy="831168"/>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rgbClr val="4FA0C1"/>
                </a:solidFill>
                <a:latin typeface="Prompt"/>
                <a:ea typeface="Prompt"/>
                <a:cs typeface="Prompt"/>
                <a:sym typeface="Prompt"/>
              </a:rPr>
              <a:t>WHAT TEACHER DOES – </a:t>
            </a:r>
            <a:r>
              <a:rPr lang="en-GB" sz="1539" b="1" dirty="0">
                <a:solidFill>
                  <a:srgbClr val="4FA0C1"/>
                </a:solidFill>
                <a:latin typeface="Prompt"/>
                <a:ea typeface="Prompt"/>
                <a:cs typeface="Prompt"/>
                <a:sym typeface="Prompt"/>
              </a:rPr>
              <a:t>lesson start </a:t>
            </a:r>
            <a:endParaRPr lang="it" sz="1539" b="1" dirty="0">
              <a:solidFill>
                <a:srgbClr val="4FA0C1"/>
              </a:solidFill>
              <a:latin typeface="Prompt"/>
              <a:ea typeface="Prompt"/>
              <a:cs typeface="Prompt"/>
              <a:sym typeface="Prompt"/>
            </a:endParaRPr>
          </a:p>
          <a:p>
            <a:pPr>
              <a:buClr>
                <a:srgbClr val="000000"/>
              </a:buClr>
              <a:buSzPts val="1100"/>
            </a:pPr>
            <a:r>
              <a:rPr lang="en-GB" sz="1200" b="1" dirty="0">
                <a:latin typeface="Prompt"/>
                <a:ea typeface="Prompt"/>
                <a:cs typeface="Prompt"/>
                <a:sym typeface="Prompt"/>
              </a:rPr>
              <a:t>The teacher introduces lesson objectives and big ideas</a:t>
            </a:r>
            <a:endParaRPr sz="1200" b="1" dirty="0">
              <a:latin typeface="Prompt"/>
              <a:ea typeface="Prompt"/>
              <a:cs typeface="Prompt"/>
              <a:sym typeface="Prompt"/>
            </a:endParaRPr>
          </a:p>
        </p:txBody>
      </p:sp>
      <p:sp>
        <p:nvSpPr>
          <p:cNvPr id="77" name="Google Shape;77;p14"/>
          <p:cNvSpPr txBox="1"/>
          <p:nvPr/>
        </p:nvSpPr>
        <p:spPr>
          <a:xfrm>
            <a:off x="300061" y="1655443"/>
            <a:ext cx="810462" cy="446945"/>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2052" dirty="0">
                <a:solidFill>
                  <a:srgbClr val="666666"/>
                </a:solidFill>
                <a:latin typeface="Raleway ExtraBold"/>
                <a:ea typeface="Raleway ExtraBold"/>
                <a:cs typeface="Raleway ExtraBold"/>
                <a:sym typeface="Raleway ExtraBold"/>
              </a:rPr>
              <a:t>1</a:t>
            </a:r>
            <a:r>
              <a:rPr lang="it" sz="1539" dirty="0">
                <a:solidFill>
                  <a:srgbClr val="666666"/>
                </a:solidFill>
                <a:latin typeface="Raleway ExtraBold"/>
                <a:ea typeface="Raleway ExtraBold"/>
                <a:cs typeface="Raleway ExtraBold"/>
                <a:sym typeface="Raleway ExtraBold"/>
              </a:rPr>
              <a:t>h</a:t>
            </a:r>
            <a:r>
              <a:rPr lang="en-GB" sz="1539" dirty="0">
                <a:solidFill>
                  <a:srgbClr val="666666"/>
                </a:solidFill>
                <a:latin typeface="Raleway ExtraBold"/>
                <a:ea typeface="Raleway ExtraBold"/>
                <a:cs typeface="Raleway ExtraBold"/>
                <a:sym typeface="Raleway ExtraBold"/>
              </a:rPr>
              <a:t>our</a:t>
            </a:r>
            <a:endParaRPr sz="1539" dirty="0">
              <a:solidFill>
                <a:srgbClr val="3174BA"/>
              </a:solidFill>
              <a:latin typeface="Raleway ExtraBold"/>
              <a:ea typeface="Raleway ExtraBold"/>
              <a:cs typeface="Raleway ExtraBold"/>
              <a:sym typeface="Raleway ExtraBold"/>
            </a:endParaRPr>
          </a:p>
        </p:txBody>
      </p:sp>
      <p:sp>
        <p:nvSpPr>
          <p:cNvPr id="79" name="Google Shape;79;p14"/>
          <p:cNvSpPr txBox="1"/>
          <p:nvPr/>
        </p:nvSpPr>
        <p:spPr>
          <a:xfrm>
            <a:off x="1954995" y="4444132"/>
            <a:ext cx="5218894" cy="643991"/>
          </a:xfrm>
          <a:prstGeom prst="rect">
            <a:avLst/>
          </a:prstGeom>
          <a:noFill/>
          <a:ln>
            <a:noFill/>
          </a:ln>
        </p:spPr>
        <p:txBody>
          <a:bodyPr spcFirstLastPara="1" wrap="square" lIns="78190" tIns="78190" rIns="78190" bIns="78190" anchor="t" anchorCtr="0">
            <a:noAutofit/>
          </a:bodyPr>
          <a:lstStyle/>
          <a:p>
            <a:endParaRPr sz="1539"/>
          </a:p>
        </p:txBody>
      </p:sp>
      <p:sp>
        <p:nvSpPr>
          <p:cNvPr id="80" name="Google Shape;80;p14"/>
          <p:cNvSpPr/>
          <p:nvPr/>
        </p:nvSpPr>
        <p:spPr>
          <a:xfrm>
            <a:off x="1317911" y="2937360"/>
            <a:ext cx="6036441" cy="455393"/>
          </a:xfrm>
          <a:prstGeom prst="rect">
            <a:avLst/>
          </a:prstGeom>
          <a:solidFill>
            <a:srgbClr val="4FA0C1"/>
          </a:solidFill>
          <a:ln>
            <a:noFill/>
          </a:ln>
        </p:spPr>
        <p:txBody>
          <a:bodyPr spcFirstLastPara="1" wrap="square" lIns="78190" tIns="78190" rIns="78190" bIns="78190" anchor="ctr" anchorCtr="0">
            <a:noAutofit/>
          </a:bodyPr>
          <a:lstStyle/>
          <a:p>
            <a:endParaRPr sz="1539" dirty="0"/>
          </a:p>
        </p:txBody>
      </p:sp>
      <p:sp>
        <p:nvSpPr>
          <p:cNvPr id="81" name="Google Shape;81;p14"/>
          <p:cNvSpPr txBox="1"/>
          <p:nvPr/>
        </p:nvSpPr>
        <p:spPr>
          <a:xfrm>
            <a:off x="1476772" y="2975543"/>
            <a:ext cx="5823984" cy="342172"/>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chemeClr val="lt1"/>
                </a:solidFill>
                <a:latin typeface="Prompt"/>
                <a:ea typeface="Prompt"/>
                <a:cs typeface="Prompt"/>
                <a:sym typeface="Prompt"/>
              </a:rPr>
              <a:t>ACTIVITY 1: </a:t>
            </a:r>
            <a:r>
              <a:rPr lang="en-GB" sz="1539" b="1" dirty="0">
                <a:solidFill>
                  <a:schemeClr val="lt1"/>
                </a:solidFill>
                <a:latin typeface="Prompt"/>
                <a:ea typeface="Prompt"/>
                <a:cs typeface="Prompt"/>
                <a:sym typeface="Prompt"/>
              </a:rPr>
              <a:t>Gallery Walk [ 10 minutes]  </a:t>
            </a:r>
            <a:endParaRPr sz="1539"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82" name="Google Shape;82;p14"/>
          <p:cNvSpPr txBox="1"/>
          <p:nvPr/>
        </p:nvSpPr>
        <p:spPr>
          <a:xfrm>
            <a:off x="1635874" y="3429000"/>
            <a:ext cx="5580723" cy="1044626"/>
          </a:xfrm>
          <a:prstGeom prst="rect">
            <a:avLst/>
          </a:prstGeom>
          <a:noFill/>
          <a:ln>
            <a:noFill/>
          </a:ln>
        </p:spPr>
        <p:txBody>
          <a:bodyPr spcFirstLastPara="1" wrap="square" lIns="78190" tIns="78190" rIns="78190" bIns="78190" anchor="t" anchorCtr="0">
            <a:noAutofit/>
          </a:bodyPr>
          <a:lstStyle/>
          <a:p>
            <a:pPr marL="171450" indent="-171450">
              <a:buFont typeface="Arial" panose="020B0604020202020204" pitchFamily="34" charset="0"/>
              <a:buChar char="•"/>
            </a:pPr>
            <a:r>
              <a:rPr lang="en-US" sz="1200" dirty="0"/>
              <a:t>Pupils walk around the room and write down what words, ideas and thought they have when looking at the pictures displayed around the room. </a:t>
            </a:r>
          </a:p>
          <a:p>
            <a:pPr marL="171450" indent="-171450">
              <a:buFont typeface="Arial" panose="020B0604020202020204" pitchFamily="34" charset="0"/>
              <a:buChar char="•"/>
            </a:pPr>
            <a:r>
              <a:rPr lang="en-US" sz="1200" dirty="0"/>
              <a:t>They should write down the first things that come into their heads when they  look at these pictures. </a:t>
            </a:r>
          </a:p>
          <a:p>
            <a:pPr marL="171450" indent="-171450">
              <a:buFont typeface="Arial" panose="020B0604020202020204" pitchFamily="34" charset="0"/>
              <a:buChar char="•"/>
            </a:pPr>
            <a:r>
              <a:rPr lang="en-US" sz="1200" dirty="0"/>
              <a:t>Use the post it notes . The pictures could be given to groups of four as an alternative. </a:t>
            </a:r>
          </a:p>
        </p:txBody>
      </p:sp>
      <p:sp>
        <p:nvSpPr>
          <p:cNvPr id="83" name="Google Shape;83;p14"/>
          <p:cNvSpPr/>
          <p:nvPr/>
        </p:nvSpPr>
        <p:spPr>
          <a:xfrm>
            <a:off x="1222454" y="4593205"/>
            <a:ext cx="6216696" cy="494918"/>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84" name="Google Shape;84;p14"/>
          <p:cNvSpPr txBox="1"/>
          <p:nvPr/>
        </p:nvSpPr>
        <p:spPr>
          <a:xfrm>
            <a:off x="1353093" y="4632600"/>
            <a:ext cx="6001259" cy="399621"/>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chemeClr val="lt1"/>
                </a:solidFill>
                <a:latin typeface="Prompt"/>
                <a:ea typeface="Prompt"/>
                <a:cs typeface="Prompt"/>
                <a:sym typeface="Prompt"/>
              </a:rPr>
              <a:t>ACTIVITY 2 </a:t>
            </a:r>
            <a:r>
              <a:rPr lang="en-GB" sz="1539" b="1" dirty="0">
                <a:solidFill>
                  <a:schemeClr val="lt1"/>
                </a:solidFill>
                <a:latin typeface="Prompt"/>
                <a:ea typeface="Prompt"/>
                <a:cs typeface="Prompt"/>
                <a:sym typeface="Prompt"/>
              </a:rPr>
              <a:t>The Importance of Education: Paired activity   [ 15 minutes]  </a:t>
            </a:r>
            <a:endParaRPr sz="1539"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85" name="Google Shape;85;p14"/>
          <p:cNvSpPr txBox="1"/>
          <p:nvPr/>
        </p:nvSpPr>
        <p:spPr>
          <a:xfrm>
            <a:off x="804586" y="5132897"/>
            <a:ext cx="7126813" cy="1409927"/>
          </a:xfrm>
          <a:prstGeom prst="rect">
            <a:avLst/>
          </a:prstGeom>
          <a:noFill/>
          <a:ln>
            <a:noFill/>
          </a:ln>
        </p:spPr>
        <p:txBody>
          <a:bodyPr spcFirstLastPara="1" wrap="square" lIns="78190" tIns="78190" rIns="78190" bIns="78190" anchor="t" anchorCtr="0">
            <a:noAutofit/>
          </a:bodyPr>
          <a:lstStyle/>
          <a:p>
            <a:pPr marL="912114" lvl="1" indent="-171450">
              <a:buFont typeface="Wingdings" panose="05000000000000000000" pitchFamily="2" charset="2"/>
              <a:buChar char="§"/>
              <a:defRPr/>
            </a:pPr>
            <a:r>
              <a:rPr lang="en-GB" sz="1200" dirty="0"/>
              <a:t>In  pairs,  pupils create a list of  5 reasons why a good quality education is important. </a:t>
            </a:r>
          </a:p>
          <a:p>
            <a:pPr marL="912114" lvl="1" indent="-171450">
              <a:buFont typeface="Wingdings" panose="05000000000000000000" pitchFamily="2" charset="2"/>
              <a:buChar char="§"/>
              <a:defRPr/>
            </a:pPr>
            <a:r>
              <a:rPr lang="en-GB" sz="1200" dirty="0"/>
              <a:t>Pupils compare lists with another pair. How does their list compare with others?</a:t>
            </a:r>
          </a:p>
          <a:p>
            <a:pPr marL="912114" lvl="1" indent="-171450">
              <a:buFont typeface="Wingdings" panose="05000000000000000000" pitchFamily="2" charset="2"/>
              <a:buChar char="§"/>
              <a:defRPr/>
            </a:pPr>
            <a:r>
              <a:rPr lang="en-GB" sz="1200" dirty="0"/>
              <a:t>Back in their pairs, pupils consider how their list would look If they lived in a poorer country, would they have the same list of important reasons . Pupils are given the chance to share these ideas with their peers and give reasons for their answers. </a:t>
            </a:r>
          </a:p>
          <a:p>
            <a:pPr marL="912114" lvl="1" indent="-171450">
              <a:buFont typeface="Wingdings" panose="05000000000000000000" pitchFamily="2" charset="2"/>
              <a:buChar char="§"/>
              <a:defRPr/>
            </a:pPr>
            <a:r>
              <a:rPr lang="en-GB" sz="1200" dirty="0"/>
              <a:t>Next, one pair will join up with another pair and together they will consider how quality education may have changed post covid-19. Pupils have the opportunity to share their thoughts with the class. </a:t>
            </a:r>
          </a:p>
        </p:txBody>
      </p:sp>
      <p:sp>
        <p:nvSpPr>
          <p:cNvPr id="86" name="Google Shape;86;p14"/>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87" name="Google Shape;87;p14"/>
          <p:cNvSpPr txBox="1"/>
          <p:nvPr/>
        </p:nvSpPr>
        <p:spPr>
          <a:xfrm>
            <a:off x="1635874" y="1036973"/>
            <a:ext cx="5400517" cy="1200889"/>
          </a:xfrm>
          <a:prstGeom prst="rect">
            <a:avLst/>
          </a:prstGeom>
          <a:noFill/>
          <a:ln>
            <a:noFill/>
          </a:ln>
        </p:spPr>
        <p:txBody>
          <a:bodyPr spcFirstLastPara="1" wrap="square" lIns="78190" tIns="78190" rIns="78190" bIns="78190" anchor="t" anchorCtr="0">
            <a:noAutofit/>
          </a:bodyPr>
          <a:lstStyle/>
          <a:p>
            <a:pPr algn="ctr"/>
            <a:r>
              <a:rPr lang="en-GB" sz="900" b="1" dirty="0">
                <a:cs typeface="Arial" pitchFamily="34" charset="0"/>
              </a:rPr>
              <a:t>Students will be able to:</a:t>
            </a:r>
          </a:p>
          <a:p>
            <a:pPr algn="ctr"/>
            <a:endParaRPr lang="en-GB" sz="900" b="1" dirty="0">
              <a:cs typeface="Arial" pitchFamily="34" charset="0"/>
            </a:endParaRPr>
          </a:p>
          <a:p>
            <a:pPr marL="342900" indent="-342900">
              <a:buFont typeface="Arial" panose="020B0604020202020204" pitchFamily="34" charset="0"/>
              <a:buChar char="•"/>
            </a:pPr>
            <a:r>
              <a:rPr lang="en-GB" sz="900" b="1" dirty="0">
                <a:cs typeface="Arial" pitchFamily="34" charset="0"/>
              </a:rPr>
              <a:t>Develop </a:t>
            </a:r>
            <a:r>
              <a:rPr lang="en-GB" sz="900" dirty="0">
                <a:cs typeface="Arial" pitchFamily="34" charset="0"/>
              </a:rPr>
              <a:t> their views on quality education around the world</a:t>
            </a:r>
          </a:p>
          <a:p>
            <a:pPr marL="342900" indent="-342900">
              <a:buFont typeface="Arial" panose="020B0604020202020204" pitchFamily="34" charset="0"/>
              <a:buChar char="•"/>
            </a:pPr>
            <a:r>
              <a:rPr lang="en-GB" sz="900" b="1" dirty="0">
                <a:cs typeface="Arial" pitchFamily="34" charset="0"/>
              </a:rPr>
              <a:t>Explain </a:t>
            </a:r>
            <a:r>
              <a:rPr lang="en-GB" sz="900" dirty="0"/>
              <a:t>the importance of quality education post Covid-19</a:t>
            </a:r>
          </a:p>
          <a:p>
            <a:pPr marL="342900" indent="-342900">
              <a:buFont typeface="Arial" panose="020B0604020202020204" pitchFamily="34" charset="0"/>
              <a:buChar char="•"/>
            </a:pPr>
            <a:r>
              <a:rPr lang="en-GB" sz="900" b="1" dirty="0"/>
              <a:t>Evaluate</a:t>
            </a:r>
            <a:r>
              <a:rPr lang="en-GB" sz="900" dirty="0"/>
              <a:t> the impact of Covid-19 on quality education</a:t>
            </a:r>
          </a:p>
          <a:p>
            <a:pPr marL="342900" indent="-342900">
              <a:buFont typeface="Arial" panose="020B0604020202020204" pitchFamily="34" charset="0"/>
              <a:buChar char="•"/>
            </a:pPr>
            <a:r>
              <a:rPr lang="en-GB" sz="900" dirty="0"/>
              <a:t>Students can </a:t>
            </a:r>
            <a:r>
              <a:rPr lang="en-GB" sz="900" b="1" dirty="0"/>
              <a:t>explain</a:t>
            </a:r>
            <a:r>
              <a:rPr lang="en-GB" sz="900" dirty="0"/>
              <a:t> what quality education is and </a:t>
            </a:r>
            <a:r>
              <a:rPr lang="en-GB" sz="900" b="1" dirty="0"/>
              <a:t>identify</a:t>
            </a:r>
            <a:r>
              <a:rPr lang="en-GB" sz="900" dirty="0"/>
              <a:t> some current trends between and within countries post Covid-19</a:t>
            </a:r>
            <a:endParaRPr lang="en-GB" sz="900" dirty="0">
              <a:latin typeface="Arial" pitchFamily="34" charset="0"/>
              <a:cs typeface="Arial" pitchFamily="34" charset="0"/>
            </a:endParaRPr>
          </a:p>
        </p:txBody>
      </p:sp>
      <p:sp>
        <p:nvSpPr>
          <p:cNvPr id="88" name="Google Shape;88;p14"/>
          <p:cNvSpPr/>
          <p:nvPr/>
        </p:nvSpPr>
        <p:spPr>
          <a:xfrm rot="10800000" flipH="1">
            <a:off x="1441689" y="703112"/>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89" name="Google Shape;89;p14"/>
          <p:cNvSpPr/>
          <p:nvPr/>
        </p:nvSpPr>
        <p:spPr>
          <a:xfrm rot="10800000" flipH="1">
            <a:off x="1476772" y="2240111"/>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92" name="Google Shape;92;p14"/>
          <p:cNvSpPr txBox="1"/>
          <p:nvPr/>
        </p:nvSpPr>
        <p:spPr>
          <a:xfrm>
            <a:off x="8726586" y="1012681"/>
            <a:ext cx="2819930" cy="5666826"/>
          </a:xfrm>
          <a:prstGeom prst="rect">
            <a:avLst/>
          </a:prstGeom>
          <a:noFill/>
          <a:ln>
            <a:noFill/>
          </a:ln>
        </p:spPr>
        <p:txBody>
          <a:bodyPr spcFirstLastPara="1" wrap="square" lIns="78190" tIns="78190" rIns="78190" bIns="78190" anchor="t" anchorCtr="0">
            <a:noAutofit/>
          </a:bodyPr>
          <a:lstStyle/>
          <a:p>
            <a:pPr algn="r">
              <a:buClr>
                <a:srgbClr val="000000"/>
              </a:buClr>
              <a:buSzPts val="1100"/>
            </a:pPr>
            <a:r>
              <a:rPr lang="it" sz="941" b="1" i="1" dirty="0">
                <a:solidFill>
                  <a:srgbClr val="4FA0C1"/>
                </a:solidFill>
                <a:latin typeface="Prompt"/>
                <a:ea typeface="Prompt"/>
                <a:cs typeface="Prompt"/>
                <a:sym typeface="Prompt"/>
              </a:rPr>
              <a:t>BIG IDEA</a:t>
            </a:r>
            <a:endParaRPr sz="941" b="1" i="1" dirty="0">
              <a:solidFill>
                <a:srgbClr val="4FA0C1"/>
              </a:solidFill>
              <a:latin typeface="Prompt"/>
              <a:ea typeface="Prompt"/>
              <a:cs typeface="Prompt"/>
              <a:sym typeface="Prompt"/>
            </a:endParaRPr>
          </a:p>
          <a:p>
            <a:pPr algn="r">
              <a:buClr>
                <a:srgbClr val="000000"/>
              </a:buClr>
              <a:buSzPts val="1100"/>
            </a:pPr>
            <a:r>
              <a:rPr lang="it" sz="1000" b="1" i="1" dirty="0">
                <a:solidFill>
                  <a:srgbClr val="4FA0C1"/>
                </a:solidFill>
                <a:latin typeface="Prompt"/>
                <a:ea typeface="Prompt"/>
                <a:cs typeface="Prompt"/>
                <a:sym typeface="Prompt"/>
              </a:rPr>
              <a:t>WHAT IS IT</a:t>
            </a:r>
            <a:r>
              <a:rPr lang="en-GB" sz="1000" b="1" dirty="0">
                <a:solidFill>
                  <a:srgbClr val="FF0000"/>
                </a:solidFill>
              </a:rPr>
              <a:t> </a:t>
            </a:r>
            <a:endParaRPr lang="en-GB" sz="1000" b="1" dirty="0">
              <a:solidFill>
                <a:schemeClr val="accent3">
                  <a:lumMod val="50000"/>
                </a:schemeClr>
              </a:solidFill>
            </a:endParaRPr>
          </a:p>
          <a:p>
            <a:endParaRPr lang="en-GB" sz="1000" b="1" dirty="0">
              <a:solidFill>
                <a:srgbClr val="FF0000"/>
              </a:solidFill>
            </a:endParaRPr>
          </a:p>
          <a:p>
            <a:r>
              <a:rPr lang="en-GB" sz="1000" b="1" dirty="0">
                <a:solidFill>
                  <a:srgbClr val="FF0000"/>
                </a:solidFill>
              </a:rPr>
              <a:t>Big Idea Quality Education</a:t>
            </a:r>
          </a:p>
          <a:p>
            <a:endParaRPr lang="en-GB" sz="1000" b="1" dirty="0">
              <a:solidFill>
                <a:srgbClr val="FF0000"/>
              </a:solidFill>
            </a:endParaRPr>
          </a:p>
          <a:p>
            <a:r>
              <a:rPr lang="en-GB" sz="1000" b="1" i="1" dirty="0"/>
              <a:t>Quality Education:</a:t>
            </a:r>
          </a:p>
          <a:p>
            <a:r>
              <a:rPr lang="en-GB" sz="1000" b="1" i="1" dirty="0"/>
              <a:t>Every child and young person has the right to go to school and learn. When that right is fully realized, education provides children and young people with a path out of poverty and the prospect of a stable and promising future. For nations, investment in quality education, starting from the early years, establishes the foundation for more peaceful and prosperous families, communities and economies.</a:t>
            </a:r>
          </a:p>
          <a:p>
            <a:endParaRPr lang="en-GB" sz="1000" dirty="0"/>
          </a:p>
          <a:p>
            <a:r>
              <a:rPr lang="en-GB" sz="1000" b="1" i="1" dirty="0"/>
              <a:t>Quality education post Covid-19:</a:t>
            </a:r>
          </a:p>
          <a:p>
            <a:endParaRPr lang="en-GB" sz="1000" b="1" i="1" dirty="0"/>
          </a:p>
          <a:p>
            <a:r>
              <a:rPr lang="en-GB" sz="1000" b="1" i="1" dirty="0"/>
              <a:t>For those living in countries affected by complex humanitarian emergencies, quality education is particularly critical as it provides them with the stability and structure required to cope and equips them with the knowledge and skills they need to rebuild their country once the disaster is over. </a:t>
            </a:r>
          </a:p>
          <a:p>
            <a:endParaRPr lang="en-GB" sz="1000" b="1" i="1" dirty="0"/>
          </a:p>
          <a:p>
            <a:r>
              <a:rPr lang="en-GB" sz="1000" b="1" i="1" dirty="0"/>
              <a:t>Shortfalls in funding for education in emergencies have a devastating impact on children and young people’s hope for a better future. Unless the provision of education in emergencies is prioritized, a generation of children living in countries affected by disaster will grow up without the skills they need to contribute to their countries and economies, exacerbating what is already a desperate situation for millions of children and their families.</a:t>
            </a:r>
          </a:p>
        </p:txBody>
      </p:sp>
      <p:sp>
        <p:nvSpPr>
          <p:cNvPr id="95" name="Google Shape;95;p14"/>
          <p:cNvSpPr txBox="1"/>
          <p:nvPr/>
        </p:nvSpPr>
        <p:spPr>
          <a:xfrm>
            <a:off x="1615" y="-23349"/>
            <a:ext cx="7520062"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200" b="1" dirty="0">
                <a:solidFill>
                  <a:schemeClr val="accent5">
                    <a:lumMod val="50000"/>
                  </a:schemeClr>
                </a:solidFill>
                <a:latin typeface="Prompt"/>
                <a:ea typeface="Prompt"/>
                <a:cs typeface="Prompt"/>
                <a:sym typeface="Prompt"/>
              </a:rPr>
              <a:t>// QUALITY EDUCATION//Teaching Learning Unit </a:t>
            </a:r>
          </a:p>
          <a:p>
            <a:pPr>
              <a:buClr>
                <a:srgbClr val="000000"/>
              </a:buClr>
              <a:buSzPts val="1400"/>
            </a:pPr>
            <a:r>
              <a:rPr lang="en-GB" sz="1200" b="1" dirty="0">
                <a:solidFill>
                  <a:schemeClr val="accent5">
                    <a:lumMod val="50000"/>
                  </a:schemeClr>
                </a:solidFill>
                <a:latin typeface="Raleway" panose="020B0604020202020204"/>
                <a:ea typeface="Prompt"/>
                <a:cs typeface="Prompt"/>
                <a:sym typeface="Prompt"/>
              </a:rPr>
              <a:t>Responding to  the Global Pandemic //  Quality Education // Lesson 3 ‘</a:t>
            </a:r>
            <a:r>
              <a:rPr lang="en-GB" sz="1200" b="1" dirty="0">
                <a:solidFill>
                  <a:schemeClr val="accent5">
                    <a:lumMod val="50000"/>
                  </a:schemeClr>
                </a:solidFill>
                <a:latin typeface="Raleway" panose="020B0604020202020204"/>
              </a:rPr>
              <a:t>Build Back Better’- A Global Response to </a:t>
            </a:r>
            <a:r>
              <a:rPr lang="en-GB" sz="1200" b="1" dirty="0" err="1">
                <a:solidFill>
                  <a:schemeClr val="accent5">
                    <a:lumMod val="50000"/>
                  </a:schemeClr>
                </a:solidFill>
                <a:latin typeface="Raleway" panose="020B0604020202020204"/>
              </a:rPr>
              <a:t>Covid</a:t>
            </a:r>
            <a:r>
              <a:rPr lang="en-GB" sz="1200" b="1" dirty="0">
                <a:solidFill>
                  <a:schemeClr val="accent5">
                    <a:lumMod val="50000"/>
                  </a:schemeClr>
                </a:solidFill>
                <a:latin typeface="Raleway" panose="020B0604020202020204"/>
              </a:rPr>
              <a:t> 19  and the challenge of quality education for all  </a:t>
            </a:r>
          </a:p>
          <a:p>
            <a:pPr>
              <a:buClr>
                <a:srgbClr val="000000"/>
              </a:buClr>
              <a:buSzPts val="1100"/>
            </a:pPr>
            <a:endParaRPr sz="1197" dirty="0">
              <a:solidFill>
                <a:srgbClr val="4FA0C1"/>
              </a:solidFill>
              <a:latin typeface="Arial"/>
              <a:ea typeface="Arial"/>
              <a:cs typeface="Arial"/>
              <a:sym typeface="Arial"/>
            </a:endParaRPr>
          </a:p>
        </p:txBody>
      </p:sp>
      <p:sp>
        <p:nvSpPr>
          <p:cNvPr id="100" name="Google Shape;100;p14"/>
          <p:cNvSpPr/>
          <p:nvPr/>
        </p:nvSpPr>
        <p:spPr>
          <a:xfrm>
            <a:off x="8569808" y="917844"/>
            <a:ext cx="3097453" cy="5624980"/>
          </a:xfrm>
          <a:prstGeom prst="rect">
            <a:avLst/>
          </a:prstGeom>
          <a:noFill/>
          <a:ln w="76200" cap="flat" cmpd="sng">
            <a:solidFill>
              <a:srgbClr val="CC0000"/>
            </a:solidFill>
            <a:prstDash val="solid"/>
            <a:round/>
            <a:headEnd type="none" w="sm" len="sm"/>
            <a:tailEnd type="none" w="sm" len="sm"/>
          </a:ln>
        </p:spPr>
        <p:txBody>
          <a:bodyPr spcFirstLastPara="1" wrap="square" lIns="78190" tIns="78190" rIns="78190" bIns="78190" anchor="ctr" anchorCtr="0">
            <a:noAutofit/>
          </a:bodyPr>
          <a:lstStyle/>
          <a:p>
            <a:endParaRPr sz="1539"/>
          </a:p>
        </p:txBody>
      </p:sp>
    </p:spTree>
    <p:extLst>
      <p:ext uri="{BB962C8B-B14F-4D97-AF65-F5344CB8AC3E}">
        <p14:creationId xmlns:p14="http://schemas.microsoft.com/office/powerpoint/2010/main" val="2563602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3;p16">
            <a:extLst>
              <a:ext uri="{FF2B5EF4-FFF2-40B4-BE49-F238E27FC236}">
                <a16:creationId xmlns:a16="http://schemas.microsoft.com/office/drawing/2014/main" id="{D80867CA-6ABD-F842-8E38-79ACD7F6B904}"/>
              </a:ext>
            </a:extLst>
          </p:cNvPr>
          <p:cNvSpPr txBox="1"/>
          <p:nvPr/>
        </p:nvSpPr>
        <p:spPr>
          <a:xfrm>
            <a:off x="1261866" y="906256"/>
            <a:ext cx="9668267" cy="780554"/>
          </a:xfrm>
          <a:prstGeom prst="rect">
            <a:avLst/>
          </a:prstGeom>
          <a:noFill/>
          <a:ln>
            <a:noFill/>
          </a:ln>
        </p:spPr>
        <p:txBody>
          <a:bodyPr spcFirstLastPara="1" wrap="square" lIns="78190" tIns="78190" rIns="78190" bIns="78190" anchor="t" anchorCtr="0">
            <a:noAutofit/>
          </a:bodyPr>
          <a:lstStyle/>
          <a:p>
            <a:pPr algn="ctr"/>
            <a:r>
              <a:rPr lang="en-GB" sz="3600" b="1" dirty="0">
                <a:solidFill>
                  <a:srgbClr val="595959"/>
                </a:solidFill>
                <a:latin typeface="Raleway" panose="020B0604020202020204" charset="0"/>
              </a:rPr>
              <a:t>CASE STUDY TASK: Watch the video clips</a:t>
            </a:r>
          </a:p>
        </p:txBody>
      </p:sp>
      <p:pic>
        <p:nvPicPr>
          <p:cNvPr id="6" name="Google Shape;132;p16">
            <a:extLst>
              <a:ext uri="{FF2B5EF4-FFF2-40B4-BE49-F238E27FC236}">
                <a16:creationId xmlns:a16="http://schemas.microsoft.com/office/drawing/2014/main" id="{8524FE26-8590-B64B-8F22-BE9DAF95AFCE}"/>
              </a:ext>
            </a:extLst>
          </p:cNvPr>
          <p:cNvPicPr preferRelativeResize="0"/>
          <p:nvPr/>
        </p:nvPicPr>
        <p:blipFill rotWithShape="1">
          <a:blip r:embed="rId2">
            <a:alphaModFix/>
          </a:blip>
          <a:srcRect/>
          <a:stretch/>
        </p:blipFill>
        <p:spPr>
          <a:xfrm>
            <a:off x="10542435" y="149070"/>
            <a:ext cx="1379321" cy="447003"/>
          </a:xfrm>
          <a:prstGeom prst="rect">
            <a:avLst/>
          </a:prstGeom>
          <a:noFill/>
          <a:ln>
            <a:noFill/>
          </a:ln>
        </p:spPr>
      </p:pic>
      <p:sp>
        <p:nvSpPr>
          <p:cNvPr id="7" name="Rectangle 6">
            <a:extLst>
              <a:ext uri="{FF2B5EF4-FFF2-40B4-BE49-F238E27FC236}">
                <a16:creationId xmlns:a16="http://schemas.microsoft.com/office/drawing/2014/main" id="{AF1CEFF7-38B9-3146-B92C-2AE25F1C678A}"/>
              </a:ext>
            </a:extLst>
          </p:cNvPr>
          <p:cNvSpPr/>
          <p:nvPr/>
        </p:nvSpPr>
        <p:spPr>
          <a:xfrm>
            <a:off x="818055" y="3997592"/>
            <a:ext cx="5010154" cy="369332"/>
          </a:xfrm>
          <a:prstGeom prst="rect">
            <a:avLst/>
          </a:prstGeom>
        </p:spPr>
        <p:txBody>
          <a:bodyPr wrap="none">
            <a:spAutoFit/>
          </a:bodyPr>
          <a:lstStyle/>
          <a:p>
            <a:r>
              <a:rPr lang="en-GB" dirty="0">
                <a:hlinkClick r:id="rId3"/>
              </a:rPr>
              <a:t>https://www.youtube.com/watch?v=q43Axnr7QAQ</a:t>
            </a:r>
            <a:endParaRPr lang="en-GB" dirty="0"/>
          </a:p>
        </p:txBody>
      </p:sp>
      <p:sp>
        <p:nvSpPr>
          <p:cNvPr id="8" name="Rectangle 7">
            <a:extLst>
              <a:ext uri="{FF2B5EF4-FFF2-40B4-BE49-F238E27FC236}">
                <a16:creationId xmlns:a16="http://schemas.microsoft.com/office/drawing/2014/main" id="{817B1E99-6A09-0E4F-AF81-4D37DAF60AFE}"/>
              </a:ext>
            </a:extLst>
          </p:cNvPr>
          <p:cNvSpPr/>
          <p:nvPr/>
        </p:nvSpPr>
        <p:spPr>
          <a:xfrm>
            <a:off x="714265" y="2558900"/>
            <a:ext cx="5745167" cy="369332"/>
          </a:xfrm>
          <a:prstGeom prst="rect">
            <a:avLst/>
          </a:prstGeom>
        </p:spPr>
        <p:txBody>
          <a:bodyPr wrap="square">
            <a:spAutoFit/>
          </a:bodyPr>
          <a:lstStyle/>
          <a:p>
            <a:r>
              <a:rPr lang="en-GB" dirty="0">
                <a:hlinkClick r:id="rId4"/>
              </a:rPr>
              <a:t>https://www.youtube.com/watch?v=utOL9o9QIUg</a:t>
            </a:r>
            <a:endParaRPr lang="en-GB" dirty="0"/>
          </a:p>
        </p:txBody>
      </p:sp>
      <p:sp>
        <p:nvSpPr>
          <p:cNvPr id="9" name="Google Shape;153;p16">
            <a:extLst>
              <a:ext uri="{FF2B5EF4-FFF2-40B4-BE49-F238E27FC236}">
                <a16:creationId xmlns:a16="http://schemas.microsoft.com/office/drawing/2014/main" id="{EAB25AE8-E62D-9E4D-9718-C8AB565DC88E}"/>
              </a:ext>
            </a:extLst>
          </p:cNvPr>
          <p:cNvSpPr txBox="1"/>
          <p:nvPr/>
        </p:nvSpPr>
        <p:spPr>
          <a:xfrm>
            <a:off x="-1729950" y="4858949"/>
            <a:ext cx="9668267" cy="780554"/>
          </a:xfrm>
          <a:prstGeom prst="rect">
            <a:avLst/>
          </a:prstGeom>
          <a:noFill/>
          <a:ln>
            <a:noFill/>
          </a:ln>
        </p:spPr>
        <p:txBody>
          <a:bodyPr spcFirstLastPara="1" wrap="square" lIns="78190" tIns="78190" rIns="78190" bIns="78190" anchor="t" anchorCtr="0">
            <a:noAutofit/>
          </a:bodyPr>
          <a:lstStyle/>
          <a:p>
            <a:pPr algn="ctr"/>
            <a:r>
              <a:rPr lang="en-GB" b="1" dirty="0">
                <a:solidFill>
                  <a:srgbClr val="FF0000"/>
                </a:solidFill>
                <a:latin typeface="Raleway" panose="020B0604020202020204" charset="0"/>
              </a:rPr>
              <a:t>Clip 3: Taiwan returns to school post Covid-19</a:t>
            </a:r>
          </a:p>
        </p:txBody>
      </p:sp>
      <p:sp>
        <p:nvSpPr>
          <p:cNvPr id="10" name="Google Shape;153;p16">
            <a:extLst>
              <a:ext uri="{FF2B5EF4-FFF2-40B4-BE49-F238E27FC236}">
                <a16:creationId xmlns:a16="http://schemas.microsoft.com/office/drawing/2014/main" id="{CC3BA510-D3AA-954C-B925-A5F88346A312}"/>
              </a:ext>
            </a:extLst>
          </p:cNvPr>
          <p:cNvSpPr txBox="1"/>
          <p:nvPr/>
        </p:nvSpPr>
        <p:spPr>
          <a:xfrm>
            <a:off x="-1491699" y="3352197"/>
            <a:ext cx="9668267" cy="780554"/>
          </a:xfrm>
          <a:prstGeom prst="rect">
            <a:avLst/>
          </a:prstGeom>
          <a:noFill/>
          <a:ln>
            <a:noFill/>
          </a:ln>
        </p:spPr>
        <p:txBody>
          <a:bodyPr spcFirstLastPara="1" wrap="square" lIns="78190" tIns="78190" rIns="78190" bIns="78190" anchor="t" anchorCtr="0">
            <a:noAutofit/>
          </a:bodyPr>
          <a:lstStyle/>
          <a:p>
            <a:pPr algn="ctr"/>
            <a:r>
              <a:rPr lang="en-GB" b="1" dirty="0">
                <a:solidFill>
                  <a:srgbClr val="FF0000"/>
                </a:solidFill>
                <a:latin typeface="Raleway" panose="020B0604020202020204" charset="0"/>
              </a:rPr>
              <a:t>Clip 2: South Africa returns to school post Covid-19</a:t>
            </a:r>
          </a:p>
        </p:txBody>
      </p:sp>
      <p:sp>
        <p:nvSpPr>
          <p:cNvPr id="11" name="Google Shape;153;p16">
            <a:extLst>
              <a:ext uri="{FF2B5EF4-FFF2-40B4-BE49-F238E27FC236}">
                <a16:creationId xmlns:a16="http://schemas.microsoft.com/office/drawing/2014/main" id="{40B14C14-D262-8040-9DBE-1B9050FB7DB9}"/>
              </a:ext>
            </a:extLst>
          </p:cNvPr>
          <p:cNvSpPr txBox="1"/>
          <p:nvPr/>
        </p:nvSpPr>
        <p:spPr>
          <a:xfrm>
            <a:off x="-1247284" y="2022731"/>
            <a:ext cx="9668267" cy="780554"/>
          </a:xfrm>
          <a:prstGeom prst="rect">
            <a:avLst/>
          </a:prstGeom>
          <a:noFill/>
          <a:ln>
            <a:noFill/>
          </a:ln>
        </p:spPr>
        <p:txBody>
          <a:bodyPr spcFirstLastPara="1" wrap="square" lIns="78190" tIns="78190" rIns="78190" bIns="78190" anchor="t" anchorCtr="0">
            <a:noAutofit/>
          </a:bodyPr>
          <a:lstStyle/>
          <a:p>
            <a:pPr algn="ctr"/>
            <a:r>
              <a:rPr lang="en-GB" b="1" dirty="0">
                <a:solidFill>
                  <a:srgbClr val="FF0000"/>
                </a:solidFill>
                <a:latin typeface="Raleway" panose="020B0604020202020204" charset="0"/>
              </a:rPr>
              <a:t>Clip 1: Malala addresses Quality Education post Covid-19</a:t>
            </a:r>
          </a:p>
        </p:txBody>
      </p:sp>
      <p:sp>
        <p:nvSpPr>
          <p:cNvPr id="12" name="Rectangle 11">
            <a:extLst>
              <a:ext uri="{FF2B5EF4-FFF2-40B4-BE49-F238E27FC236}">
                <a16:creationId xmlns:a16="http://schemas.microsoft.com/office/drawing/2014/main" id="{95271B10-95B3-C343-A43F-4CB89E4493F8}"/>
              </a:ext>
            </a:extLst>
          </p:cNvPr>
          <p:cNvSpPr/>
          <p:nvPr/>
        </p:nvSpPr>
        <p:spPr>
          <a:xfrm>
            <a:off x="847007" y="5454837"/>
            <a:ext cx="4990853" cy="369332"/>
          </a:xfrm>
          <a:prstGeom prst="rect">
            <a:avLst/>
          </a:prstGeom>
        </p:spPr>
        <p:txBody>
          <a:bodyPr wrap="none">
            <a:spAutoFit/>
          </a:bodyPr>
          <a:lstStyle/>
          <a:p>
            <a:r>
              <a:rPr lang="en-GB" dirty="0">
                <a:hlinkClick r:id="rId5"/>
              </a:rPr>
              <a:t>https://www.youtube.com/watch?v=wmK9Bt1xcnY</a:t>
            </a:r>
            <a:endParaRPr lang="en-GB" dirty="0"/>
          </a:p>
        </p:txBody>
      </p:sp>
    </p:spTree>
    <p:extLst>
      <p:ext uri="{BB962C8B-B14F-4D97-AF65-F5344CB8AC3E}">
        <p14:creationId xmlns:p14="http://schemas.microsoft.com/office/powerpoint/2010/main" val="54445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9984432" y="250053"/>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3428413" y="6687524"/>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a:off x="3316190" y="540844"/>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2531603" y="694885"/>
            <a:ext cx="7128792" cy="1001393"/>
          </a:xfrm>
          <a:prstGeom prst="rect">
            <a:avLst/>
          </a:prstGeom>
          <a:solidFill>
            <a:schemeClr val="accent5">
              <a:lumMod val="20000"/>
              <a:lumOff val="80000"/>
            </a:schemeClr>
          </a:solidFill>
          <a:ln>
            <a:noFill/>
          </a:ln>
        </p:spPr>
        <p:txBody>
          <a:bodyPr spcFirstLastPara="1" wrap="square" lIns="78190" tIns="78190" rIns="78190" bIns="78190" anchor="t" anchorCtr="0">
            <a:noAutofit/>
          </a:bodyPr>
          <a:lstStyle/>
          <a:p>
            <a:r>
              <a:rPr lang="en-GB" sz="3600" b="1" dirty="0">
                <a:solidFill>
                  <a:srgbClr val="595959"/>
                </a:solidFill>
                <a:latin typeface="Raleway" panose="020B0604020202020204" charset="0"/>
              </a:rPr>
              <a:t>Reflection: What do you think? </a:t>
            </a:r>
            <a:endParaRPr sz="3600" dirty="0">
              <a:latin typeface="Raleway"/>
              <a:ea typeface="Raleway"/>
              <a:cs typeface="Raleway"/>
              <a:sym typeface="Raleway"/>
            </a:endParaRPr>
          </a:p>
        </p:txBody>
      </p:sp>
      <p:sp>
        <p:nvSpPr>
          <p:cNvPr id="2" name="Rectangle 1">
            <a:extLst>
              <a:ext uri="{FF2B5EF4-FFF2-40B4-BE49-F238E27FC236}">
                <a16:creationId xmlns:a16="http://schemas.microsoft.com/office/drawing/2014/main" id="{6005FFF7-2B90-4BDF-B701-E6925EC52BDA}"/>
              </a:ext>
            </a:extLst>
          </p:cNvPr>
          <p:cNvSpPr/>
          <p:nvPr/>
        </p:nvSpPr>
        <p:spPr>
          <a:xfrm>
            <a:off x="556673" y="1775855"/>
            <a:ext cx="11431890" cy="4832092"/>
          </a:xfrm>
          <a:prstGeom prst="rect">
            <a:avLst/>
          </a:prstGeom>
        </p:spPr>
        <p:txBody>
          <a:bodyPr wrap="square">
            <a:spAutoFit/>
          </a:bodyPr>
          <a:lstStyle/>
          <a:p>
            <a:r>
              <a:rPr lang="en-US" altLang="en-US" sz="2800" dirty="0">
                <a:solidFill>
                  <a:schemeClr val="tx2">
                    <a:lumMod val="50000"/>
                  </a:schemeClr>
                </a:solidFill>
                <a:latin typeface="Raleway" panose="020B0604020202020204" charset="0"/>
              </a:rPr>
              <a:t>1] What kind of challenges do you expect in your education post Covid-19?</a:t>
            </a:r>
          </a:p>
          <a:p>
            <a:endParaRPr lang="en-US" altLang="en-US" sz="2800" dirty="0">
              <a:solidFill>
                <a:schemeClr val="tx2">
                  <a:lumMod val="50000"/>
                </a:schemeClr>
              </a:solidFill>
              <a:latin typeface="Raleway" panose="020B0604020202020204" charset="0"/>
            </a:endParaRPr>
          </a:p>
          <a:p>
            <a:r>
              <a:rPr lang="en-GB" altLang="en-US" sz="2800" dirty="0">
                <a:solidFill>
                  <a:schemeClr val="tx2">
                    <a:lumMod val="50000"/>
                  </a:schemeClr>
                </a:solidFill>
                <a:latin typeface="Raleway" panose="020B0604020202020204" charset="0"/>
              </a:rPr>
              <a:t>2] How can UK schools </a:t>
            </a:r>
            <a:r>
              <a:rPr lang="en-GB" altLang="en-US" sz="2800" b="1" dirty="0">
                <a:solidFill>
                  <a:schemeClr val="tx2">
                    <a:lumMod val="50000"/>
                  </a:schemeClr>
                </a:solidFill>
                <a:latin typeface="Raleway" panose="020B0604020202020204" charset="0"/>
              </a:rPr>
              <a:t>Build Back Better</a:t>
            </a:r>
            <a:r>
              <a:rPr lang="en-GB" altLang="en-US" sz="2800" dirty="0">
                <a:solidFill>
                  <a:schemeClr val="tx2">
                    <a:lumMod val="50000"/>
                  </a:schemeClr>
                </a:solidFill>
                <a:latin typeface="Raleway" panose="020B0604020202020204" charset="0"/>
              </a:rPr>
              <a:t>?</a:t>
            </a:r>
          </a:p>
          <a:p>
            <a:endParaRPr lang="en-GB" altLang="en-US" sz="2800" dirty="0">
              <a:solidFill>
                <a:schemeClr val="tx2">
                  <a:lumMod val="50000"/>
                </a:schemeClr>
              </a:solidFill>
              <a:latin typeface="Raleway" panose="020B0604020202020204" charset="0"/>
            </a:endParaRPr>
          </a:p>
          <a:p>
            <a:r>
              <a:rPr lang="en-GB" altLang="en-US" sz="2800" dirty="0">
                <a:solidFill>
                  <a:schemeClr val="tx2">
                    <a:lumMod val="50000"/>
                  </a:schemeClr>
                </a:solidFill>
                <a:latin typeface="Raleway" panose="020B0604020202020204" charset="0"/>
              </a:rPr>
              <a:t>3] What can your school do to support you in your education post Covid-19?</a:t>
            </a:r>
          </a:p>
          <a:p>
            <a:endParaRPr lang="en-GB" altLang="en-US" sz="2800" dirty="0">
              <a:solidFill>
                <a:schemeClr val="tx2">
                  <a:lumMod val="50000"/>
                </a:schemeClr>
              </a:solidFill>
              <a:latin typeface="Raleway" panose="020B0604020202020204" charset="0"/>
            </a:endParaRPr>
          </a:p>
          <a:p>
            <a:r>
              <a:rPr lang="en-GB" altLang="en-US" sz="2800" dirty="0">
                <a:latin typeface="Raleway" panose="020B0604020202020204" charset="0"/>
              </a:rPr>
              <a:t>4] Will the impact of Covid-19 on quality education be greater in some parts of the world? How can we work together support these countries in the future? </a:t>
            </a:r>
          </a:p>
        </p:txBody>
      </p:sp>
    </p:spTree>
    <p:extLst>
      <p:ext uri="{BB962C8B-B14F-4D97-AF65-F5344CB8AC3E}">
        <p14:creationId xmlns:p14="http://schemas.microsoft.com/office/powerpoint/2010/main" val="3765641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9779498" y="289463"/>
            <a:ext cx="1379321" cy="447003"/>
          </a:xfrm>
          <a:prstGeom prst="rect">
            <a:avLst/>
          </a:prstGeom>
          <a:noFill/>
          <a:ln>
            <a:noFill/>
          </a:ln>
        </p:spPr>
      </p:pic>
      <p:sp>
        <p:nvSpPr>
          <p:cNvPr id="133" name="Google Shape;133;p16"/>
          <p:cNvSpPr txBox="1"/>
          <p:nvPr/>
        </p:nvSpPr>
        <p:spPr>
          <a:xfrm>
            <a:off x="3419588" y="1897947"/>
            <a:ext cx="5352823" cy="1304403"/>
          </a:xfrm>
          <a:prstGeom prst="rect">
            <a:avLst/>
          </a:prstGeom>
          <a:noFill/>
          <a:ln>
            <a:noFill/>
          </a:ln>
        </p:spPr>
        <p:txBody>
          <a:bodyPr spcFirstLastPara="1" wrap="square" lIns="78190" tIns="78190" rIns="78190" bIns="78190" anchor="t" anchorCtr="0">
            <a:noAutofit/>
          </a:bodyPr>
          <a:lstStyle/>
          <a:p>
            <a:pPr algn="ctr"/>
            <a:r>
              <a:rPr lang="en-GB" sz="4000" b="1" dirty="0">
                <a:solidFill>
                  <a:srgbClr val="595959"/>
                </a:solidFill>
                <a:latin typeface="Raleway" panose="020B0604020202020204" charset="0"/>
              </a:rPr>
              <a:t>Additional Resources </a:t>
            </a:r>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flipV="1">
            <a:off x="1902083" y="986568"/>
            <a:ext cx="8387834"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1923480" y="1498343"/>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pic>
        <p:nvPicPr>
          <p:cNvPr id="2" name="Picture 1">
            <a:extLst>
              <a:ext uri="{FF2B5EF4-FFF2-40B4-BE49-F238E27FC236}">
                <a16:creationId xmlns:a16="http://schemas.microsoft.com/office/drawing/2014/main" id="{B453431B-8096-4D3C-972D-C862259BBA85}"/>
              </a:ext>
            </a:extLst>
          </p:cNvPr>
          <p:cNvPicPr>
            <a:picLocks noChangeAspect="1"/>
          </p:cNvPicPr>
          <p:nvPr/>
        </p:nvPicPr>
        <p:blipFill>
          <a:blip r:embed="rId4"/>
          <a:stretch>
            <a:fillRect/>
          </a:stretch>
        </p:blipFill>
        <p:spPr>
          <a:xfrm>
            <a:off x="4607899" y="3966771"/>
            <a:ext cx="2731245" cy="1072989"/>
          </a:xfrm>
          <a:prstGeom prst="rect">
            <a:avLst/>
          </a:prstGeom>
        </p:spPr>
      </p:pic>
    </p:spTree>
    <p:extLst>
      <p:ext uri="{BB962C8B-B14F-4D97-AF65-F5344CB8AC3E}">
        <p14:creationId xmlns:p14="http://schemas.microsoft.com/office/powerpoint/2010/main" val="279400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356416" y="269772"/>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5" name="Google Shape;135;p16"/>
          <p:cNvSpPr txBox="1"/>
          <p:nvPr/>
        </p:nvSpPr>
        <p:spPr>
          <a:xfrm>
            <a:off x="3100324" y="2988503"/>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49" name="Google Shape;149;p16"/>
          <p:cNvSpPr/>
          <p:nvPr/>
        </p:nvSpPr>
        <p:spPr>
          <a:xfrm>
            <a:off x="-2336457" y="3109346"/>
            <a:ext cx="1878094" cy="727120"/>
          </a:xfrm>
          <a:prstGeom prst="homePlate">
            <a:avLst>
              <a:gd name="adj" fmla="val 50000"/>
            </a:avLst>
          </a:prstGeom>
          <a:solidFill>
            <a:srgbClr val="CC0000"/>
          </a:solidFill>
          <a:ln>
            <a:noFill/>
          </a:ln>
        </p:spPr>
        <p:txBody>
          <a:bodyPr spcFirstLastPara="1" wrap="square" lIns="78190" tIns="78190" rIns="78190" bIns="78190" anchor="ctr" anchorCtr="0">
            <a:noAutofit/>
          </a:bodyPr>
          <a:lstStyle/>
          <a:p>
            <a:endParaRPr sz="1539"/>
          </a:p>
        </p:txBody>
      </p:sp>
      <p:sp>
        <p:nvSpPr>
          <p:cNvPr id="150" name="Google Shape;150;p16"/>
          <p:cNvSpPr txBox="1"/>
          <p:nvPr/>
        </p:nvSpPr>
        <p:spPr>
          <a:xfrm>
            <a:off x="-2178046" y="3214925"/>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6</a:t>
            </a:r>
            <a:endParaRPr sz="2566" b="1">
              <a:solidFill>
                <a:schemeClr val="lt1"/>
              </a:solidFill>
              <a:latin typeface="Prompt"/>
              <a:ea typeface="Prompt"/>
              <a:cs typeface="Prompt"/>
              <a:sym typeface="Prompt"/>
            </a:endParaRPr>
          </a:p>
        </p:txBody>
      </p:sp>
      <p:sp>
        <p:nvSpPr>
          <p:cNvPr id="151" name="Google Shape;151;p16"/>
          <p:cNvSpPr txBox="1"/>
          <p:nvPr/>
        </p:nvSpPr>
        <p:spPr>
          <a:xfrm>
            <a:off x="682716" y="1383926"/>
            <a:ext cx="12570517"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en-GB" altLang="en-US" sz="3200" b="1" dirty="0">
                <a:solidFill>
                  <a:srgbClr val="595959"/>
                </a:solidFill>
                <a:latin typeface="Raleway" panose="020B0604020202020204" charset="0"/>
              </a:rPr>
              <a:t>Designing Activity: SDGs Quality Education post Covid-19</a:t>
            </a:r>
            <a:endParaRPr sz="3200" b="1" dirty="0">
              <a:solidFill>
                <a:srgbClr val="3174BA"/>
              </a:solidFill>
              <a:latin typeface="Prompt"/>
              <a:ea typeface="Prompt"/>
              <a:cs typeface="Prompt"/>
              <a:sym typeface="Prompt"/>
            </a:endParaRPr>
          </a:p>
        </p:txBody>
      </p:sp>
      <p:sp>
        <p:nvSpPr>
          <p:cNvPr id="152" name="Google Shape;152;p16"/>
          <p:cNvSpPr/>
          <p:nvPr/>
        </p:nvSpPr>
        <p:spPr>
          <a:xfrm rot="10800000" flipH="1" flipV="1">
            <a:off x="1391664" y="1021257"/>
            <a:ext cx="8387834"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4" name="Google Shape;154;p16"/>
          <p:cNvSpPr/>
          <p:nvPr/>
        </p:nvSpPr>
        <p:spPr>
          <a:xfrm>
            <a:off x="-2336457" y="1219450"/>
            <a:ext cx="1878094" cy="727120"/>
          </a:xfrm>
          <a:prstGeom prst="homePlate">
            <a:avLst>
              <a:gd name="adj" fmla="val 50000"/>
            </a:avLst>
          </a:prstGeom>
          <a:solidFill>
            <a:srgbClr val="CC0000"/>
          </a:solidFill>
          <a:ln>
            <a:noFill/>
          </a:ln>
        </p:spPr>
        <p:txBody>
          <a:bodyPr spcFirstLastPara="1" wrap="square" lIns="78190" tIns="78190" rIns="78190" bIns="78190" anchor="ctr" anchorCtr="0">
            <a:noAutofit/>
          </a:bodyPr>
          <a:lstStyle/>
          <a:p>
            <a:endParaRPr sz="1539"/>
          </a:p>
        </p:txBody>
      </p:sp>
      <p:sp>
        <p:nvSpPr>
          <p:cNvPr id="155" name="Google Shape;155;p16"/>
          <p:cNvSpPr txBox="1"/>
          <p:nvPr/>
        </p:nvSpPr>
        <p:spPr>
          <a:xfrm>
            <a:off x="-2178046" y="1325029"/>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5</a:t>
            </a:r>
            <a:endParaRPr sz="2566" b="1">
              <a:solidFill>
                <a:schemeClr val="lt1"/>
              </a:solidFill>
              <a:latin typeface="Prompt"/>
              <a:ea typeface="Prompt"/>
              <a:cs typeface="Prompt"/>
              <a:sym typeface="Prompt"/>
            </a:endParaRPr>
          </a:p>
        </p:txBody>
      </p:sp>
      <p:sp>
        <p:nvSpPr>
          <p:cNvPr id="2" name="Rectangle 1">
            <a:extLst>
              <a:ext uri="{FF2B5EF4-FFF2-40B4-BE49-F238E27FC236}">
                <a16:creationId xmlns:a16="http://schemas.microsoft.com/office/drawing/2014/main" id="{5D5581EA-8BAB-7742-9CF7-A99A20781ACE}"/>
              </a:ext>
            </a:extLst>
          </p:cNvPr>
          <p:cNvSpPr/>
          <p:nvPr/>
        </p:nvSpPr>
        <p:spPr>
          <a:xfrm>
            <a:off x="642357" y="2057754"/>
            <a:ext cx="8881096" cy="3416320"/>
          </a:xfrm>
          <a:prstGeom prst="rect">
            <a:avLst/>
          </a:prstGeom>
        </p:spPr>
        <p:txBody>
          <a:bodyPr wrap="square">
            <a:spAutoFit/>
          </a:bodyPr>
          <a:lstStyle/>
          <a:p>
            <a:endParaRPr lang="en-US" sz="1600" dirty="0"/>
          </a:p>
          <a:p>
            <a:r>
              <a:rPr lang="en-US" sz="2000" dirty="0"/>
              <a:t>In your groups… </a:t>
            </a:r>
          </a:p>
          <a:p>
            <a:endParaRPr lang="en-US" sz="2000" dirty="0"/>
          </a:p>
          <a:p>
            <a:pPr marL="285750" indent="-285750">
              <a:buFont typeface="Arial" panose="020B0604020202020204" pitchFamily="34" charset="0"/>
              <a:buChar char="•"/>
            </a:pPr>
            <a:r>
              <a:rPr lang="en-US" sz="2000" dirty="0"/>
              <a:t>Choose 1 of the 17 SDGs</a:t>
            </a:r>
          </a:p>
          <a:p>
            <a:pPr marL="285750" indent="-285750">
              <a:buFont typeface="Arial" panose="020B0604020202020204" pitchFamily="34" charset="0"/>
              <a:buChar char="•"/>
            </a:pPr>
            <a:r>
              <a:rPr lang="en-US" sz="2000" dirty="0"/>
              <a:t>Review your goal on the SDG’s website</a:t>
            </a:r>
          </a:p>
          <a:p>
            <a:pPr marL="285750" indent="-285750">
              <a:buFont typeface="Arial" panose="020B0604020202020204" pitchFamily="34" charset="0"/>
              <a:buChar char="•"/>
            </a:pPr>
            <a:r>
              <a:rPr lang="en-US" sz="2000" dirty="0"/>
              <a:t>Create an activity that you could do with students about your chosen SDG – Use A3 poster paper to mind map your ideas</a:t>
            </a:r>
          </a:p>
          <a:p>
            <a:pPr marL="285750" indent="-285750">
              <a:buFont typeface="Arial" panose="020B0604020202020204" pitchFamily="34" charset="0"/>
              <a:buChar char="•"/>
            </a:pPr>
            <a:r>
              <a:rPr lang="en-US" sz="2000" dirty="0"/>
              <a:t>Think about how you could do this activity within the current rules and guidelines post Covid-19 – what adjustments need to be made?</a:t>
            </a:r>
          </a:p>
          <a:p>
            <a:pPr marL="285750" indent="-285750">
              <a:buFont typeface="Arial" panose="020B0604020202020204" pitchFamily="34" charset="0"/>
              <a:buChar char="•"/>
            </a:pPr>
            <a:r>
              <a:rPr lang="en-US" sz="2000" dirty="0"/>
              <a:t>Feedback your ideas to the class</a:t>
            </a:r>
          </a:p>
          <a:p>
            <a:pPr marL="285750" indent="-285750">
              <a:buFont typeface="Arial" panose="020B0604020202020204" pitchFamily="34" charset="0"/>
              <a:buChar char="•"/>
            </a:pPr>
            <a:endParaRPr lang="en-US" sz="2000" dirty="0"/>
          </a:p>
        </p:txBody>
      </p:sp>
      <p:pic>
        <p:nvPicPr>
          <p:cNvPr id="22" name="Picture 21">
            <a:extLst>
              <a:ext uri="{FF2B5EF4-FFF2-40B4-BE49-F238E27FC236}">
                <a16:creationId xmlns:a16="http://schemas.microsoft.com/office/drawing/2014/main" id="{79211F0E-8360-1547-B964-01D795F9C362}"/>
              </a:ext>
            </a:extLst>
          </p:cNvPr>
          <p:cNvPicPr>
            <a:picLocks noChangeAspect="1"/>
          </p:cNvPicPr>
          <p:nvPr/>
        </p:nvPicPr>
        <p:blipFill>
          <a:blip r:embed="rId4"/>
          <a:stretch>
            <a:fillRect/>
          </a:stretch>
        </p:blipFill>
        <p:spPr>
          <a:xfrm>
            <a:off x="9779498" y="4495906"/>
            <a:ext cx="2237693" cy="2237693"/>
          </a:xfrm>
          <a:prstGeom prst="rect">
            <a:avLst/>
          </a:prstGeom>
        </p:spPr>
      </p:pic>
    </p:spTree>
    <p:extLst>
      <p:ext uri="{BB962C8B-B14F-4D97-AF65-F5344CB8AC3E}">
        <p14:creationId xmlns:p14="http://schemas.microsoft.com/office/powerpoint/2010/main" val="284007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253692" y="300316"/>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000141" y="5423928"/>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694994"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flipV="1">
            <a:off x="1890746" y="934999"/>
            <a:ext cx="8301113"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2" name="Rectangle 1">
            <a:extLst>
              <a:ext uri="{FF2B5EF4-FFF2-40B4-BE49-F238E27FC236}">
                <a16:creationId xmlns:a16="http://schemas.microsoft.com/office/drawing/2014/main" id="{F9546A2B-9E79-DD44-A9F1-02328ACC641D}"/>
              </a:ext>
            </a:extLst>
          </p:cNvPr>
          <p:cNvSpPr/>
          <p:nvPr/>
        </p:nvSpPr>
        <p:spPr>
          <a:xfrm>
            <a:off x="220860" y="2253731"/>
            <a:ext cx="8493177" cy="369332"/>
          </a:xfrm>
          <a:prstGeom prst="rect">
            <a:avLst/>
          </a:prstGeom>
        </p:spPr>
        <p:txBody>
          <a:bodyPr wrap="square">
            <a:spAutoFit/>
          </a:bodyPr>
          <a:lstStyle/>
          <a:p>
            <a:r>
              <a:rPr lang="en-GB" dirty="0">
                <a:hlinkClick r:id="rId4"/>
              </a:rPr>
              <a:t>https://www.edge.co.uk/sites/default/files/documents/covid-19_report_final_-_web.pdf</a:t>
            </a:r>
            <a:endParaRPr lang="en-GB" dirty="0"/>
          </a:p>
        </p:txBody>
      </p:sp>
      <p:sp>
        <p:nvSpPr>
          <p:cNvPr id="17" name="Google Shape;153;p16">
            <a:extLst>
              <a:ext uri="{FF2B5EF4-FFF2-40B4-BE49-F238E27FC236}">
                <a16:creationId xmlns:a16="http://schemas.microsoft.com/office/drawing/2014/main" id="{64D22BE2-D336-3948-B817-1B0BDB4B738E}"/>
              </a:ext>
            </a:extLst>
          </p:cNvPr>
          <p:cNvSpPr txBox="1"/>
          <p:nvPr/>
        </p:nvSpPr>
        <p:spPr>
          <a:xfrm>
            <a:off x="-1559799" y="1898593"/>
            <a:ext cx="9668267" cy="780554"/>
          </a:xfrm>
          <a:prstGeom prst="rect">
            <a:avLst/>
          </a:prstGeom>
          <a:noFill/>
          <a:ln>
            <a:noFill/>
          </a:ln>
        </p:spPr>
        <p:txBody>
          <a:bodyPr spcFirstLastPara="1" wrap="square" lIns="78190" tIns="78190" rIns="78190" bIns="78190" anchor="t" anchorCtr="0">
            <a:noAutofit/>
          </a:bodyPr>
          <a:lstStyle/>
          <a:p>
            <a:pPr algn="ctr"/>
            <a:r>
              <a:rPr lang="en-GB" b="1" dirty="0">
                <a:solidFill>
                  <a:srgbClr val="FF0000"/>
                </a:solidFill>
                <a:latin typeface="Raleway" panose="020B0604020202020204" charset="0"/>
              </a:rPr>
              <a:t>A summary of the impact of Covid-19 on UK Education</a:t>
            </a:r>
          </a:p>
        </p:txBody>
      </p:sp>
      <p:sp>
        <p:nvSpPr>
          <p:cNvPr id="3" name="Rectangle 2">
            <a:extLst>
              <a:ext uri="{FF2B5EF4-FFF2-40B4-BE49-F238E27FC236}">
                <a16:creationId xmlns:a16="http://schemas.microsoft.com/office/drawing/2014/main" id="{07D0BC81-9E7F-9E46-8809-93C5B6CA57CB}"/>
              </a:ext>
            </a:extLst>
          </p:cNvPr>
          <p:cNvSpPr/>
          <p:nvPr/>
        </p:nvSpPr>
        <p:spPr>
          <a:xfrm>
            <a:off x="261950" y="3364926"/>
            <a:ext cx="11745663" cy="369332"/>
          </a:xfrm>
          <a:prstGeom prst="rect">
            <a:avLst/>
          </a:prstGeom>
        </p:spPr>
        <p:txBody>
          <a:bodyPr wrap="square">
            <a:spAutoFit/>
          </a:bodyPr>
          <a:lstStyle/>
          <a:p>
            <a:r>
              <a:rPr lang="en-GB" dirty="0">
                <a:hlinkClick r:id="rId5"/>
              </a:rPr>
              <a:t>https://sendmyfriend.org/2020/05/learning-through-and-from-covid-19-dfids-response-to-education-during-the-pandemic/</a:t>
            </a:r>
            <a:endParaRPr lang="en-GB" dirty="0"/>
          </a:p>
        </p:txBody>
      </p:sp>
      <p:sp>
        <p:nvSpPr>
          <p:cNvPr id="19" name="Google Shape;153;p16">
            <a:extLst>
              <a:ext uri="{FF2B5EF4-FFF2-40B4-BE49-F238E27FC236}">
                <a16:creationId xmlns:a16="http://schemas.microsoft.com/office/drawing/2014/main" id="{431390C6-C021-8F49-960B-823B0268ADFB}"/>
              </a:ext>
            </a:extLst>
          </p:cNvPr>
          <p:cNvSpPr txBox="1"/>
          <p:nvPr/>
        </p:nvSpPr>
        <p:spPr>
          <a:xfrm>
            <a:off x="-1247283" y="2936311"/>
            <a:ext cx="9668267" cy="780554"/>
          </a:xfrm>
          <a:prstGeom prst="rect">
            <a:avLst/>
          </a:prstGeom>
          <a:noFill/>
          <a:ln>
            <a:noFill/>
          </a:ln>
        </p:spPr>
        <p:txBody>
          <a:bodyPr spcFirstLastPara="1" wrap="square" lIns="78190" tIns="78190" rIns="78190" bIns="78190" anchor="t" anchorCtr="0">
            <a:noAutofit/>
          </a:bodyPr>
          <a:lstStyle/>
          <a:p>
            <a:pPr algn="ctr"/>
            <a:r>
              <a:rPr lang="en-GB" b="1" dirty="0">
                <a:solidFill>
                  <a:srgbClr val="FF0000"/>
                </a:solidFill>
                <a:latin typeface="Raleway" panose="020B0604020202020204" charset="0"/>
              </a:rPr>
              <a:t>SDG4; Learning through and from education during Covid-19</a:t>
            </a:r>
          </a:p>
        </p:txBody>
      </p:sp>
      <p:sp>
        <p:nvSpPr>
          <p:cNvPr id="4" name="Rectangle 3">
            <a:extLst>
              <a:ext uri="{FF2B5EF4-FFF2-40B4-BE49-F238E27FC236}">
                <a16:creationId xmlns:a16="http://schemas.microsoft.com/office/drawing/2014/main" id="{36FC8600-07F0-2345-8945-7895F95BF0E4}"/>
              </a:ext>
            </a:extLst>
          </p:cNvPr>
          <p:cNvSpPr/>
          <p:nvPr/>
        </p:nvSpPr>
        <p:spPr>
          <a:xfrm>
            <a:off x="220860" y="4482782"/>
            <a:ext cx="11640884" cy="646331"/>
          </a:xfrm>
          <a:prstGeom prst="rect">
            <a:avLst/>
          </a:prstGeom>
        </p:spPr>
        <p:txBody>
          <a:bodyPr wrap="square">
            <a:spAutoFit/>
          </a:bodyPr>
          <a:lstStyle/>
          <a:p>
            <a:r>
              <a:rPr lang="en-GB" dirty="0">
                <a:hlinkClick r:id="rId6"/>
              </a:rPr>
              <a:t>https://www.worldbank.org/en/topic/education/publication/simulating-potential-impacts-of-covid-19-school-closures-learning-outcomes-a-set-of-global-estimates</a:t>
            </a:r>
            <a:endParaRPr lang="en-GB" dirty="0"/>
          </a:p>
        </p:txBody>
      </p:sp>
      <p:sp>
        <p:nvSpPr>
          <p:cNvPr id="21" name="Google Shape;153;p16">
            <a:extLst>
              <a:ext uri="{FF2B5EF4-FFF2-40B4-BE49-F238E27FC236}">
                <a16:creationId xmlns:a16="http://schemas.microsoft.com/office/drawing/2014/main" id="{CBE2133C-25E4-524B-90BD-CB45F88BA53E}"/>
              </a:ext>
            </a:extLst>
          </p:cNvPr>
          <p:cNvSpPr txBox="1"/>
          <p:nvPr/>
        </p:nvSpPr>
        <p:spPr>
          <a:xfrm>
            <a:off x="-1254799" y="4025394"/>
            <a:ext cx="9668267" cy="780554"/>
          </a:xfrm>
          <a:prstGeom prst="rect">
            <a:avLst/>
          </a:prstGeom>
          <a:noFill/>
          <a:ln>
            <a:noFill/>
          </a:ln>
        </p:spPr>
        <p:txBody>
          <a:bodyPr spcFirstLastPara="1" wrap="square" lIns="78190" tIns="78190" rIns="78190" bIns="78190" anchor="t" anchorCtr="0">
            <a:noAutofit/>
          </a:bodyPr>
          <a:lstStyle/>
          <a:p>
            <a:pPr algn="ctr"/>
            <a:r>
              <a:rPr lang="en-GB" b="1" dirty="0">
                <a:solidFill>
                  <a:srgbClr val="FF0000"/>
                </a:solidFill>
                <a:latin typeface="Raleway" panose="020B0604020202020204" charset="0"/>
              </a:rPr>
              <a:t>The World Bank; Potential impacts of Covid-19 on schooling</a:t>
            </a:r>
          </a:p>
        </p:txBody>
      </p:sp>
      <p:sp>
        <p:nvSpPr>
          <p:cNvPr id="5" name="Rectangle 4">
            <a:extLst>
              <a:ext uri="{FF2B5EF4-FFF2-40B4-BE49-F238E27FC236}">
                <a16:creationId xmlns:a16="http://schemas.microsoft.com/office/drawing/2014/main" id="{1140D6CF-5F10-5B4F-964D-5CF90BE2F602}"/>
              </a:ext>
            </a:extLst>
          </p:cNvPr>
          <p:cNvSpPr/>
          <p:nvPr/>
        </p:nvSpPr>
        <p:spPr>
          <a:xfrm>
            <a:off x="220860" y="5749133"/>
            <a:ext cx="5202386" cy="369332"/>
          </a:xfrm>
          <a:prstGeom prst="rect">
            <a:avLst/>
          </a:prstGeom>
        </p:spPr>
        <p:txBody>
          <a:bodyPr wrap="none">
            <a:spAutoFit/>
          </a:bodyPr>
          <a:lstStyle/>
          <a:p>
            <a:r>
              <a:rPr lang="en-GB" dirty="0">
                <a:hlinkClick r:id="rId7"/>
              </a:rPr>
              <a:t>https://sustainabledevelopment.un.org/blog/covid19</a:t>
            </a:r>
            <a:endParaRPr lang="en-GB" dirty="0"/>
          </a:p>
        </p:txBody>
      </p:sp>
      <p:sp>
        <p:nvSpPr>
          <p:cNvPr id="23" name="Google Shape;153;p16">
            <a:extLst>
              <a:ext uri="{FF2B5EF4-FFF2-40B4-BE49-F238E27FC236}">
                <a16:creationId xmlns:a16="http://schemas.microsoft.com/office/drawing/2014/main" id="{0696DF39-34B3-3F42-9F89-F159DC7A8989}"/>
              </a:ext>
            </a:extLst>
          </p:cNvPr>
          <p:cNvSpPr txBox="1"/>
          <p:nvPr/>
        </p:nvSpPr>
        <p:spPr>
          <a:xfrm>
            <a:off x="-2405502" y="5375889"/>
            <a:ext cx="9668267" cy="441366"/>
          </a:xfrm>
          <a:prstGeom prst="rect">
            <a:avLst/>
          </a:prstGeom>
          <a:noFill/>
          <a:ln>
            <a:noFill/>
          </a:ln>
        </p:spPr>
        <p:txBody>
          <a:bodyPr spcFirstLastPara="1" wrap="square" lIns="78190" tIns="78190" rIns="78190" bIns="78190" anchor="t" anchorCtr="0">
            <a:noAutofit/>
          </a:bodyPr>
          <a:lstStyle/>
          <a:p>
            <a:pPr algn="ctr"/>
            <a:r>
              <a:rPr lang="en-GB" b="1" dirty="0">
                <a:solidFill>
                  <a:srgbClr val="FF0000"/>
                </a:solidFill>
                <a:latin typeface="Raleway" panose="020B0604020202020204" charset="0"/>
              </a:rPr>
              <a:t>SDGs and Covid-19 knowledge platform</a:t>
            </a:r>
          </a:p>
        </p:txBody>
      </p:sp>
    </p:spTree>
    <p:extLst>
      <p:ext uri="{BB962C8B-B14F-4D97-AF65-F5344CB8AC3E}">
        <p14:creationId xmlns:p14="http://schemas.microsoft.com/office/powerpoint/2010/main" val="371450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p:nvPr/>
        </p:nvSpPr>
        <p:spPr>
          <a:xfrm>
            <a:off x="1306344" y="848480"/>
            <a:ext cx="5662234" cy="814547"/>
          </a:xfrm>
          <a:prstGeom prst="rect">
            <a:avLst/>
          </a:prstGeom>
          <a:solidFill>
            <a:srgbClr val="4FA0C1"/>
          </a:solidFill>
          <a:ln>
            <a:noFill/>
          </a:ln>
        </p:spPr>
        <p:txBody>
          <a:bodyPr spcFirstLastPara="1" wrap="square" lIns="78190" tIns="78190" rIns="78190" bIns="78190" anchor="ctr" anchorCtr="0">
            <a:noAutofit/>
          </a:bodyPr>
          <a:lstStyle/>
          <a:p>
            <a:endParaRPr sz="1539"/>
          </a:p>
        </p:txBody>
      </p:sp>
      <p:pic>
        <p:nvPicPr>
          <p:cNvPr id="108" name="Google Shape;108;p15"/>
          <p:cNvPicPr preferRelativeResize="0"/>
          <p:nvPr/>
        </p:nvPicPr>
        <p:blipFill rotWithShape="1">
          <a:blip r:embed="rId3">
            <a:alphaModFix/>
          </a:blip>
          <a:srcRect/>
          <a:stretch/>
        </p:blipFill>
        <p:spPr>
          <a:xfrm>
            <a:off x="9472422" y="274439"/>
            <a:ext cx="1379321" cy="447003"/>
          </a:xfrm>
          <a:prstGeom prst="rect">
            <a:avLst/>
          </a:prstGeom>
          <a:noFill/>
          <a:ln>
            <a:noFill/>
          </a:ln>
        </p:spPr>
      </p:pic>
      <p:sp>
        <p:nvSpPr>
          <p:cNvPr id="109" name="Google Shape;109;p15"/>
          <p:cNvSpPr txBox="1"/>
          <p:nvPr/>
        </p:nvSpPr>
        <p:spPr>
          <a:xfrm>
            <a:off x="646867" y="1733233"/>
            <a:ext cx="6158669" cy="871312"/>
          </a:xfrm>
          <a:prstGeom prst="rect">
            <a:avLst/>
          </a:prstGeom>
          <a:noFill/>
          <a:ln>
            <a:noFill/>
          </a:ln>
        </p:spPr>
        <p:txBody>
          <a:bodyPr spcFirstLastPara="1" wrap="square" lIns="78190" tIns="78190" rIns="78190" bIns="78190" anchor="t" anchorCtr="0">
            <a:noAutofit/>
          </a:bodyPr>
          <a:lstStyle/>
          <a:p>
            <a:pPr marL="912114" lvl="1" indent="-171450">
              <a:buFont typeface="Arial" panose="020B0604020202020204" pitchFamily="34" charset="0"/>
              <a:buChar char="•"/>
              <a:defRPr/>
            </a:pPr>
            <a:r>
              <a:rPr lang="en-GB" sz="1200" dirty="0"/>
              <a:t>The teacher uses slides 13-14 to explain Quality Education in UK</a:t>
            </a:r>
          </a:p>
          <a:p>
            <a:pPr marL="912114" lvl="1" indent="-171450">
              <a:buFont typeface="Arial" panose="020B0604020202020204" pitchFamily="34" charset="0"/>
              <a:buChar char="•"/>
              <a:defRPr/>
            </a:pPr>
            <a:r>
              <a:rPr lang="en-GB" sz="1200" dirty="0"/>
              <a:t>Pupils work in pairs to discuss some of the potential changes or challenges to social aspects, learning activities and  the learning environment</a:t>
            </a:r>
          </a:p>
          <a:p>
            <a:pPr marL="912114" lvl="1" indent="-171450">
              <a:buFont typeface="Arial" panose="020B0604020202020204" pitchFamily="34" charset="0"/>
              <a:buChar char="•"/>
              <a:defRPr/>
            </a:pPr>
            <a:r>
              <a:rPr lang="en-GB" sz="1200" dirty="0"/>
              <a:t>Pupils will then consider this information on a global scale using slide 18</a:t>
            </a:r>
          </a:p>
          <a:p>
            <a:endParaRPr lang="en-GB" sz="1200" b="1" dirty="0">
              <a:solidFill>
                <a:schemeClr val="tx2">
                  <a:satMod val="200000"/>
                </a:schemeClr>
              </a:solidFill>
            </a:endParaRPr>
          </a:p>
          <a:p>
            <a:endParaRPr lang="en-GB" sz="1200" b="1" dirty="0"/>
          </a:p>
        </p:txBody>
      </p:sp>
      <p:sp>
        <p:nvSpPr>
          <p:cNvPr id="110" name="Google Shape;110;p15"/>
          <p:cNvSpPr txBox="1"/>
          <p:nvPr/>
        </p:nvSpPr>
        <p:spPr>
          <a:xfrm>
            <a:off x="1384346" y="862761"/>
            <a:ext cx="5354257" cy="785984"/>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chemeClr val="lt1"/>
                </a:solidFill>
                <a:latin typeface="Prompt"/>
                <a:ea typeface="Prompt"/>
                <a:cs typeface="Prompt"/>
                <a:sym typeface="Prompt"/>
              </a:rPr>
              <a:t>ACTIVITY 3: </a:t>
            </a:r>
            <a:r>
              <a:rPr lang="en-GB" sz="1539" b="1" dirty="0">
                <a:solidFill>
                  <a:schemeClr val="lt1"/>
                </a:solidFill>
                <a:latin typeface="Prompt"/>
                <a:ea typeface="Prompt"/>
                <a:cs typeface="Prompt"/>
                <a:sym typeface="Prompt"/>
              </a:rPr>
              <a:t>Looking at the literature on global education post Covid-19</a:t>
            </a:r>
          </a:p>
          <a:p>
            <a:pPr>
              <a:buClr>
                <a:srgbClr val="000000"/>
              </a:buClr>
              <a:buSzPts val="1100"/>
            </a:pPr>
            <a:r>
              <a:rPr lang="en-GB" sz="1539" b="1" dirty="0">
                <a:solidFill>
                  <a:schemeClr val="lt1"/>
                </a:solidFill>
                <a:latin typeface="Prompt"/>
                <a:ea typeface="Prompt"/>
                <a:cs typeface="Prompt"/>
                <a:sym typeface="Prompt"/>
              </a:rPr>
              <a:t>[ 10 minutes] </a:t>
            </a:r>
            <a:endParaRPr sz="1197" b="1" dirty="0">
              <a:solidFill>
                <a:srgbClr val="3174BA"/>
              </a:solidFill>
              <a:latin typeface="Prompt"/>
              <a:ea typeface="Prompt"/>
              <a:cs typeface="Prompt"/>
              <a:sym typeface="Prompt"/>
            </a:endParaRPr>
          </a:p>
        </p:txBody>
      </p:sp>
      <p:sp>
        <p:nvSpPr>
          <p:cNvPr id="111" name="Google Shape;111;p15"/>
          <p:cNvSpPr txBox="1"/>
          <p:nvPr/>
        </p:nvSpPr>
        <p:spPr>
          <a:xfrm>
            <a:off x="1347915" y="3743268"/>
            <a:ext cx="5218894" cy="471047"/>
          </a:xfrm>
          <a:prstGeom prst="rect">
            <a:avLst/>
          </a:prstGeom>
          <a:noFill/>
          <a:ln>
            <a:noFill/>
          </a:ln>
        </p:spPr>
        <p:txBody>
          <a:bodyPr spcFirstLastPara="1" wrap="square" lIns="78190" tIns="78190" rIns="78190" bIns="78190" anchor="t" anchorCtr="0">
            <a:noAutofit/>
          </a:bodyPr>
          <a:lstStyle/>
          <a:p>
            <a:pPr algn="ctr"/>
            <a:r>
              <a:rPr lang="en-GB" sz="1400" b="1" u="sng" dirty="0"/>
              <a:t>Activity 5 Reflection</a:t>
            </a:r>
          </a:p>
          <a:p>
            <a:pPr algn="ctr"/>
            <a:r>
              <a:rPr lang="en-GB" sz="1400" b="1" dirty="0"/>
              <a:t>[10 minutes]</a:t>
            </a:r>
          </a:p>
          <a:p>
            <a:pPr algn="ctr"/>
            <a:endParaRPr lang="en-GB" sz="1600" b="1" u="sng" dirty="0"/>
          </a:p>
          <a:p>
            <a:pPr algn="ctr"/>
            <a:endParaRPr lang="en-GB" sz="1600" b="1" u="sng" dirty="0"/>
          </a:p>
        </p:txBody>
      </p:sp>
      <p:sp>
        <p:nvSpPr>
          <p:cNvPr id="112" name="Google Shape;112;p15"/>
          <p:cNvSpPr/>
          <p:nvPr/>
        </p:nvSpPr>
        <p:spPr>
          <a:xfrm>
            <a:off x="1306344" y="2707458"/>
            <a:ext cx="5662236" cy="965604"/>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13" name="Google Shape;113;p15"/>
          <p:cNvSpPr txBox="1"/>
          <p:nvPr/>
        </p:nvSpPr>
        <p:spPr>
          <a:xfrm>
            <a:off x="1347915" y="2631950"/>
            <a:ext cx="5775261" cy="936719"/>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chemeClr val="lt1"/>
                </a:solidFill>
                <a:latin typeface="Prompt"/>
                <a:ea typeface="Prompt"/>
                <a:cs typeface="Prompt"/>
                <a:sym typeface="Prompt"/>
              </a:rPr>
              <a:t>ACTIVITY 4: </a:t>
            </a:r>
            <a:r>
              <a:rPr lang="en-GB" sz="1539" b="1" dirty="0">
                <a:solidFill>
                  <a:schemeClr val="lt1"/>
                </a:solidFill>
                <a:latin typeface="Prompt"/>
                <a:ea typeface="Prompt"/>
                <a:cs typeface="Prompt"/>
                <a:sym typeface="Prompt"/>
              </a:rPr>
              <a:t>Case studies </a:t>
            </a:r>
          </a:p>
          <a:p>
            <a:pPr>
              <a:buClr>
                <a:srgbClr val="000000"/>
              </a:buClr>
              <a:buSzPts val="1100"/>
            </a:pPr>
            <a:r>
              <a:rPr lang="en-GB" sz="1539" b="1" dirty="0">
                <a:solidFill>
                  <a:schemeClr val="lt1"/>
                </a:solidFill>
                <a:latin typeface="Prompt"/>
                <a:ea typeface="Prompt"/>
                <a:cs typeface="Prompt"/>
                <a:sym typeface="Prompt"/>
              </a:rPr>
              <a:t>[15 minutes] </a:t>
            </a:r>
            <a:endParaRPr lang="it" sz="1539" b="1" dirty="0">
              <a:solidFill>
                <a:schemeClr val="lt1"/>
              </a:solidFill>
              <a:latin typeface="Prompt"/>
              <a:ea typeface="Prompt"/>
              <a:cs typeface="Prompt"/>
              <a:sym typeface="Prompt"/>
            </a:endParaRPr>
          </a:p>
          <a:p>
            <a:pPr>
              <a:buClr>
                <a:srgbClr val="000000"/>
              </a:buClr>
              <a:buSzPts val="1100"/>
            </a:pPr>
            <a:r>
              <a:rPr lang="en-GB" sz="1200" dirty="0">
                <a:solidFill>
                  <a:schemeClr val="bg1"/>
                </a:solidFill>
              </a:rPr>
              <a:t>Quality Education post Covid-19 globally-  use video clips to consolidate the learning, Pupils work in pairs to create mind maps on the impact of Covid-19 on quality education.  </a:t>
            </a:r>
            <a:endParaRPr sz="1197" b="1" dirty="0">
              <a:solidFill>
                <a:schemeClr val="bg1"/>
              </a:solidFill>
              <a:latin typeface="Prompt"/>
              <a:ea typeface="Prompt"/>
              <a:cs typeface="Prompt"/>
              <a:sym typeface="Prompt"/>
            </a:endParaRPr>
          </a:p>
        </p:txBody>
      </p:sp>
      <p:sp>
        <p:nvSpPr>
          <p:cNvPr id="115" name="Google Shape;115;p15"/>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17" name="Google Shape;117;p15"/>
          <p:cNvSpPr txBox="1"/>
          <p:nvPr/>
        </p:nvSpPr>
        <p:spPr>
          <a:xfrm>
            <a:off x="9294201" y="1286830"/>
            <a:ext cx="2063594" cy="549573"/>
          </a:xfrm>
          <a:prstGeom prst="rect">
            <a:avLst/>
          </a:prstGeom>
          <a:noFill/>
          <a:ln>
            <a:noFill/>
          </a:ln>
        </p:spPr>
        <p:txBody>
          <a:bodyPr spcFirstLastPara="1" wrap="square" lIns="78190" tIns="78190" rIns="78190" bIns="78190" anchor="t" anchorCtr="0">
            <a:noAutofit/>
          </a:bodyPr>
          <a:lstStyle/>
          <a:p>
            <a:pPr algn="r">
              <a:buClr>
                <a:srgbClr val="000000"/>
              </a:buClr>
              <a:buSzPts val="1100"/>
            </a:pPr>
            <a:r>
              <a:rPr lang="it" sz="941" b="1" i="1" dirty="0">
                <a:solidFill>
                  <a:srgbClr val="4FA0C1"/>
                </a:solidFill>
                <a:latin typeface="Prompt"/>
                <a:ea typeface="Prompt"/>
                <a:cs typeface="Prompt"/>
                <a:sym typeface="Prompt"/>
              </a:rPr>
              <a:t>BIG IDEA</a:t>
            </a:r>
            <a:endParaRPr sz="941" b="1" i="1" dirty="0">
              <a:solidFill>
                <a:srgbClr val="4FA0C1"/>
              </a:solidFill>
              <a:latin typeface="Prompt"/>
              <a:ea typeface="Prompt"/>
              <a:cs typeface="Prompt"/>
              <a:sym typeface="Prompt"/>
            </a:endParaRPr>
          </a:p>
          <a:p>
            <a:pPr algn="r">
              <a:buClr>
                <a:srgbClr val="000000"/>
              </a:buClr>
              <a:buSzPts val="1100"/>
            </a:pPr>
            <a:r>
              <a:rPr lang="it" sz="1539" b="1" i="1" dirty="0">
                <a:solidFill>
                  <a:srgbClr val="4FA0C1"/>
                </a:solidFill>
                <a:latin typeface="Prompt"/>
                <a:ea typeface="Prompt"/>
                <a:cs typeface="Prompt"/>
                <a:sym typeface="Prompt"/>
              </a:rPr>
              <a:t>WHAT IS IT</a:t>
            </a:r>
            <a:endParaRPr sz="1539" b="1" i="1" dirty="0">
              <a:solidFill>
                <a:srgbClr val="4FA0C1"/>
              </a:solidFill>
              <a:latin typeface="Prompt"/>
              <a:ea typeface="Prompt"/>
              <a:cs typeface="Prompt"/>
              <a:sym typeface="Prompt"/>
            </a:endParaRPr>
          </a:p>
          <a:p>
            <a:pPr>
              <a:buClr>
                <a:srgbClr val="000000"/>
              </a:buClr>
              <a:buSzPts val="1400"/>
            </a:pPr>
            <a:endParaRPr sz="1539" b="1" dirty="0">
              <a:solidFill>
                <a:srgbClr val="4FA0C1"/>
              </a:solidFill>
              <a:latin typeface="Prompt"/>
              <a:ea typeface="Prompt"/>
              <a:cs typeface="Prompt"/>
              <a:sym typeface="Prompt"/>
            </a:endParaRPr>
          </a:p>
        </p:txBody>
      </p:sp>
      <p:sp>
        <p:nvSpPr>
          <p:cNvPr id="119" name="Google Shape;119;p15"/>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20" name="Google Shape;120;p15"/>
          <p:cNvSpPr txBox="1"/>
          <p:nvPr/>
        </p:nvSpPr>
        <p:spPr>
          <a:xfrm>
            <a:off x="213664" y="169953"/>
            <a:ext cx="6754916"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00" b="1">
                <a:solidFill>
                  <a:schemeClr val="accent5">
                    <a:lumMod val="50000"/>
                  </a:schemeClr>
                </a:solidFill>
                <a:latin typeface="Prompt"/>
                <a:ea typeface="Prompt"/>
                <a:cs typeface="Prompt"/>
                <a:sym typeface="Prompt"/>
              </a:rPr>
              <a:t>// QUALITY EDUCATION//Teaching Learning Unit </a:t>
            </a:r>
          </a:p>
          <a:p>
            <a:pPr>
              <a:buClr>
                <a:srgbClr val="000000"/>
              </a:buClr>
              <a:buSzPts val="1400"/>
            </a:pPr>
            <a:r>
              <a:rPr lang="en-GB" sz="1100" b="1">
                <a:solidFill>
                  <a:schemeClr val="accent5">
                    <a:lumMod val="50000"/>
                  </a:schemeClr>
                </a:solidFill>
                <a:latin typeface="Raleway" panose="020B0604020202020204"/>
                <a:ea typeface="Prompt"/>
                <a:cs typeface="Prompt"/>
                <a:sym typeface="Prompt"/>
              </a:rPr>
              <a:t>Responding to  the Global Pandemic //  Quality Education // Lesson 3 ‘</a:t>
            </a:r>
            <a:r>
              <a:rPr lang="en-GB" sz="1100" b="1">
                <a:solidFill>
                  <a:schemeClr val="accent5">
                    <a:lumMod val="50000"/>
                  </a:schemeClr>
                </a:solidFill>
                <a:latin typeface="Raleway" panose="020B0604020202020204"/>
              </a:rPr>
              <a:t>Build Back Better’- A Global Response to Covid 19  and the challenge of quality education for all  </a:t>
            </a:r>
            <a:endParaRPr lang="en-GB" sz="1100" b="1" dirty="0">
              <a:solidFill>
                <a:schemeClr val="accent5">
                  <a:lumMod val="50000"/>
                </a:schemeClr>
              </a:solidFill>
              <a:latin typeface="Raleway" panose="020B0604020202020204"/>
            </a:endParaRPr>
          </a:p>
        </p:txBody>
      </p:sp>
      <p:sp>
        <p:nvSpPr>
          <p:cNvPr id="122" name="Google Shape;122;p15"/>
          <p:cNvSpPr txBox="1"/>
          <p:nvPr/>
        </p:nvSpPr>
        <p:spPr>
          <a:xfrm>
            <a:off x="8725520" y="2566696"/>
            <a:ext cx="2632275" cy="1455930"/>
          </a:xfrm>
          <a:prstGeom prst="rect">
            <a:avLst/>
          </a:prstGeom>
          <a:noFill/>
          <a:ln>
            <a:noFill/>
          </a:ln>
        </p:spPr>
        <p:txBody>
          <a:bodyPr spcFirstLastPara="1" wrap="square" lIns="78190" tIns="78190" rIns="78190" bIns="78190" anchor="t" anchorCtr="0">
            <a:noAutofit/>
          </a:bodyPr>
          <a:lstStyle/>
          <a:p>
            <a:pPr algn="r"/>
            <a:endParaRPr lang="en-GB" sz="1200" dirty="0"/>
          </a:p>
          <a:p>
            <a:endParaRPr lang="en-GB" sz="1200" dirty="0"/>
          </a:p>
          <a:p>
            <a:pPr algn="r"/>
            <a:r>
              <a:rPr lang="en-GB" dirty="0"/>
              <a:t>Students can explain the importance of quality education post Covid-19. </a:t>
            </a:r>
            <a:endParaRPr lang="en-GB" sz="1200" dirty="0"/>
          </a:p>
          <a:p>
            <a:pPr algn="r"/>
            <a:r>
              <a:rPr lang="en-GB" dirty="0">
                <a:highlight>
                  <a:srgbClr val="FFFF00"/>
                </a:highlight>
              </a:rPr>
              <a:t> </a:t>
            </a:r>
            <a:endParaRPr sz="1539" dirty="0">
              <a:highlight>
                <a:srgbClr val="FFFF00"/>
              </a:highlight>
            </a:endParaRPr>
          </a:p>
        </p:txBody>
      </p:sp>
      <p:sp>
        <p:nvSpPr>
          <p:cNvPr id="124" name="Google Shape;124;p15"/>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dirty="0">
                <a:solidFill>
                  <a:schemeClr val="lt1"/>
                </a:solidFill>
                <a:latin typeface="Prompt"/>
                <a:ea typeface="Prompt"/>
                <a:cs typeface="Prompt"/>
                <a:sym typeface="Prompt"/>
              </a:rPr>
              <a:t>STEP 3</a:t>
            </a:r>
            <a:endParaRPr sz="2566" b="1" dirty="0">
              <a:solidFill>
                <a:schemeClr val="lt1"/>
              </a:solidFill>
              <a:latin typeface="Prompt"/>
              <a:ea typeface="Prompt"/>
              <a:cs typeface="Prompt"/>
              <a:sym typeface="Prompt"/>
            </a:endParaRPr>
          </a:p>
        </p:txBody>
      </p:sp>
      <p:sp>
        <p:nvSpPr>
          <p:cNvPr id="125" name="Google Shape;125;p15"/>
          <p:cNvSpPr/>
          <p:nvPr/>
        </p:nvSpPr>
        <p:spPr>
          <a:xfrm>
            <a:off x="8785145" y="1190267"/>
            <a:ext cx="2692062" cy="5106003"/>
          </a:xfrm>
          <a:prstGeom prst="rect">
            <a:avLst/>
          </a:prstGeom>
          <a:noFill/>
          <a:ln w="76200" cap="flat" cmpd="sng">
            <a:solidFill>
              <a:srgbClr val="CC0000"/>
            </a:solidFill>
            <a:prstDash val="solid"/>
            <a:round/>
            <a:headEnd type="none" w="sm" len="sm"/>
            <a:tailEnd type="none" w="sm" len="sm"/>
          </a:ln>
        </p:spPr>
        <p:txBody>
          <a:bodyPr spcFirstLastPara="1" wrap="square" lIns="78190" tIns="78190" rIns="78190" bIns="78190" anchor="ctr" anchorCtr="0">
            <a:noAutofit/>
          </a:bodyPr>
          <a:lstStyle/>
          <a:p>
            <a:endParaRPr sz="1539"/>
          </a:p>
        </p:txBody>
      </p:sp>
      <p:sp>
        <p:nvSpPr>
          <p:cNvPr id="2" name="Rectangle 1">
            <a:extLst>
              <a:ext uri="{FF2B5EF4-FFF2-40B4-BE49-F238E27FC236}">
                <a16:creationId xmlns:a16="http://schemas.microsoft.com/office/drawing/2014/main" id="{10F7076D-D36C-479D-9026-40346DCEFA28}"/>
              </a:ext>
            </a:extLst>
          </p:cNvPr>
          <p:cNvSpPr/>
          <p:nvPr/>
        </p:nvSpPr>
        <p:spPr>
          <a:xfrm>
            <a:off x="486075" y="4232022"/>
            <a:ext cx="7268318" cy="1200329"/>
          </a:xfrm>
          <a:prstGeom prst="rect">
            <a:avLst/>
          </a:prstGeom>
        </p:spPr>
        <p:txBody>
          <a:bodyPr wrap="square">
            <a:spAutoFit/>
          </a:bodyPr>
          <a:lstStyle/>
          <a:p>
            <a:r>
              <a:rPr lang="en-GB" altLang="en-US" sz="1200" b="1" dirty="0">
                <a:solidFill>
                  <a:schemeClr val="tx2">
                    <a:lumMod val="50000"/>
                  </a:schemeClr>
                </a:solidFill>
                <a:latin typeface="Raleway" panose="020B0604020202020204" charset="0"/>
              </a:rPr>
              <a:t>The impact of Covid:</a:t>
            </a:r>
          </a:p>
          <a:p>
            <a:r>
              <a:rPr lang="en-GB" altLang="en-US" sz="1200" dirty="0">
                <a:solidFill>
                  <a:srgbClr val="FF0000"/>
                </a:solidFill>
                <a:latin typeface="Raleway" panose="020B0604020202020204" charset="0"/>
              </a:rPr>
              <a:t>Teachers will need to give pupils time to reflect on the impact of the Pandemic on people’s access to quality education. Experiences will vary for each pupil so it will need to be handled very sensitively. Opportunities to discuss could be very valuable. </a:t>
            </a:r>
          </a:p>
          <a:p>
            <a:endParaRPr lang="en-US" altLang="en-US" sz="1200" dirty="0">
              <a:solidFill>
                <a:schemeClr val="tx2">
                  <a:lumMod val="50000"/>
                </a:schemeClr>
              </a:solidFill>
              <a:highlight>
                <a:srgbClr val="FFFF00"/>
              </a:highlight>
              <a:latin typeface="Raleway" panose="020B0604020202020204" charset="0"/>
            </a:endParaRPr>
          </a:p>
          <a:p>
            <a:endParaRPr lang="en-GB" altLang="en-US" sz="1200" dirty="0">
              <a:solidFill>
                <a:schemeClr val="tx2">
                  <a:lumMod val="50000"/>
                </a:schemeClr>
              </a:solidFill>
              <a:latin typeface="Raleway" panose="020B0604020202020204" charset="0"/>
            </a:endParaRPr>
          </a:p>
        </p:txBody>
      </p:sp>
      <p:sp>
        <p:nvSpPr>
          <p:cNvPr id="21" name="Rectangle 20">
            <a:extLst>
              <a:ext uri="{FF2B5EF4-FFF2-40B4-BE49-F238E27FC236}">
                <a16:creationId xmlns:a16="http://schemas.microsoft.com/office/drawing/2014/main" id="{0BC78218-41B4-0C4F-904A-B900753733E5}"/>
              </a:ext>
            </a:extLst>
          </p:cNvPr>
          <p:cNvSpPr/>
          <p:nvPr/>
        </p:nvSpPr>
        <p:spPr>
          <a:xfrm>
            <a:off x="486075" y="5138021"/>
            <a:ext cx="7790945" cy="1569660"/>
          </a:xfrm>
          <a:prstGeom prst="rect">
            <a:avLst/>
          </a:prstGeom>
        </p:spPr>
        <p:txBody>
          <a:bodyPr wrap="square">
            <a:spAutoFit/>
          </a:bodyPr>
          <a:lstStyle/>
          <a:p>
            <a:r>
              <a:rPr lang="en-US" altLang="en-US" sz="1200" dirty="0">
                <a:solidFill>
                  <a:schemeClr val="tx2">
                    <a:lumMod val="50000"/>
                  </a:schemeClr>
                </a:solidFill>
                <a:latin typeface="Raleway" panose="020B0604020202020204" charset="0"/>
              </a:rPr>
              <a:t>1] What kind of challenges do you expect in your education post Covid-19?</a:t>
            </a:r>
          </a:p>
          <a:p>
            <a:endParaRPr lang="en-US" altLang="en-US" sz="1200" dirty="0">
              <a:solidFill>
                <a:schemeClr val="tx2">
                  <a:lumMod val="50000"/>
                </a:schemeClr>
              </a:solidFill>
              <a:latin typeface="Raleway" panose="020B0604020202020204" charset="0"/>
            </a:endParaRPr>
          </a:p>
          <a:p>
            <a:r>
              <a:rPr lang="en-GB" altLang="en-US" sz="1200" dirty="0">
                <a:solidFill>
                  <a:schemeClr val="tx2">
                    <a:lumMod val="50000"/>
                  </a:schemeClr>
                </a:solidFill>
                <a:latin typeface="Raleway" panose="020B0604020202020204" charset="0"/>
              </a:rPr>
              <a:t>2] How can UK schools </a:t>
            </a:r>
            <a:r>
              <a:rPr lang="en-GB" altLang="en-US" sz="1200" b="1" dirty="0">
                <a:solidFill>
                  <a:schemeClr val="tx2">
                    <a:lumMod val="50000"/>
                  </a:schemeClr>
                </a:solidFill>
                <a:latin typeface="Raleway" panose="020B0604020202020204" charset="0"/>
              </a:rPr>
              <a:t>Build Back Better</a:t>
            </a:r>
            <a:r>
              <a:rPr lang="en-GB" altLang="en-US" sz="1200" dirty="0">
                <a:solidFill>
                  <a:schemeClr val="tx2">
                    <a:lumMod val="50000"/>
                  </a:schemeClr>
                </a:solidFill>
                <a:latin typeface="Raleway" panose="020B0604020202020204" charset="0"/>
              </a:rPr>
              <a:t>?</a:t>
            </a:r>
          </a:p>
          <a:p>
            <a:endParaRPr lang="en-GB" altLang="en-US" sz="1200" dirty="0">
              <a:solidFill>
                <a:schemeClr val="tx2">
                  <a:lumMod val="50000"/>
                </a:schemeClr>
              </a:solidFill>
              <a:latin typeface="Raleway" panose="020B0604020202020204" charset="0"/>
            </a:endParaRPr>
          </a:p>
          <a:p>
            <a:r>
              <a:rPr lang="en-GB" altLang="en-US" sz="1200" dirty="0">
                <a:solidFill>
                  <a:schemeClr val="tx2">
                    <a:lumMod val="50000"/>
                  </a:schemeClr>
                </a:solidFill>
                <a:latin typeface="Raleway" panose="020B0604020202020204" charset="0"/>
              </a:rPr>
              <a:t>3] What can your school do to support you in your education post Covid-19?</a:t>
            </a:r>
          </a:p>
          <a:p>
            <a:endParaRPr lang="en-GB" altLang="en-US" sz="1200" dirty="0">
              <a:solidFill>
                <a:schemeClr val="tx2">
                  <a:lumMod val="50000"/>
                </a:schemeClr>
              </a:solidFill>
              <a:latin typeface="Raleway" panose="020B0604020202020204" charset="0"/>
            </a:endParaRPr>
          </a:p>
          <a:p>
            <a:r>
              <a:rPr lang="en-GB" altLang="en-US" sz="1200" dirty="0">
                <a:latin typeface="Raleway" panose="020B0604020202020204" charset="0"/>
              </a:rPr>
              <a:t>4] Will the impact of Covid-19 on quality education be greater in some parts of the world? How can we support these countries in the future? </a:t>
            </a:r>
          </a:p>
        </p:txBody>
      </p:sp>
    </p:spTree>
    <p:extLst>
      <p:ext uri="{BB962C8B-B14F-4D97-AF65-F5344CB8AC3E}">
        <p14:creationId xmlns:p14="http://schemas.microsoft.com/office/powerpoint/2010/main" val="224570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9089837" y="393418"/>
            <a:ext cx="1379321" cy="447003"/>
          </a:xfrm>
          <a:prstGeom prst="rect">
            <a:avLst/>
          </a:prstGeom>
          <a:noFill/>
          <a:ln>
            <a:noFill/>
          </a:ln>
        </p:spPr>
      </p:pic>
      <p:sp>
        <p:nvSpPr>
          <p:cNvPr id="133" name="Google Shape;133;p16"/>
          <p:cNvSpPr txBox="1"/>
          <p:nvPr/>
        </p:nvSpPr>
        <p:spPr>
          <a:xfrm>
            <a:off x="1731384" y="1567667"/>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8124295" y="1499247"/>
            <a:ext cx="3310404" cy="4542738"/>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en-GB" b="1" dirty="0">
                <a:solidFill>
                  <a:srgbClr val="FF0000"/>
                </a:solidFill>
                <a:latin typeface="+mj-lt"/>
                <a:ea typeface="Prompt"/>
                <a:cs typeface="Prompt"/>
                <a:sym typeface="Prompt"/>
              </a:rPr>
              <a:t>Notes to adapt online for distance learning:</a:t>
            </a:r>
          </a:p>
          <a:p>
            <a:pPr>
              <a:buClr>
                <a:srgbClr val="000000"/>
              </a:buClr>
              <a:buSzPts val="1100"/>
            </a:pPr>
            <a:endParaRPr lang="en-GB" b="1" dirty="0">
              <a:solidFill>
                <a:srgbClr val="FF0000"/>
              </a:solidFill>
              <a:latin typeface="+mj-lt"/>
              <a:ea typeface="Prompt"/>
              <a:cs typeface="Prompt"/>
              <a:sym typeface="Prompt"/>
            </a:endParaRPr>
          </a:p>
          <a:p>
            <a:pPr>
              <a:buClr>
                <a:srgbClr val="000000"/>
              </a:buClr>
              <a:buSzPts val="1100"/>
            </a:pPr>
            <a:r>
              <a:rPr lang="en-GB" b="1" dirty="0">
                <a:latin typeface="+mj-lt"/>
                <a:ea typeface="Prompt"/>
                <a:cs typeface="Prompt"/>
                <a:sym typeface="Prompt"/>
              </a:rPr>
              <a:t>All of these activities can be shown digitally to pupils and they can use online platforms such as ‘Padlet’ to record their observations, work together and/or comment on each others answers and responses. Video’s can be shared via email with students and reflection can be done in small groups using online videoconferencing platforms such as ’Zoom’ or alternatively, by writing up their reflections and submitting to the class teacher. </a:t>
            </a:r>
          </a:p>
          <a:p>
            <a:pPr>
              <a:buClr>
                <a:srgbClr val="000000"/>
              </a:buClr>
              <a:buSzPts val="1100"/>
            </a:pPr>
            <a:endParaRPr lang="en-GB" b="1" dirty="0">
              <a:solidFill>
                <a:srgbClr val="FF0000"/>
              </a:solidFill>
              <a:latin typeface="+mj-l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612178" y="2399634"/>
            <a:ext cx="5484444" cy="549573"/>
          </a:xfrm>
          <a:prstGeom prst="rect">
            <a:avLst/>
          </a:prstGeom>
          <a:noFill/>
          <a:ln>
            <a:noFill/>
          </a:ln>
        </p:spPr>
        <p:txBody>
          <a:bodyPr spcFirstLastPara="1" wrap="square" lIns="78190" tIns="78190" rIns="78190" bIns="78190" anchor="t" anchorCtr="0">
            <a:noAutofit/>
          </a:bodyPr>
          <a:lstStyle/>
          <a:p>
            <a:pPr>
              <a:buClr>
                <a:schemeClr val="dk1"/>
              </a:buClr>
              <a:buSzPts val="1100"/>
            </a:pPr>
            <a:r>
              <a:rPr lang="en-GB" sz="1400" dirty="0">
                <a:solidFill>
                  <a:schemeClr val="dk2"/>
                </a:solidFill>
                <a:latin typeface="Raleway"/>
                <a:ea typeface="Raleway"/>
                <a:cs typeface="Raleway"/>
                <a:sym typeface="Raleway"/>
              </a:rPr>
              <a:t>This lesson will introduce pupils to the idea of SDG 4 – Quality Education post Covid-19. The main aim is to get them to start to consider their own attitudes and values on this topic, the impact this has globally and how they can </a:t>
            </a:r>
            <a:r>
              <a:rPr lang="en-GB" sz="1400" b="1" dirty="0">
                <a:solidFill>
                  <a:schemeClr val="dk2"/>
                </a:solidFill>
                <a:latin typeface="Raleway"/>
                <a:ea typeface="Raleway"/>
                <a:cs typeface="Raleway"/>
                <a:sym typeface="Raleway"/>
              </a:rPr>
              <a:t>Build Back Better. </a:t>
            </a:r>
            <a:endParaRPr sz="1400" b="1" dirty="0">
              <a:solidFill>
                <a:schemeClr val="dk2"/>
              </a:solidFill>
              <a:latin typeface="Raleway"/>
              <a:ea typeface="Raleway"/>
              <a:cs typeface="Raleway"/>
              <a:sym typeface="Raleway"/>
            </a:endParaRPr>
          </a:p>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1464343" y="1944274"/>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43" name="Google Shape;143;p16"/>
          <p:cNvSpPr txBox="1"/>
          <p:nvPr/>
        </p:nvSpPr>
        <p:spPr>
          <a:xfrm>
            <a:off x="469239" y="286724"/>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97" b="1" dirty="0">
                <a:solidFill>
                  <a:srgbClr val="4FA0C1"/>
                </a:solidFill>
                <a:latin typeface="Prompt"/>
                <a:ea typeface="Prompt"/>
                <a:cs typeface="Prompt"/>
                <a:sym typeface="Prompt"/>
              </a:rPr>
              <a:t>// </a:t>
            </a:r>
            <a:r>
              <a:rPr lang="it" sz="1539" b="1" dirty="0">
                <a:solidFill>
                  <a:srgbClr val="4FA0C1"/>
                </a:solidFill>
                <a:latin typeface="Prompt"/>
                <a:ea typeface="Prompt"/>
                <a:cs typeface="Prompt"/>
                <a:sym typeface="Prompt"/>
              </a:rPr>
              <a:t>QUALITY EDUCATION</a:t>
            </a:r>
            <a:r>
              <a:rPr lang="it" sz="1197" b="1" dirty="0">
                <a:solidFill>
                  <a:srgbClr val="4FA0C1"/>
                </a:solidFill>
                <a:latin typeface="Prompt"/>
                <a:ea typeface="Prompt"/>
                <a:cs typeface="Prompt"/>
                <a:sym typeface="Prompt"/>
              </a:rPr>
              <a:t>//</a:t>
            </a:r>
            <a:endParaRPr sz="1197" dirty="0">
              <a:solidFill>
                <a:srgbClr val="4FA0C1"/>
              </a:solidFill>
              <a:latin typeface="Arial"/>
              <a:ea typeface="Arial"/>
              <a:cs typeface="Arial"/>
              <a:sym typeface="Arial"/>
            </a:endParaRPr>
          </a:p>
          <a:p>
            <a:pPr>
              <a:buClr>
                <a:srgbClr val="000000"/>
              </a:buClr>
              <a:buSzPts val="1100"/>
            </a:pPr>
            <a:r>
              <a:rPr lang="it" sz="1539" b="1" dirty="0">
                <a:solidFill>
                  <a:srgbClr val="4FA0C1"/>
                </a:solidFill>
                <a:latin typeface="Prompt"/>
                <a:ea typeface="Prompt"/>
                <a:cs typeface="Prompt"/>
                <a:sym typeface="Prompt"/>
              </a:rPr>
              <a:t>Teaching Learning Unit</a:t>
            </a:r>
            <a:endParaRPr sz="1197" dirty="0">
              <a:solidFill>
                <a:srgbClr val="4FA0C1"/>
              </a:solidFill>
              <a:latin typeface="Arial"/>
              <a:ea typeface="Arial"/>
              <a:cs typeface="Arial"/>
              <a:sym typeface="Arial"/>
            </a:endParaRPr>
          </a:p>
        </p:txBody>
      </p:sp>
      <p:sp>
        <p:nvSpPr>
          <p:cNvPr id="148" name="Google Shape;148;p16"/>
          <p:cNvSpPr/>
          <p:nvPr/>
        </p:nvSpPr>
        <p:spPr>
          <a:xfrm>
            <a:off x="8040983" y="1187123"/>
            <a:ext cx="3509886" cy="5432561"/>
          </a:xfrm>
          <a:prstGeom prst="rect">
            <a:avLst/>
          </a:prstGeom>
          <a:noFill/>
          <a:ln w="76200" cap="flat" cmpd="sng">
            <a:solidFill>
              <a:srgbClr val="CC0000"/>
            </a:solidFill>
            <a:prstDash val="solid"/>
            <a:round/>
            <a:headEnd type="none" w="sm" len="sm"/>
            <a:tailEnd type="none" w="sm" len="sm"/>
          </a:ln>
        </p:spPr>
        <p:txBody>
          <a:bodyPr spcFirstLastPara="1" wrap="square" lIns="78190" tIns="78190" rIns="78190" bIns="78190" anchor="ctr" anchorCtr="0">
            <a:noAutofit/>
          </a:bodyPr>
          <a:lstStyle/>
          <a:p>
            <a:endParaRPr sz="1539"/>
          </a:p>
        </p:txBody>
      </p:sp>
      <p:sp>
        <p:nvSpPr>
          <p:cNvPr id="149" name="Google Shape;149;p16"/>
          <p:cNvSpPr/>
          <p:nvPr/>
        </p:nvSpPr>
        <p:spPr>
          <a:xfrm>
            <a:off x="-2336457" y="3109346"/>
            <a:ext cx="1878094" cy="727120"/>
          </a:xfrm>
          <a:prstGeom prst="homePlate">
            <a:avLst>
              <a:gd name="adj" fmla="val 50000"/>
            </a:avLst>
          </a:prstGeom>
          <a:solidFill>
            <a:srgbClr val="CC0000"/>
          </a:solidFill>
          <a:ln>
            <a:noFill/>
          </a:ln>
        </p:spPr>
        <p:txBody>
          <a:bodyPr spcFirstLastPara="1" wrap="square" lIns="78190" tIns="78190" rIns="78190" bIns="78190" anchor="ctr" anchorCtr="0">
            <a:noAutofit/>
          </a:bodyPr>
          <a:lstStyle/>
          <a:p>
            <a:endParaRPr sz="1539"/>
          </a:p>
        </p:txBody>
      </p:sp>
      <p:sp>
        <p:nvSpPr>
          <p:cNvPr id="150" name="Google Shape;150;p16"/>
          <p:cNvSpPr txBox="1"/>
          <p:nvPr/>
        </p:nvSpPr>
        <p:spPr>
          <a:xfrm>
            <a:off x="-2178046" y="3214925"/>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6</a:t>
            </a:r>
            <a:endParaRPr sz="2566" b="1">
              <a:solidFill>
                <a:schemeClr val="lt1"/>
              </a:solidFill>
              <a:latin typeface="Prompt"/>
              <a:ea typeface="Prompt"/>
              <a:cs typeface="Prompt"/>
              <a:sym typeface="Prompt"/>
            </a:endParaRPr>
          </a:p>
        </p:txBody>
      </p:sp>
      <p:sp>
        <p:nvSpPr>
          <p:cNvPr id="151" name="Google Shape;151;p16"/>
          <p:cNvSpPr txBox="1"/>
          <p:nvPr/>
        </p:nvSpPr>
        <p:spPr>
          <a:xfrm>
            <a:off x="1481841" y="1144570"/>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400" b="1" dirty="0">
                <a:solidFill>
                  <a:srgbClr val="4FA0C1"/>
                </a:solidFill>
                <a:latin typeface="Prompt"/>
                <a:ea typeface="Prompt"/>
                <a:cs typeface="Prompt"/>
                <a:sym typeface="Prompt"/>
              </a:rPr>
              <a:t>WHAT STUDENTS DO</a:t>
            </a:r>
            <a:endParaRPr sz="1400" dirty="0">
              <a:solidFill>
                <a:srgbClr val="4FA0C1"/>
              </a:solidFill>
              <a:latin typeface="Arial"/>
              <a:ea typeface="Arial"/>
              <a:cs typeface="Arial"/>
              <a:sym typeface="Arial"/>
            </a:endParaRPr>
          </a:p>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a:off x="1469426" y="1058091"/>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1612178" y="1449892"/>
            <a:ext cx="5484444" cy="1001393"/>
          </a:xfrm>
          <a:prstGeom prst="rect">
            <a:avLst/>
          </a:prstGeom>
          <a:noFill/>
          <a:ln>
            <a:noFill/>
          </a:ln>
        </p:spPr>
        <p:txBody>
          <a:bodyPr spcFirstLastPara="1" wrap="square" lIns="78190" tIns="78190" rIns="78190" bIns="78190" anchor="t" anchorCtr="0">
            <a:noAutofit/>
          </a:bodyPr>
          <a:lstStyle/>
          <a:p>
            <a:r>
              <a:rPr lang="en-GB" sz="1400" dirty="0">
                <a:latin typeface="Raleway"/>
                <a:ea typeface="Raleway"/>
                <a:cs typeface="Raleway"/>
                <a:sym typeface="Raleway"/>
              </a:rPr>
              <a:t>Pupils will complete slides 12,13,15, 16, 17, 19 and 21  </a:t>
            </a:r>
            <a:endParaRPr sz="1400" dirty="0">
              <a:latin typeface="Raleway"/>
              <a:ea typeface="Raleway"/>
              <a:cs typeface="Raleway"/>
              <a:sym typeface="Raleway"/>
            </a:endParaRPr>
          </a:p>
        </p:txBody>
      </p:sp>
      <p:sp>
        <p:nvSpPr>
          <p:cNvPr id="154" name="Google Shape;154;p16"/>
          <p:cNvSpPr/>
          <p:nvPr/>
        </p:nvSpPr>
        <p:spPr>
          <a:xfrm>
            <a:off x="-2336457" y="1219450"/>
            <a:ext cx="1878094" cy="727120"/>
          </a:xfrm>
          <a:prstGeom prst="homePlate">
            <a:avLst>
              <a:gd name="adj" fmla="val 50000"/>
            </a:avLst>
          </a:prstGeom>
          <a:solidFill>
            <a:srgbClr val="CC0000"/>
          </a:solidFill>
          <a:ln>
            <a:noFill/>
          </a:ln>
        </p:spPr>
        <p:txBody>
          <a:bodyPr spcFirstLastPara="1" wrap="square" lIns="78190" tIns="78190" rIns="78190" bIns="78190" anchor="ctr" anchorCtr="0">
            <a:noAutofit/>
          </a:bodyPr>
          <a:lstStyle/>
          <a:p>
            <a:endParaRPr sz="1539"/>
          </a:p>
        </p:txBody>
      </p:sp>
      <p:sp>
        <p:nvSpPr>
          <p:cNvPr id="155" name="Google Shape;155;p16"/>
          <p:cNvSpPr txBox="1"/>
          <p:nvPr/>
        </p:nvSpPr>
        <p:spPr>
          <a:xfrm>
            <a:off x="-2178046" y="1325029"/>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5</a:t>
            </a:r>
            <a:endParaRPr sz="2566" b="1">
              <a:solidFill>
                <a:schemeClr val="lt1"/>
              </a:solidFill>
              <a:latin typeface="Prompt"/>
              <a:ea typeface="Prompt"/>
              <a:cs typeface="Prompt"/>
              <a:sym typeface="Prompt"/>
            </a:endParaRPr>
          </a:p>
        </p:txBody>
      </p:sp>
      <p:sp>
        <p:nvSpPr>
          <p:cNvPr id="26" name="Google Shape;78;p14">
            <a:extLst>
              <a:ext uri="{FF2B5EF4-FFF2-40B4-BE49-F238E27FC236}">
                <a16:creationId xmlns:a16="http://schemas.microsoft.com/office/drawing/2014/main" id="{66937F2C-E013-4FD3-8D9C-9C0752C565E5}"/>
              </a:ext>
            </a:extLst>
          </p:cNvPr>
          <p:cNvSpPr txBox="1"/>
          <p:nvPr/>
        </p:nvSpPr>
        <p:spPr>
          <a:xfrm>
            <a:off x="1481841" y="2092764"/>
            <a:ext cx="5727184" cy="358521"/>
          </a:xfrm>
          <a:prstGeom prst="rect">
            <a:avLst/>
          </a:prstGeom>
          <a:noFill/>
          <a:ln>
            <a:noFill/>
          </a:ln>
        </p:spPr>
        <p:txBody>
          <a:bodyPr spcFirstLastPara="1" wrap="square" lIns="78190" tIns="78190" rIns="78190" bIns="78190" anchor="t" anchorCtr="0">
            <a:noAutofit/>
          </a:bodyPr>
          <a:lstStyle/>
          <a:p>
            <a:r>
              <a:rPr lang="en-GB" altLang="en-US" sz="1400" b="1" dirty="0"/>
              <a:t>Quality Education for All</a:t>
            </a:r>
          </a:p>
        </p:txBody>
      </p:sp>
      <p:sp>
        <p:nvSpPr>
          <p:cNvPr id="27" name="Google Shape;152;p16">
            <a:extLst>
              <a:ext uri="{FF2B5EF4-FFF2-40B4-BE49-F238E27FC236}">
                <a16:creationId xmlns:a16="http://schemas.microsoft.com/office/drawing/2014/main" id="{2278C1A1-9F2F-AF49-BBF0-7F599AB50CB7}"/>
              </a:ext>
            </a:extLst>
          </p:cNvPr>
          <p:cNvSpPr/>
          <p:nvPr/>
        </p:nvSpPr>
        <p:spPr>
          <a:xfrm rot="10800000" flipH="1">
            <a:off x="1464342" y="3446024"/>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28" name="Google Shape;151;p16">
            <a:extLst>
              <a:ext uri="{FF2B5EF4-FFF2-40B4-BE49-F238E27FC236}">
                <a16:creationId xmlns:a16="http://schemas.microsoft.com/office/drawing/2014/main" id="{6B946252-CEE6-EE4A-84D9-F732FBB2C5D7}"/>
              </a:ext>
            </a:extLst>
          </p:cNvPr>
          <p:cNvSpPr txBox="1"/>
          <p:nvPr/>
        </p:nvSpPr>
        <p:spPr>
          <a:xfrm>
            <a:off x="1481841" y="3546521"/>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en-GB" sz="1400" b="1" dirty="0">
                <a:solidFill>
                  <a:srgbClr val="4FA0C1"/>
                </a:solidFill>
                <a:latin typeface="Prompt"/>
                <a:ea typeface="Prompt"/>
                <a:cs typeface="Prompt"/>
                <a:sym typeface="Prompt"/>
              </a:rPr>
              <a:t>EXTENSION / ADDITIONAL ACTIVITY IDEA:</a:t>
            </a:r>
            <a:endParaRPr sz="1400" dirty="0">
              <a:solidFill>
                <a:srgbClr val="4FA0C1"/>
              </a:solidFill>
              <a:latin typeface="Arial"/>
              <a:ea typeface="Arial"/>
              <a:cs typeface="Arial"/>
              <a:sym typeface="Arial"/>
            </a:endParaRPr>
          </a:p>
          <a:p>
            <a:pPr>
              <a:buClr>
                <a:srgbClr val="000000"/>
              </a:buClr>
              <a:buSzPts val="1400"/>
            </a:pPr>
            <a:endParaRPr sz="1197" b="1" dirty="0">
              <a:solidFill>
                <a:srgbClr val="3174BA"/>
              </a:solidFill>
              <a:latin typeface="Prompt"/>
              <a:ea typeface="Prompt"/>
              <a:cs typeface="Prompt"/>
              <a:sym typeface="Prompt"/>
            </a:endParaRPr>
          </a:p>
        </p:txBody>
      </p:sp>
      <p:sp>
        <p:nvSpPr>
          <p:cNvPr id="29" name="Google Shape;135;p16">
            <a:extLst>
              <a:ext uri="{FF2B5EF4-FFF2-40B4-BE49-F238E27FC236}">
                <a16:creationId xmlns:a16="http://schemas.microsoft.com/office/drawing/2014/main" id="{18693B36-256A-B448-B5D2-A1ECD4AA8C82}"/>
              </a:ext>
            </a:extLst>
          </p:cNvPr>
          <p:cNvSpPr txBox="1"/>
          <p:nvPr/>
        </p:nvSpPr>
        <p:spPr>
          <a:xfrm>
            <a:off x="1599763" y="3861225"/>
            <a:ext cx="5484444" cy="549573"/>
          </a:xfrm>
          <a:prstGeom prst="rect">
            <a:avLst/>
          </a:prstGeom>
          <a:noFill/>
          <a:ln>
            <a:noFill/>
          </a:ln>
        </p:spPr>
        <p:txBody>
          <a:bodyPr spcFirstLastPara="1" wrap="square" lIns="78190" tIns="78190" rIns="78190" bIns="78190" anchor="t" anchorCtr="0">
            <a:noAutofit/>
          </a:bodyPr>
          <a:lstStyle/>
          <a:p>
            <a:pPr>
              <a:buClr>
                <a:schemeClr val="dk1"/>
              </a:buClr>
              <a:buSzPts val="1100"/>
            </a:pPr>
            <a:r>
              <a:rPr lang="en-GB" sz="1400" dirty="0">
                <a:solidFill>
                  <a:schemeClr val="dk2"/>
                </a:solidFill>
                <a:latin typeface="Raleway"/>
                <a:ea typeface="Raleway"/>
                <a:cs typeface="Raleway"/>
                <a:sym typeface="Raleway"/>
              </a:rPr>
              <a:t>Extension/additional tasks and links have been added to the end of the session for teachers to use if/when needed. </a:t>
            </a:r>
            <a:endParaRPr sz="1400" dirty="0">
              <a:solidFill>
                <a:schemeClr val="dk2"/>
              </a:solidFill>
              <a:latin typeface="Raleway"/>
              <a:ea typeface="Raleway"/>
              <a:cs typeface="Raleway"/>
              <a:sym typeface="Raleway"/>
            </a:endParaRPr>
          </a:p>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Tree>
    <p:extLst>
      <p:ext uri="{BB962C8B-B14F-4D97-AF65-F5344CB8AC3E}">
        <p14:creationId xmlns:p14="http://schemas.microsoft.com/office/powerpoint/2010/main" val="321275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227826" y="293107"/>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1063186" y="6605510"/>
            <a:ext cx="8525734" cy="48872"/>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7" name="Google Shape;137;p16"/>
          <p:cNvSpPr txBox="1"/>
          <p:nvPr/>
        </p:nvSpPr>
        <p:spPr>
          <a:xfrm>
            <a:off x="8298371" y="430841"/>
            <a:ext cx="1379321" cy="446945"/>
          </a:xfrm>
          <a:prstGeom prst="rect">
            <a:avLst/>
          </a:prstGeom>
          <a:noFill/>
          <a:ln>
            <a:noFill/>
          </a:ln>
        </p:spPr>
        <p:txBody>
          <a:bodyPr spcFirstLastPara="1" wrap="square" lIns="78190" tIns="78190" rIns="78190" bIns="78190" anchor="t" anchorCtr="0">
            <a:noAutofit/>
          </a:bodyPr>
          <a:lstStyle/>
          <a:p>
            <a:r>
              <a:rPr lang="en-GB" sz="1881" b="1" dirty="0">
                <a:solidFill>
                  <a:srgbClr val="595959"/>
                </a:solidFill>
                <a:latin typeface="Prompt"/>
                <a:ea typeface="Prompt"/>
                <a:cs typeface="Prompt"/>
                <a:sym typeface="Prompt"/>
              </a:rPr>
              <a:t>Lesson 3 </a:t>
            </a:r>
            <a:endParaRPr sz="1881" b="1" dirty="0">
              <a:solidFill>
                <a:srgbClr val="595959"/>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49" name="Google Shape;149;p16"/>
          <p:cNvSpPr/>
          <p:nvPr/>
        </p:nvSpPr>
        <p:spPr>
          <a:xfrm>
            <a:off x="-2336457" y="3109346"/>
            <a:ext cx="1878094" cy="727120"/>
          </a:xfrm>
          <a:prstGeom prst="homePlate">
            <a:avLst>
              <a:gd name="adj" fmla="val 50000"/>
            </a:avLst>
          </a:prstGeom>
          <a:solidFill>
            <a:srgbClr val="CC0000"/>
          </a:solidFill>
          <a:ln>
            <a:noFill/>
          </a:ln>
        </p:spPr>
        <p:txBody>
          <a:bodyPr spcFirstLastPara="1" wrap="square" lIns="78190" tIns="78190" rIns="78190" bIns="78190" anchor="ctr" anchorCtr="0">
            <a:noAutofit/>
          </a:bodyPr>
          <a:lstStyle/>
          <a:p>
            <a:endParaRPr sz="1539"/>
          </a:p>
        </p:txBody>
      </p:sp>
      <p:sp>
        <p:nvSpPr>
          <p:cNvPr id="150" name="Google Shape;150;p16"/>
          <p:cNvSpPr txBox="1"/>
          <p:nvPr/>
        </p:nvSpPr>
        <p:spPr>
          <a:xfrm>
            <a:off x="-2178046" y="3214925"/>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6</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flipV="1">
            <a:off x="1063186" y="1025722"/>
            <a:ext cx="8525734" cy="48872"/>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1923480" y="1498343"/>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sp>
        <p:nvSpPr>
          <p:cNvPr id="154" name="Google Shape;154;p16"/>
          <p:cNvSpPr/>
          <p:nvPr/>
        </p:nvSpPr>
        <p:spPr>
          <a:xfrm>
            <a:off x="-2336457" y="1219450"/>
            <a:ext cx="1878094" cy="727120"/>
          </a:xfrm>
          <a:prstGeom prst="homePlate">
            <a:avLst>
              <a:gd name="adj" fmla="val 50000"/>
            </a:avLst>
          </a:prstGeom>
          <a:solidFill>
            <a:srgbClr val="CC0000"/>
          </a:solidFill>
          <a:ln>
            <a:noFill/>
          </a:ln>
        </p:spPr>
        <p:txBody>
          <a:bodyPr spcFirstLastPara="1" wrap="square" lIns="78190" tIns="78190" rIns="78190" bIns="78190" anchor="ctr" anchorCtr="0">
            <a:noAutofit/>
          </a:bodyPr>
          <a:lstStyle/>
          <a:p>
            <a:endParaRPr sz="1539"/>
          </a:p>
        </p:txBody>
      </p:sp>
      <p:sp>
        <p:nvSpPr>
          <p:cNvPr id="155" name="Google Shape;155;p16"/>
          <p:cNvSpPr txBox="1"/>
          <p:nvPr/>
        </p:nvSpPr>
        <p:spPr>
          <a:xfrm>
            <a:off x="-2178046" y="1325029"/>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5</a:t>
            </a:r>
            <a:endParaRPr sz="2566" b="1">
              <a:solidFill>
                <a:schemeClr val="lt1"/>
              </a:solidFill>
              <a:latin typeface="Prompt"/>
              <a:ea typeface="Prompt"/>
              <a:cs typeface="Prompt"/>
              <a:sym typeface="Prompt"/>
            </a:endParaRPr>
          </a:p>
        </p:txBody>
      </p:sp>
      <p:pic>
        <p:nvPicPr>
          <p:cNvPr id="2" name="Picture 1">
            <a:extLst>
              <a:ext uri="{FF2B5EF4-FFF2-40B4-BE49-F238E27FC236}">
                <a16:creationId xmlns:a16="http://schemas.microsoft.com/office/drawing/2014/main" id="{0C97377E-5663-474B-8A8A-E632C732E41B}"/>
              </a:ext>
            </a:extLst>
          </p:cNvPr>
          <p:cNvPicPr>
            <a:picLocks noChangeAspect="1"/>
          </p:cNvPicPr>
          <p:nvPr/>
        </p:nvPicPr>
        <p:blipFill>
          <a:blip r:embed="rId4"/>
          <a:stretch>
            <a:fillRect/>
          </a:stretch>
        </p:blipFill>
        <p:spPr>
          <a:xfrm>
            <a:off x="1579901" y="1203371"/>
            <a:ext cx="7273295" cy="5368385"/>
          </a:xfrm>
          <a:prstGeom prst="rect">
            <a:avLst/>
          </a:prstGeom>
        </p:spPr>
      </p:pic>
      <p:sp>
        <p:nvSpPr>
          <p:cNvPr id="28" name="Speech Bubble: Rectangle with Corners Rounded 27">
            <a:extLst>
              <a:ext uri="{FF2B5EF4-FFF2-40B4-BE49-F238E27FC236}">
                <a16:creationId xmlns:a16="http://schemas.microsoft.com/office/drawing/2014/main" id="{1259C59E-BAFC-4793-8772-A480CF7734E3}"/>
              </a:ext>
            </a:extLst>
          </p:cNvPr>
          <p:cNvSpPr/>
          <p:nvPr/>
        </p:nvSpPr>
        <p:spPr>
          <a:xfrm rot="21449388">
            <a:off x="7313210" y="3497257"/>
            <a:ext cx="4286276" cy="2448534"/>
          </a:xfrm>
          <a:prstGeom prst="wedgeRoundRectCallout">
            <a:avLst>
              <a:gd name="adj1" fmla="val -54044"/>
              <a:gd name="adj2" fmla="val -12396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2">
                    <a:lumMod val="50000"/>
                  </a:schemeClr>
                </a:solidFill>
                <a:latin typeface="Raleway" panose="020B0604020202020204" charset="0"/>
              </a:rPr>
              <a:t>How important is Quality Education in the UK?</a:t>
            </a:r>
          </a:p>
          <a:p>
            <a:pPr algn="ctr"/>
            <a:endParaRPr lang="en-GB" sz="2000" dirty="0">
              <a:solidFill>
                <a:schemeClr val="tx2">
                  <a:lumMod val="50000"/>
                </a:schemeClr>
              </a:solidFill>
              <a:latin typeface="Raleway" panose="020B0604020202020204" charset="0"/>
            </a:endParaRPr>
          </a:p>
          <a:p>
            <a:pPr algn="ctr"/>
            <a:r>
              <a:rPr lang="en-GB" sz="2000" dirty="0">
                <a:solidFill>
                  <a:schemeClr val="tx2">
                    <a:lumMod val="50000"/>
                  </a:schemeClr>
                </a:solidFill>
                <a:latin typeface="Raleway" panose="020B0604020202020204" charset="0"/>
              </a:rPr>
              <a:t>How will Quality Education be a challenge for the world post Covid-19?  </a:t>
            </a:r>
          </a:p>
        </p:txBody>
      </p:sp>
      <p:sp>
        <p:nvSpPr>
          <p:cNvPr id="23" name="TextBox 22">
            <a:extLst>
              <a:ext uri="{FF2B5EF4-FFF2-40B4-BE49-F238E27FC236}">
                <a16:creationId xmlns:a16="http://schemas.microsoft.com/office/drawing/2014/main" id="{CB49010D-E769-4349-8F25-7839DCB81C2B}"/>
              </a:ext>
            </a:extLst>
          </p:cNvPr>
          <p:cNvSpPr txBox="1"/>
          <p:nvPr/>
        </p:nvSpPr>
        <p:spPr>
          <a:xfrm>
            <a:off x="141886" y="277622"/>
            <a:ext cx="7266038" cy="600164"/>
          </a:xfrm>
          <a:prstGeom prst="rect">
            <a:avLst/>
          </a:prstGeom>
          <a:noFill/>
        </p:spPr>
        <p:txBody>
          <a:bodyPr wrap="square">
            <a:spAutoFit/>
          </a:bodyPr>
          <a:lstStyle/>
          <a:p>
            <a:pPr>
              <a:buClr>
                <a:srgbClr val="000000"/>
              </a:buClr>
              <a:buSzPts val="1400"/>
            </a:pPr>
            <a:r>
              <a:rPr lang="it" sz="1100" b="1" dirty="0">
                <a:solidFill>
                  <a:schemeClr val="accent5">
                    <a:lumMod val="50000"/>
                  </a:schemeClr>
                </a:solidFill>
                <a:latin typeface="Prompt"/>
                <a:ea typeface="Prompt"/>
                <a:cs typeface="Prompt"/>
                <a:sym typeface="Prompt"/>
              </a:rPr>
              <a:t>// QUALITY EDUCATION//Teaching Learning Unit </a:t>
            </a:r>
          </a:p>
          <a:p>
            <a:pPr>
              <a:buClr>
                <a:srgbClr val="000000"/>
              </a:buClr>
              <a:buSzPts val="1400"/>
            </a:pPr>
            <a:r>
              <a:rPr lang="en-GB" sz="1100" b="1" dirty="0">
                <a:solidFill>
                  <a:schemeClr val="accent5">
                    <a:lumMod val="50000"/>
                  </a:schemeClr>
                </a:solidFill>
                <a:latin typeface="Raleway" panose="020B0604020202020204"/>
                <a:ea typeface="Prompt"/>
                <a:cs typeface="Prompt"/>
                <a:sym typeface="Prompt"/>
              </a:rPr>
              <a:t>Responding to  the Global Pandemic //  Quality Education // Lesson 3 ‘</a:t>
            </a:r>
            <a:r>
              <a:rPr lang="en-GB" sz="1100" b="1" dirty="0">
                <a:solidFill>
                  <a:schemeClr val="accent5">
                    <a:lumMod val="50000"/>
                  </a:schemeClr>
                </a:solidFill>
                <a:latin typeface="Raleway" panose="020B0604020202020204"/>
              </a:rPr>
              <a:t>Build Back Better’- A Global Response to </a:t>
            </a:r>
            <a:r>
              <a:rPr lang="en-GB" sz="1100" b="1" dirty="0" err="1">
                <a:solidFill>
                  <a:schemeClr val="accent5">
                    <a:lumMod val="50000"/>
                  </a:schemeClr>
                </a:solidFill>
                <a:latin typeface="Raleway" panose="020B0604020202020204"/>
              </a:rPr>
              <a:t>Covid</a:t>
            </a:r>
            <a:r>
              <a:rPr lang="en-GB" sz="1100" b="1" dirty="0">
                <a:solidFill>
                  <a:schemeClr val="accent5">
                    <a:lumMod val="50000"/>
                  </a:schemeClr>
                </a:solidFill>
                <a:latin typeface="Raleway" panose="020B0604020202020204"/>
              </a:rPr>
              <a:t> 19  and the challenge of quality education for all  </a:t>
            </a:r>
          </a:p>
        </p:txBody>
      </p:sp>
    </p:spTree>
    <p:extLst>
      <p:ext uri="{BB962C8B-B14F-4D97-AF65-F5344CB8AC3E}">
        <p14:creationId xmlns:p14="http://schemas.microsoft.com/office/powerpoint/2010/main" val="137183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246617" y="218318"/>
            <a:ext cx="1379321" cy="447003"/>
          </a:xfrm>
          <a:prstGeom prst="rect">
            <a:avLst/>
          </a:prstGeom>
          <a:noFill/>
          <a:ln>
            <a:noFill/>
          </a:ln>
        </p:spPr>
      </p:pic>
      <p:sp>
        <p:nvSpPr>
          <p:cNvPr id="133" name="Google Shape;133;p16"/>
          <p:cNvSpPr txBox="1"/>
          <p:nvPr/>
        </p:nvSpPr>
        <p:spPr>
          <a:xfrm>
            <a:off x="900498" y="1619237"/>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3316190" y="6273212"/>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141360" y="34658"/>
            <a:ext cx="3316190" cy="60325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000" b="1" dirty="0">
                <a:solidFill>
                  <a:schemeClr val="accent5">
                    <a:lumMod val="50000"/>
                  </a:schemeClr>
                </a:solidFill>
                <a:latin typeface="Prompt"/>
                <a:ea typeface="Prompt"/>
                <a:cs typeface="Prompt"/>
                <a:sym typeface="Prompt"/>
              </a:rPr>
              <a:t>// QUALITY EDUCATION//Teaching Learning Unit </a:t>
            </a:r>
          </a:p>
          <a:p>
            <a:pPr>
              <a:buClr>
                <a:srgbClr val="000000"/>
              </a:buClr>
              <a:buSzPts val="1400"/>
            </a:pPr>
            <a:r>
              <a:rPr lang="en-GB" sz="1000" b="1" dirty="0">
                <a:solidFill>
                  <a:schemeClr val="accent5">
                    <a:lumMod val="50000"/>
                  </a:schemeClr>
                </a:solidFill>
                <a:latin typeface="Raleway" panose="020B0604020202020204"/>
                <a:ea typeface="Prompt"/>
                <a:cs typeface="Prompt"/>
                <a:sym typeface="Prompt"/>
              </a:rPr>
              <a:t>Responding to  the Global Pandemic //  Quality Education // Lesson 3 ‘</a:t>
            </a:r>
            <a:r>
              <a:rPr lang="en-GB" sz="1000" b="1" dirty="0">
                <a:solidFill>
                  <a:schemeClr val="accent5">
                    <a:lumMod val="50000"/>
                  </a:schemeClr>
                </a:solidFill>
                <a:latin typeface="Raleway" panose="020B0604020202020204"/>
              </a:rPr>
              <a:t>Build Back Better</a:t>
            </a: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3457550" y="1338913"/>
            <a:ext cx="4620858" cy="735704"/>
          </a:xfrm>
          <a:prstGeom prst="rect">
            <a:avLst/>
          </a:prstGeom>
          <a:solidFill>
            <a:schemeClr val="accent5">
              <a:lumMod val="20000"/>
              <a:lumOff val="80000"/>
            </a:schemeClr>
          </a:solidFill>
          <a:ln>
            <a:noFill/>
          </a:ln>
        </p:spPr>
        <p:txBody>
          <a:bodyPr spcFirstLastPara="1" wrap="square" lIns="78190" tIns="78190" rIns="78190" bIns="78190" anchor="t" anchorCtr="0">
            <a:noAutofit/>
          </a:bodyPr>
          <a:lstStyle/>
          <a:p>
            <a:r>
              <a:rPr lang="en-GB" sz="3600" b="1" dirty="0">
                <a:solidFill>
                  <a:srgbClr val="595959"/>
                </a:solidFill>
                <a:latin typeface="Raleway" panose="020B0604020202020204" charset="0"/>
              </a:rPr>
              <a:t>Lesson</a:t>
            </a:r>
            <a:r>
              <a:rPr lang="en-GB" sz="3600" b="1" dirty="0">
                <a:solidFill>
                  <a:schemeClr val="tx2">
                    <a:lumMod val="50000"/>
                  </a:schemeClr>
                </a:solidFill>
                <a:latin typeface="Raleway" panose="020B0604020202020204" charset="0"/>
              </a:rPr>
              <a:t> </a:t>
            </a:r>
            <a:r>
              <a:rPr lang="en-GB" sz="3600" b="1" dirty="0">
                <a:solidFill>
                  <a:srgbClr val="595959"/>
                </a:solidFill>
                <a:latin typeface="Raleway" panose="020B0604020202020204" charset="0"/>
              </a:rPr>
              <a:t>Objectives</a:t>
            </a:r>
          </a:p>
        </p:txBody>
      </p:sp>
      <p:sp>
        <p:nvSpPr>
          <p:cNvPr id="152" name="Google Shape;152;p16"/>
          <p:cNvSpPr/>
          <p:nvPr/>
        </p:nvSpPr>
        <p:spPr>
          <a:xfrm rot="10800000" flipH="1">
            <a:off x="2988169" y="1230404"/>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2" name="Rectangle 1">
            <a:extLst>
              <a:ext uri="{FF2B5EF4-FFF2-40B4-BE49-F238E27FC236}">
                <a16:creationId xmlns:a16="http://schemas.microsoft.com/office/drawing/2014/main" id="{83FCACE6-8B58-4693-A19D-BFCDCB424655}"/>
              </a:ext>
            </a:extLst>
          </p:cNvPr>
          <p:cNvSpPr/>
          <p:nvPr/>
        </p:nvSpPr>
        <p:spPr>
          <a:xfrm>
            <a:off x="1393638" y="2410037"/>
            <a:ext cx="9719365" cy="3108543"/>
          </a:xfrm>
          <a:prstGeom prst="rect">
            <a:avLst/>
          </a:prstGeom>
        </p:spPr>
        <p:txBody>
          <a:bodyPr wrap="square">
            <a:spAutoFit/>
          </a:bodyPr>
          <a:lstStyle/>
          <a:p>
            <a:r>
              <a:rPr lang="en-GB" sz="2800" b="1" dirty="0">
                <a:latin typeface="Raleway" panose="020B0604020202020204" charset="0"/>
              </a:rPr>
              <a:t>You will be able to:</a:t>
            </a:r>
          </a:p>
          <a:p>
            <a:endParaRPr lang="en-GB" sz="2800" dirty="0">
              <a:latin typeface="Raleway" panose="020B0604020202020204" charset="0"/>
            </a:endParaRPr>
          </a:p>
          <a:p>
            <a:pPr marL="342900" indent="-342900">
              <a:buFont typeface="Arial" panose="020B0604020202020204" pitchFamily="34" charset="0"/>
              <a:buChar char="•"/>
            </a:pPr>
            <a:r>
              <a:rPr lang="en-GB" sz="2800" b="1" dirty="0">
                <a:cs typeface="Arial" pitchFamily="34" charset="0"/>
              </a:rPr>
              <a:t>Develop </a:t>
            </a:r>
            <a:r>
              <a:rPr lang="en-GB" sz="2800" dirty="0">
                <a:cs typeface="Arial" pitchFamily="34" charset="0"/>
              </a:rPr>
              <a:t>your views on quality education around the world</a:t>
            </a:r>
          </a:p>
          <a:p>
            <a:pPr marL="342900" indent="-342900">
              <a:buFont typeface="Arial" panose="020B0604020202020204" pitchFamily="34" charset="0"/>
              <a:buChar char="•"/>
            </a:pPr>
            <a:r>
              <a:rPr lang="en-GB" sz="2800" b="1" dirty="0">
                <a:cs typeface="Arial" pitchFamily="34" charset="0"/>
              </a:rPr>
              <a:t>Explain </a:t>
            </a:r>
            <a:r>
              <a:rPr lang="en-GB" sz="2800" dirty="0"/>
              <a:t>the importance of quality education post Covid-19</a:t>
            </a:r>
          </a:p>
          <a:p>
            <a:pPr marL="342900" indent="-342900">
              <a:buFont typeface="Arial" panose="020B0604020202020204" pitchFamily="34" charset="0"/>
              <a:buChar char="•"/>
            </a:pPr>
            <a:r>
              <a:rPr lang="en-GB" sz="2800" b="1" dirty="0"/>
              <a:t>Evaluate</a:t>
            </a:r>
            <a:r>
              <a:rPr lang="en-GB" sz="2800" dirty="0"/>
              <a:t> the impact of Covid-19 on quality education </a:t>
            </a:r>
          </a:p>
          <a:p>
            <a:pPr marL="342900" indent="-342900">
              <a:buFont typeface="Arial" panose="020B0604020202020204" pitchFamily="34" charset="0"/>
              <a:buChar char="•"/>
            </a:pPr>
            <a:r>
              <a:rPr lang="en-GB" sz="2800" b="1" dirty="0"/>
              <a:t>Explain</a:t>
            </a:r>
            <a:r>
              <a:rPr lang="en-GB" sz="2800" dirty="0"/>
              <a:t> what quality education is and </a:t>
            </a:r>
            <a:r>
              <a:rPr lang="en-GB" sz="2800" b="1" dirty="0"/>
              <a:t>identify</a:t>
            </a:r>
            <a:r>
              <a:rPr lang="en-GB" sz="2800" dirty="0"/>
              <a:t> some current trends between and within countries post Covid-19</a:t>
            </a:r>
            <a:endParaRPr lang="en-GB" sz="2800" dirty="0">
              <a:latin typeface="Arial" pitchFamily="34" charset="0"/>
              <a:cs typeface="Arial" pitchFamily="34" charset="0"/>
            </a:endParaRPr>
          </a:p>
        </p:txBody>
      </p:sp>
      <p:sp>
        <p:nvSpPr>
          <p:cNvPr id="21" name="Rectangle 20">
            <a:extLst>
              <a:ext uri="{FF2B5EF4-FFF2-40B4-BE49-F238E27FC236}">
                <a16:creationId xmlns:a16="http://schemas.microsoft.com/office/drawing/2014/main" id="{91BE24E6-485D-48AE-8A76-51E588A8EE27}"/>
              </a:ext>
            </a:extLst>
          </p:cNvPr>
          <p:cNvSpPr/>
          <p:nvPr/>
        </p:nvSpPr>
        <p:spPr>
          <a:xfrm>
            <a:off x="3751756" y="168042"/>
            <a:ext cx="4032449" cy="914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aleway" panose="020B0604020202020204" charset="0"/>
              </a:rPr>
              <a:t>How can we work towards Quality Education for all post Covid-19?</a:t>
            </a:r>
            <a:endParaRPr lang="en-GB" dirty="0"/>
          </a:p>
        </p:txBody>
      </p:sp>
    </p:spTree>
    <p:extLst>
      <p:ext uri="{BB962C8B-B14F-4D97-AF65-F5344CB8AC3E}">
        <p14:creationId xmlns:p14="http://schemas.microsoft.com/office/powerpoint/2010/main" val="9164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102648" y="157690"/>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flipV="1">
            <a:off x="1638775" y="6557456"/>
            <a:ext cx="8637016"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106814" y="74158"/>
            <a:ext cx="3718215" cy="653429"/>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00" b="1" dirty="0">
                <a:solidFill>
                  <a:schemeClr val="accent5">
                    <a:lumMod val="50000"/>
                  </a:schemeClr>
                </a:solidFill>
                <a:latin typeface="Prompt"/>
                <a:ea typeface="Prompt"/>
                <a:cs typeface="Prompt"/>
                <a:sym typeface="Prompt"/>
              </a:rPr>
              <a:t>// QUALITY EDUCATION//Teaching Learning Unit </a:t>
            </a:r>
          </a:p>
          <a:p>
            <a:pPr>
              <a:buClr>
                <a:srgbClr val="000000"/>
              </a:buClr>
              <a:buSzPts val="1400"/>
            </a:pPr>
            <a:r>
              <a:rPr lang="en-GB" sz="1100" b="1" dirty="0">
                <a:solidFill>
                  <a:schemeClr val="accent5">
                    <a:lumMod val="50000"/>
                  </a:schemeClr>
                </a:solidFill>
                <a:latin typeface="Raleway" panose="020B0604020202020204"/>
                <a:ea typeface="Prompt"/>
                <a:cs typeface="Prompt"/>
                <a:sym typeface="Prompt"/>
              </a:rPr>
              <a:t>Responding to  the Global Pandemic //  Quality Education // Lesson 3 ‘</a:t>
            </a:r>
            <a:endParaRPr lang="en-GB" sz="1100" b="1" dirty="0">
              <a:solidFill>
                <a:schemeClr val="accent5">
                  <a:lumMod val="50000"/>
                </a:schemeClr>
              </a:solidFill>
              <a:latin typeface="Raleway" panose="020B0604020202020204"/>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3647729" y="1403283"/>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3" name="Google Shape;153;p16"/>
          <p:cNvSpPr txBox="1"/>
          <p:nvPr/>
        </p:nvSpPr>
        <p:spPr>
          <a:xfrm>
            <a:off x="4051139" y="480663"/>
            <a:ext cx="3152744" cy="734336"/>
          </a:xfrm>
          <a:prstGeom prst="rect">
            <a:avLst/>
          </a:prstGeom>
          <a:solidFill>
            <a:schemeClr val="accent5">
              <a:lumMod val="20000"/>
              <a:lumOff val="80000"/>
            </a:schemeClr>
          </a:solidFill>
          <a:ln>
            <a:noFill/>
          </a:ln>
        </p:spPr>
        <p:txBody>
          <a:bodyPr spcFirstLastPara="1" wrap="square" lIns="78190" tIns="78190" rIns="78190" bIns="78190" anchor="t" anchorCtr="0">
            <a:noAutofit/>
          </a:bodyPr>
          <a:lstStyle/>
          <a:p>
            <a:r>
              <a:rPr lang="en-GB" sz="3600" dirty="0">
                <a:latin typeface="Raleway"/>
                <a:ea typeface="Raleway"/>
                <a:cs typeface="Raleway"/>
                <a:sym typeface="Raleway"/>
              </a:rPr>
              <a:t>     Big Ideas </a:t>
            </a:r>
            <a:endParaRPr sz="3600" dirty="0">
              <a:latin typeface="Raleway"/>
              <a:ea typeface="Raleway"/>
              <a:cs typeface="Raleway"/>
              <a:sym typeface="Raleway"/>
            </a:endParaRPr>
          </a:p>
        </p:txBody>
      </p:sp>
      <p:sp>
        <p:nvSpPr>
          <p:cNvPr id="2" name="Rectangle 1">
            <a:extLst>
              <a:ext uri="{FF2B5EF4-FFF2-40B4-BE49-F238E27FC236}">
                <a16:creationId xmlns:a16="http://schemas.microsoft.com/office/drawing/2014/main" id="{79791D73-D621-4DA3-B21E-929E1498859D}"/>
              </a:ext>
            </a:extLst>
          </p:cNvPr>
          <p:cNvSpPr/>
          <p:nvPr/>
        </p:nvSpPr>
        <p:spPr>
          <a:xfrm>
            <a:off x="432598" y="1432614"/>
            <a:ext cx="11049371" cy="5078313"/>
          </a:xfrm>
          <a:prstGeom prst="rect">
            <a:avLst/>
          </a:prstGeom>
        </p:spPr>
        <p:txBody>
          <a:bodyPr wrap="square">
            <a:spAutoFit/>
          </a:bodyPr>
          <a:lstStyle/>
          <a:p>
            <a:r>
              <a:rPr lang="en-GB" b="1" i="1" dirty="0"/>
              <a:t>QUALITY EDUCATION:</a:t>
            </a:r>
          </a:p>
          <a:p>
            <a:endParaRPr lang="en-GB" b="1" i="1" dirty="0"/>
          </a:p>
          <a:p>
            <a:r>
              <a:rPr lang="en-GB" i="1" dirty="0"/>
              <a:t>Every child and young person has the right to go to school and learn. When that right is fully realized, education provides children and young people with a path out of poverty and the prospect of a stable and promising future. For nations, investment in quality education, starting from the early years, establishes the foundation for more peaceful and prosperous families, communities and economies.</a:t>
            </a:r>
          </a:p>
          <a:p>
            <a:endParaRPr lang="en-GB" i="1" dirty="0"/>
          </a:p>
          <a:p>
            <a:r>
              <a:rPr lang="en-GB" b="1" i="1" dirty="0"/>
              <a:t>QUALITY EDUCATION POST COVID-19:</a:t>
            </a:r>
          </a:p>
          <a:p>
            <a:endParaRPr lang="en-GB" b="1" i="1" dirty="0"/>
          </a:p>
          <a:p>
            <a:r>
              <a:rPr lang="en-GB" i="1" dirty="0"/>
              <a:t>For those living in countries affected by complex humanitarian emergencies, quality education is particularly critical as it provides them with the stability and structure required to cope and equips them with the knowledge and skills they need to rebuild their country once the disaster is over. </a:t>
            </a:r>
          </a:p>
          <a:p>
            <a:endParaRPr lang="en-GB" i="1" dirty="0"/>
          </a:p>
          <a:p>
            <a:r>
              <a:rPr lang="en-GB" i="1" dirty="0"/>
              <a:t>Shortfalls in funding for education in emergencies have a devastating impact on children and young people’s hope for a better future. Unless the provision of education in emergencies is prioritized, a generation of children living in countries affected by disaster will grow up without the skills they need to contribute to their countries and economies, exacerbating what is already a desperate situation for millions of children and their families.</a:t>
            </a:r>
          </a:p>
          <a:p>
            <a:endParaRPr lang="en-GB" dirty="0">
              <a:highlight>
                <a:srgbClr val="FFFF00"/>
              </a:highlight>
              <a:latin typeface="Raleway" panose="020B0604020202020204" charset="0"/>
            </a:endParaRPr>
          </a:p>
        </p:txBody>
      </p:sp>
    </p:spTree>
    <p:extLst>
      <p:ext uri="{BB962C8B-B14F-4D97-AF65-F5344CB8AC3E}">
        <p14:creationId xmlns:p14="http://schemas.microsoft.com/office/powerpoint/2010/main" val="232356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10191859" y="340091"/>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2172942" y="5354775"/>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3" name="Google Shape;143;p16"/>
          <p:cNvSpPr txBox="1"/>
          <p:nvPr/>
        </p:nvSpPr>
        <p:spPr>
          <a:xfrm>
            <a:off x="106814" y="28416"/>
            <a:ext cx="371821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100" b="1" dirty="0">
                <a:solidFill>
                  <a:schemeClr val="accent5">
                    <a:lumMod val="50000"/>
                  </a:schemeClr>
                </a:solidFill>
                <a:latin typeface="Prompt"/>
                <a:ea typeface="Prompt"/>
                <a:cs typeface="Prompt"/>
                <a:sym typeface="Prompt"/>
              </a:rPr>
              <a:t>// QUALITY EDUCATION//Teaching Learning Unit </a:t>
            </a:r>
          </a:p>
          <a:p>
            <a:pPr>
              <a:buClr>
                <a:srgbClr val="000000"/>
              </a:buClr>
              <a:buSzPts val="1400"/>
            </a:pPr>
            <a:r>
              <a:rPr lang="en-GB" sz="1100" b="1" dirty="0">
                <a:solidFill>
                  <a:schemeClr val="accent5">
                    <a:lumMod val="50000"/>
                  </a:schemeClr>
                </a:solidFill>
                <a:latin typeface="Raleway" panose="020B0604020202020204"/>
                <a:ea typeface="Prompt"/>
                <a:cs typeface="Prompt"/>
                <a:sym typeface="Prompt"/>
              </a:rPr>
              <a:t>Responding to  the Global Pandemic //  Quality Education // Lesson</a:t>
            </a:r>
            <a:endParaRPr lang="en-GB" sz="1100" b="1" dirty="0">
              <a:solidFill>
                <a:schemeClr val="accent5">
                  <a:lumMod val="50000"/>
                </a:schemeClr>
              </a:solidFill>
              <a:latin typeface="Raleway" panose="020B0604020202020204"/>
            </a:endParaRPr>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2" name="Google Shape;152;p16"/>
          <p:cNvSpPr/>
          <p:nvPr/>
        </p:nvSpPr>
        <p:spPr>
          <a:xfrm rot="10800000" flipH="1">
            <a:off x="1165533" y="1025157"/>
            <a:ext cx="8387834" cy="49845"/>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2428297" y="1276668"/>
            <a:ext cx="5862305" cy="648561"/>
          </a:xfrm>
          <a:prstGeom prst="rect">
            <a:avLst/>
          </a:prstGeom>
          <a:solidFill>
            <a:schemeClr val="accent5">
              <a:lumMod val="20000"/>
              <a:lumOff val="80000"/>
            </a:schemeClr>
          </a:solidFill>
          <a:ln>
            <a:noFill/>
          </a:ln>
        </p:spPr>
        <p:txBody>
          <a:bodyPr spcFirstLastPara="1" wrap="square" lIns="78190" tIns="78190" rIns="78190" bIns="78190" anchor="t" anchorCtr="0">
            <a:noAutofit/>
          </a:bodyPr>
          <a:lstStyle/>
          <a:p>
            <a:r>
              <a:rPr lang="en-US" sz="3600" b="1" dirty="0">
                <a:solidFill>
                  <a:srgbClr val="595959"/>
                </a:solidFill>
                <a:latin typeface="Raleway" panose="020B0604020202020204" charset="0"/>
              </a:rPr>
              <a:t>Activity One: Gallery Walk</a:t>
            </a:r>
            <a:endParaRPr sz="3600" dirty="0">
              <a:latin typeface="Raleway"/>
              <a:ea typeface="Raleway"/>
              <a:cs typeface="Raleway"/>
              <a:sym typeface="Raleway"/>
            </a:endParaRPr>
          </a:p>
        </p:txBody>
      </p:sp>
      <p:sp>
        <p:nvSpPr>
          <p:cNvPr id="2" name="Rectangle 1">
            <a:extLst>
              <a:ext uri="{FF2B5EF4-FFF2-40B4-BE49-F238E27FC236}">
                <a16:creationId xmlns:a16="http://schemas.microsoft.com/office/drawing/2014/main" id="{EBD35229-8F75-4380-B5CF-F7AA76EAF8E6}"/>
              </a:ext>
            </a:extLst>
          </p:cNvPr>
          <p:cNvSpPr/>
          <p:nvPr/>
        </p:nvSpPr>
        <p:spPr>
          <a:xfrm>
            <a:off x="1391664" y="2410037"/>
            <a:ext cx="8387834" cy="3970318"/>
          </a:xfrm>
          <a:prstGeom prst="rect">
            <a:avLst/>
          </a:prstGeom>
        </p:spPr>
        <p:txBody>
          <a:bodyPr wrap="square">
            <a:spAutoFit/>
          </a:bodyPr>
          <a:lstStyle/>
          <a:p>
            <a:pPr marL="457200" indent="-457200">
              <a:buFont typeface="Arial" panose="020B0604020202020204" pitchFamily="34" charset="0"/>
              <a:buChar char="•"/>
            </a:pPr>
            <a:r>
              <a:rPr lang="en-US" sz="2800" dirty="0">
                <a:latin typeface="Raleway" panose="020B0604020202020204" charset="0"/>
              </a:rPr>
              <a:t>Walk around the room and write down what words, ideas and thought you have when looking at the pictures displayed around the room. </a:t>
            </a:r>
          </a:p>
          <a:p>
            <a:pPr marL="457200" indent="-457200">
              <a:buFont typeface="Arial" panose="020B0604020202020204" pitchFamily="34" charset="0"/>
              <a:buChar char="•"/>
            </a:pPr>
            <a:endParaRPr lang="en-US" sz="2800" dirty="0">
              <a:latin typeface="Raleway" panose="020B0604020202020204" charset="0"/>
            </a:endParaRPr>
          </a:p>
          <a:p>
            <a:pPr marL="457200" indent="-457200">
              <a:buFont typeface="Arial" panose="020B0604020202020204" pitchFamily="34" charset="0"/>
              <a:buChar char="•"/>
            </a:pPr>
            <a:r>
              <a:rPr lang="en-US" sz="2800" dirty="0">
                <a:latin typeface="Raleway" panose="020B0604020202020204" charset="0"/>
              </a:rPr>
              <a:t>Write down the first things that come into your head when you look at these pictures. </a:t>
            </a:r>
          </a:p>
          <a:p>
            <a:pPr marL="457200" indent="-457200">
              <a:buFont typeface="Arial" panose="020B0604020202020204" pitchFamily="34" charset="0"/>
              <a:buChar char="•"/>
            </a:pPr>
            <a:endParaRPr lang="en-US" sz="2800" dirty="0">
              <a:latin typeface="Raleway" panose="020B0604020202020204" charset="0"/>
            </a:endParaRPr>
          </a:p>
          <a:p>
            <a:pPr marL="457200" indent="-457200">
              <a:buFont typeface="Arial" panose="020B0604020202020204" pitchFamily="34" charset="0"/>
              <a:buChar char="•"/>
            </a:pPr>
            <a:r>
              <a:rPr lang="en-US" sz="2800" dirty="0">
                <a:latin typeface="Raleway" panose="020B0604020202020204" charset="0"/>
              </a:rPr>
              <a:t>Use the post it notes and stick them on/around the picture. </a:t>
            </a:r>
          </a:p>
        </p:txBody>
      </p:sp>
    </p:spTree>
    <p:extLst>
      <p:ext uri="{BB962C8B-B14F-4D97-AF65-F5344CB8AC3E}">
        <p14:creationId xmlns:p14="http://schemas.microsoft.com/office/powerpoint/2010/main" val="315281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7" name="Picture 6">
            <a:extLst>
              <a:ext uri="{FF2B5EF4-FFF2-40B4-BE49-F238E27FC236}">
                <a16:creationId xmlns:a16="http://schemas.microsoft.com/office/drawing/2014/main" id="{C6FED0CE-79D7-2746-B19C-5DB9F749564C}"/>
              </a:ext>
            </a:extLst>
          </p:cNvPr>
          <p:cNvPicPr>
            <a:picLocks noChangeAspect="1"/>
          </p:cNvPicPr>
          <p:nvPr/>
        </p:nvPicPr>
        <p:blipFill>
          <a:blip r:embed="rId3"/>
          <a:stretch>
            <a:fillRect/>
          </a:stretch>
        </p:blipFill>
        <p:spPr>
          <a:xfrm>
            <a:off x="1087021" y="3806055"/>
            <a:ext cx="3968355" cy="2315479"/>
          </a:xfrm>
          <a:prstGeom prst="rect">
            <a:avLst/>
          </a:prstGeom>
        </p:spPr>
      </p:pic>
      <p:pic>
        <p:nvPicPr>
          <p:cNvPr id="5" name="Picture 4">
            <a:extLst>
              <a:ext uri="{FF2B5EF4-FFF2-40B4-BE49-F238E27FC236}">
                <a16:creationId xmlns:a16="http://schemas.microsoft.com/office/drawing/2014/main" id="{4126616D-7285-AF47-BC89-E2D15D3B594D}"/>
              </a:ext>
            </a:extLst>
          </p:cNvPr>
          <p:cNvPicPr>
            <a:picLocks noChangeAspect="1"/>
          </p:cNvPicPr>
          <p:nvPr/>
        </p:nvPicPr>
        <p:blipFill>
          <a:blip r:embed="rId4"/>
          <a:stretch>
            <a:fillRect/>
          </a:stretch>
        </p:blipFill>
        <p:spPr>
          <a:xfrm>
            <a:off x="5256183" y="3854715"/>
            <a:ext cx="3905151" cy="1997538"/>
          </a:xfrm>
          <a:prstGeom prst="rect">
            <a:avLst/>
          </a:prstGeom>
        </p:spPr>
      </p:pic>
      <p:pic>
        <p:nvPicPr>
          <p:cNvPr id="132" name="Google Shape;132;p16"/>
          <p:cNvPicPr preferRelativeResize="0"/>
          <p:nvPr/>
        </p:nvPicPr>
        <p:blipFill rotWithShape="1">
          <a:blip r:embed="rId5">
            <a:alphaModFix/>
          </a:blip>
          <a:srcRect/>
          <a:stretch/>
        </p:blipFill>
        <p:spPr>
          <a:xfrm>
            <a:off x="10454791" y="237208"/>
            <a:ext cx="1379321" cy="447003"/>
          </a:xfrm>
          <a:prstGeom prst="rect">
            <a:avLst/>
          </a:prstGeom>
          <a:noFill/>
          <a:ln>
            <a:noFill/>
          </a:ln>
        </p:spPr>
      </p:pic>
      <p:sp>
        <p:nvSpPr>
          <p:cNvPr id="133" name="Google Shape;133;p16"/>
          <p:cNvSpPr txBox="1"/>
          <p:nvPr/>
        </p:nvSpPr>
        <p:spPr>
          <a:xfrm>
            <a:off x="1965922" y="1540613"/>
            <a:ext cx="5352823" cy="1304403"/>
          </a:xfrm>
          <a:prstGeom prst="rect">
            <a:avLst/>
          </a:prstGeom>
          <a:noFill/>
          <a:ln>
            <a:noFill/>
          </a:ln>
        </p:spPr>
        <p:txBody>
          <a:bodyPr spcFirstLastPara="1" wrap="square" lIns="78190" tIns="78190" rIns="78190" bIns="78190" anchor="t" anchorCtr="0">
            <a:noAutofit/>
          </a:bodyPr>
          <a:lstStyle/>
          <a:p>
            <a:endParaRPr sz="941">
              <a:solidFill>
                <a:schemeClr val="dk1"/>
              </a:solidFill>
              <a:latin typeface="Raleway"/>
              <a:ea typeface="Raleway"/>
              <a:cs typeface="Raleway"/>
              <a:sym typeface="Raleway"/>
            </a:endParaRPr>
          </a:p>
          <a:p>
            <a:endParaRPr sz="941">
              <a:solidFill>
                <a:schemeClr val="dk1"/>
              </a:solidFill>
              <a:latin typeface="Raleway"/>
              <a:ea typeface="Raleway"/>
              <a:cs typeface="Raleway"/>
              <a:sym typeface="Raleway"/>
            </a:endParaRPr>
          </a:p>
          <a:p>
            <a:endParaRPr sz="1539"/>
          </a:p>
        </p:txBody>
      </p:sp>
      <p:sp>
        <p:nvSpPr>
          <p:cNvPr id="134" name="Google Shape;134;p16"/>
          <p:cNvSpPr txBox="1"/>
          <p:nvPr/>
        </p:nvSpPr>
        <p:spPr>
          <a:xfrm>
            <a:off x="8446670" y="4845626"/>
            <a:ext cx="4469709" cy="96238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35" name="Google Shape;135;p16"/>
          <p:cNvSpPr txBox="1"/>
          <p:nvPr/>
        </p:nvSpPr>
        <p:spPr>
          <a:xfrm>
            <a:off x="1810095" y="3904966"/>
            <a:ext cx="5484444" cy="549573"/>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1026"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136" name="Google Shape;136;p16"/>
          <p:cNvSpPr/>
          <p:nvPr/>
        </p:nvSpPr>
        <p:spPr>
          <a:xfrm rot="10800000" flipH="1">
            <a:off x="2639243" y="6708742"/>
            <a:ext cx="5559619" cy="43873"/>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38" name="Google Shape;138;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2" name="Google Shape;142;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4" name="Google Shape;144;p16"/>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147" name="Google Shape;147;p16"/>
          <p:cNvSpPr txBox="1"/>
          <p:nvPr/>
        </p:nvSpPr>
        <p:spPr>
          <a:xfrm rot="5400000">
            <a:off x="9012738" y="5031624"/>
            <a:ext cx="1533520" cy="646300"/>
          </a:xfrm>
          <a:prstGeom prst="rect">
            <a:avLst/>
          </a:prstGeom>
          <a:noFill/>
          <a:ln>
            <a:noFill/>
          </a:ln>
        </p:spPr>
        <p:txBody>
          <a:bodyPr spcFirstLastPara="1" wrap="square" lIns="78190" tIns="78190" rIns="78190" bIns="78190" anchor="t" anchorCtr="0">
            <a:noAutofit/>
          </a:bodyPr>
          <a:lstStyle/>
          <a:p>
            <a:r>
              <a:rPr lang="it" sz="2566" b="1">
                <a:solidFill>
                  <a:schemeClr val="lt1"/>
                </a:solidFill>
                <a:latin typeface="Prompt"/>
                <a:ea typeface="Prompt"/>
                <a:cs typeface="Prompt"/>
                <a:sym typeface="Prompt"/>
              </a:rPr>
              <a:t>STEP 3</a:t>
            </a:r>
            <a:endParaRPr sz="2566" b="1">
              <a:solidFill>
                <a:schemeClr val="lt1"/>
              </a:solidFill>
              <a:latin typeface="Prompt"/>
              <a:ea typeface="Prompt"/>
              <a:cs typeface="Prompt"/>
              <a:sym typeface="Prompt"/>
            </a:endParaRPr>
          </a:p>
        </p:txBody>
      </p:sp>
      <p:sp>
        <p:nvSpPr>
          <p:cNvPr id="151" name="Google Shape;151;p16"/>
          <p:cNvSpPr txBox="1"/>
          <p:nvPr/>
        </p:nvSpPr>
        <p:spPr>
          <a:xfrm>
            <a:off x="1835584" y="1190265"/>
            <a:ext cx="5614781" cy="1136093"/>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152" name="Google Shape;152;p16"/>
          <p:cNvSpPr/>
          <p:nvPr/>
        </p:nvSpPr>
        <p:spPr>
          <a:xfrm rot="10800000" flipH="1">
            <a:off x="881754" y="996055"/>
            <a:ext cx="8678482"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153" name="Google Shape;153;p16"/>
          <p:cNvSpPr txBox="1"/>
          <p:nvPr/>
        </p:nvSpPr>
        <p:spPr>
          <a:xfrm>
            <a:off x="1923480" y="1498343"/>
            <a:ext cx="5484444" cy="1001393"/>
          </a:xfrm>
          <a:prstGeom prst="rect">
            <a:avLst/>
          </a:prstGeom>
          <a:noFill/>
          <a:ln>
            <a:noFill/>
          </a:ln>
        </p:spPr>
        <p:txBody>
          <a:bodyPr spcFirstLastPara="1" wrap="square" lIns="78190" tIns="78190" rIns="78190" bIns="78190" anchor="t" anchorCtr="0">
            <a:noAutofit/>
          </a:bodyPr>
          <a:lstStyle/>
          <a:p>
            <a:endParaRPr sz="941" dirty="0">
              <a:latin typeface="Raleway"/>
              <a:ea typeface="Raleway"/>
              <a:cs typeface="Raleway"/>
              <a:sym typeface="Raleway"/>
            </a:endParaRPr>
          </a:p>
        </p:txBody>
      </p:sp>
      <p:sp>
        <p:nvSpPr>
          <p:cNvPr id="26" name="Rectangle 25">
            <a:extLst>
              <a:ext uri="{FF2B5EF4-FFF2-40B4-BE49-F238E27FC236}">
                <a16:creationId xmlns:a16="http://schemas.microsoft.com/office/drawing/2014/main" id="{528E0ADF-BD36-4FD1-8AD0-C9064E77FA3B}"/>
              </a:ext>
            </a:extLst>
          </p:cNvPr>
          <p:cNvSpPr/>
          <p:nvPr/>
        </p:nvSpPr>
        <p:spPr>
          <a:xfrm>
            <a:off x="684183" y="5951164"/>
            <a:ext cx="9144000" cy="797654"/>
          </a:xfrm>
          <a:prstGeom prst="rect">
            <a:avLst/>
          </a:prstGeom>
          <a:solidFill>
            <a:schemeClr val="accent1">
              <a:lumMod val="40000"/>
              <a:lumOff val="60000"/>
            </a:schemeClr>
          </a:solidFill>
        </p:spPr>
        <p:txBody>
          <a:bodyPr wrap="square">
            <a:spAutoFit/>
          </a:bodyPr>
          <a:lstStyle/>
          <a:p>
            <a:pPr algn="ctr">
              <a:spcAft>
                <a:spcPts val="661"/>
              </a:spcAft>
            </a:pPr>
            <a:r>
              <a:rPr lang="en-GB" altLang="en-US" sz="2000" b="1" dirty="0">
                <a:solidFill>
                  <a:srgbClr val="595959"/>
                </a:solidFill>
                <a:latin typeface="Raleway" panose="020B0604020202020204" charset="0"/>
              </a:rPr>
              <a:t>Write down what words/ideas/thoughts come into </a:t>
            </a:r>
          </a:p>
          <a:p>
            <a:pPr algn="ctr">
              <a:spcAft>
                <a:spcPts val="661"/>
              </a:spcAft>
            </a:pPr>
            <a:r>
              <a:rPr lang="en-GB" altLang="en-US" sz="2000" b="1" dirty="0">
                <a:solidFill>
                  <a:srgbClr val="595959"/>
                </a:solidFill>
                <a:latin typeface="Raleway" panose="020B0604020202020204" charset="0"/>
              </a:rPr>
              <a:t>your head when you look at these pictures.</a:t>
            </a:r>
          </a:p>
        </p:txBody>
      </p:sp>
      <p:pic>
        <p:nvPicPr>
          <p:cNvPr id="2" name="Picture 1">
            <a:extLst>
              <a:ext uri="{FF2B5EF4-FFF2-40B4-BE49-F238E27FC236}">
                <a16:creationId xmlns:a16="http://schemas.microsoft.com/office/drawing/2014/main" id="{92E743AF-57B5-A343-A6A4-1B660AACD0CD}"/>
              </a:ext>
            </a:extLst>
          </p:cNvPr>
          <p:cNvPicPr>
            <a:picLocks noChangeAspect="1"/>
          </p:cNvPicPr>
          <p:nvPr/>
        </p:nvPicPr>
        <p:blipFill>
          <a:blip r:embed="rId6"/>
          <a:stretch>
            <a:fillRect/>
          </a:stretch>
        </p:blipFill>
        <p:spPr>
          <a:xfrm>
            <a:off x="1078005" y="1255600"/>
            <a:ext cx="4090282" cy="2501074"/>
          </a:xfrm>
          <a:prstGeom prst="rect">
            <a:avLst/>
          </a:prstGeom>
        </p:spPr>
      </p:pic>
      <p:pic>
        <p:nvPicPr>
          <p:cNvPr id="6" name="Picture 5">
            <a:extLst>
              <a:ext uri="{FF2B5EF4-FFF2-40B4-BE49-F238E27FC236}">
                <a16:creationId xmlns:a16="http://schemas.microsoft.com/office/drawing/2014/main" id="{D06A71A4-F31F-E741-A993-607CF1FE5CA0}"/>
              </a:ext>
            </a:extLst>
          </p:cNvPr>
          <p:cNvPicPr>
            <a:picLocks noChangeAspect="1"/>
          </p:cNvPicPr>
          <p:nvPr/>
        </p:nvPicPr>
        <p:blipFill>
          <a:blip r:embed="rId7"/>
          <a:stretch>
            <a:fillRect/>
          </a:stretch>
        </p:blipFill>
        <p:spPr>
          <a:xfrm>
            <a:off x="5256183" y="1242162"/>
            <a:ext cx="3847981" cy="2562755"/>
          </a:xfrm>
          <a:prstGeom prst="rect">
            <a:avLst/>
          </a:prstGeom>
        </p:spPr>
      </p:pic>
    </p:spTree>
    <p:extLst>
      <p:ext uri="{BB962C8B-B14F-4D97-AF65-F5344CB8AC3E}">
        <p14:creationId xmlns:p14="http://schemas.microsoft.com/office/powerpoint/2010/main" val="2240168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6315</TotalTime>
  <Words>2705</Words>
  <Application>Microsoft Office PowerPoint</Application>
  <PresentationFormat>Widescreen</PresentationFormat>
  <Paragraphs>246</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Prompt</vt:lpstr>
      <vt:lpstr>Raleway</vt:lpstr>
      <vt:lpstr>Raleway ExtraBold</vt:lpstr>
      <vt:lpstr>Roboto</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Clarke</dc:creator>
  <cp:lastModifiedBy>Kevin Ayre</cp:lastModifiedBy>
  <cp:revision>65</cp:revision>
  <dcterms:created xsi:type="dcterms:W3CDTF">2020-07-27T11:16:23Z</dcterms:created>
  <dcterms:modified xsi:type="dcterms:W3CDTF">2020-08-26T14:52:58Z</dcterms:modified>
</cp:coreProperties>
</file>