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93" r:id="rId3"/>
    <p:sldId id="299" r:id="rId4"/>
    <p:sldId id="294"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355" r:id="rId26"/>
    <p:sldId id="351" r:id="rId27"/>
    <p:sldId id="352" r:id="rId28"/>
    <p:sldId id="353" r:id="rId29"/>
    <p:sldId id="354" r:id="rId30"/>
    <p:sldId id="357" r:id="rId31"/>
    <p:sldId id="358" r:id="rId32"/>
    <p:sldId id="359" r:id="rId33"/>
    <p:sldId id="360" r:id="rId34"/>
    <p:sldId id="361" r:id="rId35"/>
    <p:sldId id="362" r:id="rId36"/>
    <p:sldId id="363" r:id="rId37"/>
    <p:sldId id="35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8" d="100"/>
          <a:sy n="108" d="100"/>
        </p:scale>
        <p:origin x="65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EEDCB2-05E0-4734-A598-F742713673B8}" type="datetimeFigureOut">
              <a:rPr lang="en-GB" smtClean="0"/>
              <a:t>21/07/2020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5D1260-84BF-4974-B757-A0D076456897}" type="slidenum">
              <a:rPr lang="en-GB" smtClean="0"/>
              <a:t>‹#›</a:t>
            </a:fld>
            <a:endParaRPr lang="en-GB"/>
          </a:p>
        </p:txBody>
      </p:sp>
    </p:spTree>
    <p:extLst>
      <p:ext uri="{BB962C8B-B14F-4D97-AF65-F5344CB8AC3E}">
        <p14:creationId xmlns:p14="http://schemas.microsoft.com/office/powerpoint/2010/main" val="3581692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xfuel.com/en/free-photo-jrozr"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blogs.oxfam.org/en/blogs/19-01-23-seven-brilliant-questions-you-asked-about-oxfam-inequality-repor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stats.unctad.org/Dgff2016/people/goal1/index.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16772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99755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27611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04938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0546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46557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42030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https://www.pxfuel.com/en/free-photo-jrozr</a:t>
            </a:r>
            <a:endParaRPr dirty="0"/>
          </a:p>
        </p:txBody>
      </p:sp>
    </p:spTree>
    <p:extLst>
      <p:ext uri="{BB962C8B-B14F-4D97-AF65-F5344CB8AC3E}">
        <p14:creationId xmlns:p14="http://schemas.microsoft.com/office/powerpoint/2010/main" val="3052512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47078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16508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4c6af311c4_0_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 name="Google Shape;66;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02520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97562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t>Oxfam </a:t>
            </a:r>
            <a:r>
              <a:rPr lang="en-GB" dirty="0">
                <a:hlinkClick r:id="rId3"/>
              </a:rPr>
              <a:t>https://blogs.oxfam.org/en/blogs/19-01-23-seven-brilliant-questions-you-asked-about-oxfam-inequality-report/</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15794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07205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53152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66779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265539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99806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131158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63615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48965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90284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078505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92556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86633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4207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7718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24588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51583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hlinkClick r:id="rId3"/>
              </a:rPr>
              <a:t>https://stats.unctad.org/Dgff2016/people/goal1/index.html</a:t>
            </a:r>
            <a:endParaRPr lang="en-GB" dirty="0"/>
          </a:p>
          <a:p>
            <a:r>
              <a:rPr lang="en-GB" dirty="0"/>
              <a:t>https://www.chrda.org/wp-content/uploads/2019/10/SDG-1-1.jpg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937487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t>https://encrypted-tbn0.gstatic.com/images?q=tbn%3AANd9GcTA8lLB4e8TDcKidZemTJi_efiBbJiuXrna2gexZVJjsAFONBuL</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714374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34776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B7745-6BB6-4899-8F5D-951A821C6C9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CD7D9B8-BAA4-46FA-A2DF-6A96A8B559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97C1BC-C4F9-40F9-B117-A518C494791B}"/>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2F8D87F1-1A53-4142-9BC9-388B0DB57E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C2D8C7-6F2C-4AA9-87BA-5B769B032E73}"/>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1921010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7F433-90DD-49A4-B56D-947EB7A93A4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71B015D-49C0-4B93-877F-2F76C368D6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4F5D7A-EA00-450F-9DF2-BDCCB0D02460}"/>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13A85628-87CB-4586-BF25-5334EA55B6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721C45F-4D58-4163-90C0-0F24E3360D0D}"/>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2462520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67002B-DED5-4993-B015-FB51909311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E29F90E-D3E8-49A7-8DFE-3424C3927E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E6895F-D733-4C82-8F3B-5D03E34E0F58}"/>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4CF08F7A-E14B-4254-B9C0-F563D64EA0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B9BAF4-A085-4DCB-B964-20DCA1981AD8}"/>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312552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77FE1-D265-4CDE-A153-AE71859A93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B71D8D9-7B09-467F-AD88-042EE7CD13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ED7BF4-EACA-4D66-8DDF-ABFD7C298291}"/>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FE3CC24D-82CD-4D7C-9DCA-5DEAF3157E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B7143A-65D6-4DA8-A266-746657F61A02}"/>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2469163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0C62F-523C-4F6E-84D5-357C2BACD0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9B740E9-547F-4336-94B6-20BBD2C73D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BEDABF-F84E-45F8-983D-C009621D1D03}"/>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DFA5BF05-C7F1-40EF-A830-E5493D5A0B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CB054A-B090-4B0F-AAF7-71826A33A987}"/>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2224849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45002-42E4-4743-AE73-A7FBBDBE80A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827AA4-9B76-41CE-B035-C0E7C6B37B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DDF301-2031-42CD-B158-431594DDF8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116ECAE-E23A-40C6-AE33-AE9AFC4E5DC6}"/>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6" name="Footer Placeholder 5">
            <a:extLst>
              <a:ext uri="{FF2B5EF4-FFF2-40B4-BE49-F238E27FC236}">
                <a16:creationId xmlns:a16="http://schemas.microsoft.com/office/drawing/2014/main" id="{3BEA90BE-14F5-41D7-A4B0-7C5207FD2C9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D51D3AE-5E99-4CA4-92FF-6A09029E3ADC}"/>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1693609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B20C2-18E0-4C1F-A0E7-B296E1EBA51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F0D9E56-A7AC-40A2-8E58-60E4F8084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18CF8-FD4D-47FD-97F0-D37F5D9F6B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B44B3C7-7F04-4519-945C-3B5D6F8FFF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AF0C9D-A90E-4235-85E7-E3E2E79F88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33F8936-4A9F-4B98-8133-1B2DDEF8B86E}"/>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8" name="Footer Placeholder 7">
            <a:extLst>
              <a:ext uri="{FF2B5EF4-FFF2-40B4-BE49-F238E27FC236}">
                <a16:creationId xmlns:a16="http://schemas.microsoft.com/office/drawing/2014/main" id="{EA698EA7-C778-4A75-B3A7-FB15B4A68C7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2D5023D-0F85-4D55-9DBA-27E522133321}"/>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979659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0D67A-C6DE-4FEE-8DE8-C43615A2969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FFE64FE-C345-43A0-9E21-731B2A1C2942}"/>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4" name="Footer Placeholder 3">
            <a:extLst>
              <a:ext uri="{FF2B5EF4-FFF2-40B4-BE49-F238E27FC236}">
                <a16:creationId xmlns:a16="http://schemas.microsoft.com/office/drawing/2014/main" id="{6FC1A219-5278-415F-9665-2B1EBA45E8E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EDF5F6D-5DF3-4E82-9BDD-DBA6EC17C0E9}"/>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1827154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D60139-4917-4B55-852F-8800C5CC864D}"/>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3" name="Footer Placeholder 2">
            <a:extLst>
              <a:ext uri="{FF2B5EF4-FFF2-40B4-BE49-F238E27FC236}">
                <a16:creationId xmlns:a16="http://schemas.microsoft.com/office/drawing/2014/main" id="{1E0E0A4B-0B04-43F2-BDBC-3C3E63FF1CE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8E22734-948F-4CBF-AB33-5B5447BE84B5}"/>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801311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EB79D-B0BA-4851-AFD1-88E536FAD9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C73F652-C761-4ACB-B43A-E49FF7F322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FBD6DC9-79B6-4F51-A541-02D19EB0E6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BE6795-97EA-47F7-AB40-70CC6E357B6E}"/>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6" name="Footer Placeholder 5">
            <a:extLst>
              <a:ext uri="{FF2B5EF4-FFF2-40B4-BE49-F238E27FC236}">
                <a16:creationId xmlns:a16="http://schemas.microsoft.com/office/drawing/2014/main" id="{F39446B4-009D-4E2D-9F93-0387EAAA322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F628C6-AB51-49AD-94BB-6C72665FADA4}"/>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3658969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0F162-2642-435B-9047-8E2C141DCD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5D3760C-E40D-4946-8853-35AD099EB1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0A75A53-4A55-4754-A882-4C7AF40616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77F943-A4A8-4E7D-9E26-6E1546450DA4}"/>
              </a:ext>
            </a:extLst>
          </p:cNvPr>
          <p:cNvSpPr>
            <a:spLocks noGrp="1"/>
          </p:cNvSpPr>
          <p:nvPr>
            <p:ph type="dt" sz="half" idx="10"/>
          </p:nvPr>
        </p:nvSpPr>
        <p:spPr/>
        <p:txBody>
          <a:bodyPr/>
          <a:lstStyle/>
          <a:p>
            <a:fld id="{75FC8086-9246-478F-B869-6A6D4AB6E54C}" type="datetimeFigureOut">
              <a:rPr lang="en-GB" smtClean="0"/>
              <a:t>21/07/2020</a:t>
            </a:fld>
            <a:endParaRPr lang="en-GB"/>
          </a:p>
        </p:txBody>
      </p:sp>
      <p:sp>
        <p:nvSpPr>
          <p:cNvPr id="6" name="Footer Placeholder 5">
            <a:extLst>
              <a:ext uri="{FF2B5EF4-FFF2-40B4-BE49-F238E27FC236}">
                <a16:creationId xmlns:a16="http://schemas.microsoft.com/office/drawing/2014/main" id="{ABA7E9BA-69AA-4B70-95A8-ABDA4EE13B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A102B4-7B73-4C24-BAF5-E55168CED220}"/>
              </a:ext>
            </a:extLst>
          </p:cNvPr>
          <p:cNvSpPr>
            <a:spLocks noGrp="1"/>
          </p:cNvSpPr>
          <p:nvPr>
            <p:ph type="sldNum" sz="quarter" idx="12"/>
          </p:nvPr>
        </p:nvSpPr>
        <p:spPr/>
        <p:txBody>
          <a:bodyPr/>
          <a:lstStyle/>
          <a:p>
            <a:fld id="{096D3DB6-5319-4E83-BC3A-70E7AB61B50E}" type="slidenum">
              <a:rPr lang="en-GB" smtClean="0"/>
              <a:t>‹#›</a:t>
            </a:fld>
            <a:endParaRPr lang="en-GB"/>
          </a:p>
        </p:txBody>
      </p:sp>
    </p:spTree>
    <p:extLst>
      <p:ext uri="{BB962C8B-B14F-4D97-AF65-F5344CB8AC3E}">
        <p14:creationId xmlns:p14="http://schemas.microsoft.com/office/powerpoint/2010/main" val="1620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DF88E4-BABA-4D4B-A81D-2BC326C8F9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52A37EA-E758-46A6-8E76-379C40C77C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D86DE27-2E06-4A63-9D5B-96AE0A68EB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FC8086-9246-478F-B869-6A6D4AB6E54C}" type="datetimeFigureOut">
              <a:rPr lang="en-GB" smtClean="0"/>
              <a:t>21/07/2020</a:t>
            </a:fld>
            <a:endParaRPr lang="en-GB"/>
          </a:p>
        </p:txBody>
      </p:sp>
      <p:sp>
        <p:nvSpPr>
          <p:cNvPr id="5" name="Footer Placeholder 4">
            <a:extLst>
              <a:ext uri="{FF2B5EF4-FFF2-40B4-BE49-F238E27FC236}">
                <a16:creationId xmlns:a16="http://schemas.microsoft.com/office/drawing/2014/main" id="{467D9344-7FF7-494E-9F6B-6CE873657D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1E0209A-C494-48B0-AA47-D90590692D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6D3DB6-5319-4E83-BC3A-70E7AB61B50E}" type="slidenum">
              <a:rPr lang="en-GB" smtClean="0"/>
              <a:t>‹#›</a:t>
            </a:fld>
            <a:endParaRPr lang="en-GB"/>
          </a:p>
        </p:txBody>
      </p:sp>
    </p:spTree>
    <p:extLst>
      <p:ext uri="{BB962C8B-B14F-4D97-AF65-F5344CB8AC3E}">
        <p14:creationId xmlns:p14="http://schemas.microsoft.com/office/powerpoint/2010/main" val="857064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hyperlink" Target="http://statisticstimes.com/economy/gross-world-product.php" TargetMode="External"/><Relationship Id="rId4" Type="http://schemas.openxmlformats.org/officeDocument/2006/relationships/hyperlink" Target="http://statisticstimes.com/economy/gdp-indicators-2019.php"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stats.unctad.org/Dgff2016/people/goal1/index.html#ref_Mandela_2005"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hyperlink" Target="http://www.globalrichlist.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9.gif"/></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stats.unctad.org/Dgff2016/people/goal1/index.html#ref_Mandela_2005"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55" name="Google Shape;55;p13"/>
          <p:cNvSpPr/>
          <p:nvPr/>
        </p:nvSpPr>
        <p:spPr>
          <a:xfrm rot="10800000" flipH="1">
            <a:off x="1890746" y="1065766"/>
            <a:ext cx="8394462" cy="43873"/>
          </a:xfrm>
          <a:prstGeom prst="rect">
            <a:avLst/>
          </a:prstGeom>
          <a:solidFill>
            <a:srgbClr val="4FA0C1"/>
          </a:solidFill>
          <a:ln>
            <a:noFill/>
          </a:ln>
        </p:spPr>
        <p:txBody>
          <a:bodyPr spcFirstLastPara="1" wrap="square" lIns="78190" tIns="78190" rIns="78190" bIns="78190" anchor="ctr" anchorCtr="0">
            <a:noAutofit/>
          </a:bodyPr>
          <a:lstStyle/>
          <a:p>
            <a:endParaRPr sz="1539">
              <a:solidFill>
                <a:srgbClr val="ED6E29"/>
              </a:solidFill>
            </a:endParaRPr>
          </a:p>
        </p:txBody>
      </p:sp>
      <p:sp>
        <p:nvSpPr>
          <p:cNvPr id="56" name="Google Shape;56;p13"/>
          <p:cNvSpPr/>
          <p:nvPr/>
        </p:nvSpPr>
        <p:spPr>
          <a:xfrm rot="10800000" flipH="1">
            <a:off x="1890746" y="6279272"/>
            <a:ext cx="8394462" cy="43873"/>
          </a:xfrm>
          <a:prstGeom prst="rect">
            <a:avLst/>
          </a:prstGeom>
          <a:solidFill>
            <a:srgbClr val="4FA0C1"/>
          </a:solidFill>
          <a:ln>
            <a:noFill/>
          </a:ln>
        </p:spPr>
        <p:txBody>
          <a:bodyPr spcFirstLastPara="1" wrap="square" lIns="78190" tIns="78190" rIns="78190" bIns="78190" anchor="ctr" anchorCtr="0">
            <a:noAutofit/>
          </a:bodyPr>
          <a:lstStyle/>
          <a:p>
            <a:endParaRPr sz="1539">
              <a:solidFill>
                <a:srgbClr val="ED6E29"/>
              </a:solidFill>
            </a:endParaRPr>
          </a:p>
        </p:txBody>
      </p:sp>
      <p:sp>
        <p:nvSpPr>
          <p:cNvPr id="58" name="Google Shape;58;p13"/>
          <p:cNvSpPr txBox="1"/>
          <p:nvPr/>
        </p:nvSpPr>
        <p:spPr>
          <a:xfrm>
            <a:off x="1835583" y="445187"/>
            <a:ext cx="7063676"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r>
              <a:rPr lang="it" sz="1197" dirty="0">
                <a:solidFill>
                  <a:srgbClr val="4FA0C1"/>
                </a:solidFill>
                <a:latin typeface="Arial"/>
                <a:ea typeface="Prompt"/>
                <a:cs typeface="Arial"/>
                <a:sym typeface="Arial"/>
              </a:rPr>
              <a:t>  </a:t>
            </a:r>
            <a:r>
              <a:rPr lang="it" sz="1539" b="1" dirty="0">
                <a:solidFill>
                  <a:srgbClr val="4FA0C1"/>
                </a:solidFill>
                <a:latin typeface="Prompt"/>
                <a:ea typeface="Prompt"/>
                <a:cs typeface="Prompt"/>
                <a:sym typeface="Prompt"/>
              </a:rPr>
              <a:t>Teaching Learning Uni</a:t>
            </a:r>
            <a:r>
              <a:rPr lang="en-GB" sz="1539" b="1" dirty="0">
                <a:solidFill>
                  <a:srgbClr val="4FA0C1"/>
                </a:solidFill>
                <a:latin typeface="Prompt"/>
                <a:ea typeface="Prompt"/>
                <a:cs typeface="Prompt"/>
                <a:sym typeface="Prompt"/>
              </a:rPr>
              <a:t>t  </a:t>
            </a:r>
          </a:p>
          <a:p>
            <a:pPr>
              <a:buClr>
                <a:srgbClr val="000000"/>
              </a:buClr>
              <a:buSzPts val="1400"/>
            </a:pPr>
            <a:r>
              <a:rPr lang="en-GB" sz="1539" b="1" dirty="0">
                <a:solidFill>
                  <a:srgbClr val="4FA0C1"/>
                </a:solidFill>
                <a:latin typeface="Prompt"/>
                <a:ea typeface="Prompt"/>
                <a:cs typeface="Prompt"/>
                <a:sym typeface="Prompt"/>
              </a:rPr>
              <a:t>Lesson 3</a:t>
            </a:r>
            <a:endParaRPr lang="en-GB" sz="1600" b="1" u="sng" dirty="0">
              <a:latin typeface="Arial" pitchFamily="34" charset="0"/>
              <a:cs typeface="Arial" pitchFamily="34" charset="0"/>
            </a:endParaRPr>
          </a:p>
          <a:p>
            <a:pPr>
              <a:buClr>
                <a:srgbClr val="000000"/>
              </a:buClr>
              <a:buSzPts val="1100"/>
            </a:pPr>
            <a:endParaRPr sz="1197" dirty="0">
              <a:solidFill>
                <a:srgbClr val="4FA0C1"/>
              </a:solidFill>
              <a:latin typeface="Arial"/>
              <a:ea typeface="Arial"/>
              <a:cs typeface="Arial"/>
              <a:sym typeface="Arial"/>
            </a:endParaRPr>
          </a:p>
        </p:txBody>
      </p:sp>
      <p:sp>
        <p:nvSpPr>
          <p:cNvPr id="59" name="Google Shape;59;p13"/>
          <p:cNvSpPr/>
          <p:nvPr/>
        </p:nvSpPr>
        <p:spPr>
          <a:xfrm>
            <a:off x="4053311" y="1456651"/>
            <a:ext cx="5715097" cy="4291709"/>
          </a:xfrm>
          <a:prstGeom prst="wedgeRectCallout">
            <a:avLst>
              <a:gd name="adj1" fmla="val -19831"/>
              <a:gd name="adj2" fmla="val 50787"/>
            </a:avLst>
          </a:prstGeom>
          <a:solidFill>
            <a:srgbClr val="CC0000"/>
          </a:solidFill>
          <a:ln>
            <a:noFill/>
          </a:ln>
        </p:spPr>
        <p:txBody>
          <a:bodyPr spcFirstLastPara="1" wrap="square" lIns="78190" tIns="78190" rIns="78190" bIns="78190" anchor="ctr" anchorCtr="0">
            <a:noAutofit/>
          </a:bodyPr>
          <a:lstStyle/>
          <a:p>
            <a:endParaRPr sz="1539"/>
          </a:p>
        </p:txBody>
      </p:sp>
      <p:sp>
        <p:nvSpPr>
          <p:cNvPr id="60" name="Google Shape;60;p13"/>
          <p:cNvSpPr txBox="1"/>
          <p:nvPr/>
        </p:nvSpPr>
        <p:spPr>
          <a:xfrm>
            <a:off x="4583832" y="1880828"/>
            <a:ext cx="3672408" cy="3096344"/>
          </a:xfrm>
          <a:prstGeom prst="rect">
            <a:avLst/>
          </a:prstGeom>
          <a:noFill/>
          <a:ln>
            <a:noFill/>
          </a:ln>
        </p:spPr>
        <p:txBody>
          <a:bodyPr spcFirstLastPara="1" wrap="square" lIns="78190" tIns="78190" rIns="78190" bIns="78190" anchor="t" anchorCtr="0">
            <a:noAutofit/>
          </a:bodyPr>
          <a:lstStyle/>
          <a:p>
            <a:pPr algn="ctr"/>
            <a:r>
              <a:rPr lang="en-GB" sz="4000" b="1" dirty="0">
                <a:solidFill>
                  <a:schemeClr val="bg1"/>
                </a:solidFill>
                <a:latin typeface="Raleway" panose="020B0604020202020204" charset="0"/>
              </a:rPr>
              <a:t>How can we work towards reducing global inequality? </a:t>
            </a:r>
          </a:p>
        </p:txBody>
      </p:sp>
      <p:sp>
        <p:nvSpPr>
          <p:cNvPr id="61" name="Google Shape;61;p13"/>
          <p:cNvSpPr/>
          <p:nvPr/>
        </p:nvSpPr>
        <p:spPr>
          <a:xfrm>
            <a:off x="1233182" y="2425308"/>
            <a:ext cx="2535658" cy="1165179"/>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62" name="Google Shape;62;p13"/>
          <p:cNvSpPr txBox="1"/>
          <p:nvPr/>
        </p:nvSpPr>
        <p:spPr>
          <a:xfrm>
            <a:off x="1426404" y="2563679"/>
            <a:ext cx="1645260" cy="889948"/>
          </a:xfrm>
          <a:prstGeom prst="rect">
            <a:avLst/>
          </a:prstGeom>
          <a:noFill/>
          <a:ln>
            <a:noFill/>
          </a:ln>
        </p:spPr>
        <p:txBody>
          <a:bodyPr spcFirstLastPara="1" wrap="square" lIns="78190" tIns="78190" rIns="78190" bIns="78190" anchor="t" anchorCtr="0">
            <a:noAutofit/>
          </a:bodyPr>
          <a:lstStyle/>
          <a:p>
            <a:pPr algn="ctr"/>
            <a:r>
              <a:rPr lang="en-GB" b="1" dirty="0">
                <a:latin typeface="Raleway" panose="020B0604020202020204" charset="0"/>
                <a:ea typeface="Prompt"/>
                <a:cs typeface="Prompt"/>
                <a:sym typeface="Prompt"/>
              </a:rPr>
              <a:t>The problem of</a:t>
            </a:r>
          </a:p>
          <a:p>
            <a:pPr algn="ctr"/>
            <a:r>
              <a:rPr lang="en-GB" b="1" dirty="0">
                <a:latin typeface="Raleway" panose="020B0604020202020204" charset="0"/>
                <a:ea typeface="Prompt"/>
                <a:cs typeface="Prompt"/>
                <a:sym typeface="Prompt"/>
              </a:rPr>
              <a:t>Inequality   </a:t>
            </a:r>
          </a:p>
        </p:txBody>
      </p:sp>
      <p:pic>
        <p:nvPicPr>
          <p:cNvPr id="63" name="Google Shape;63;p13"/>
          <p:cNvPicPr preferRelativeResize="0"/>
          <p:nvPr/>
        </p:nvPicPr>
        <p:blipFill>
          <a:blip r:embed="rId4">
            <a:alphaModFix/>
          </a:blip>
          <a:stretch>
            <a:fillRect/>
          </a:stretch>
        </p:blipFill>
        <p:spPr>
          <a:xfrm>
            <a:off x="9467840" y="5941367"/>
            <a:ext cx="817362" cy="28607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9403408" y="214537"/>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41988" y="162467"/>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788621" y="102818"/>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6" y="749606"/>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 name="Title 1">
            <a:extLst>
              <a:ext uri="{FF2B5EF4-FFF2-40B4-BE49-F238E27FC236}">
                <a16:creationId xmlns:a16="http://schemas.microsoft.com/office/drawing/2014/main" id="{296A5E22-34A5-482D-9E6A-6C5613CC8997}"/>
              </a:ext>
            </a:extLst>
          </p:cNvPr>
          <p:cNvSpPr>
            <a:spLocks noGrp="1"/>
          </p:cNvSpPr>
          <p:nvPr>
            <p:ph type="title"/>
          </p:nvPr>
        </p:nvSpPr>
        <p:spPr>
          <a:xfrm>
            <a:off x="1810095" y="1688572"/>
            <a:ext cx="8798314" cy="1304402"/>
          </a:xfrm>
          <a:solidFill>
            <a:srgbClr val="00698E"/>
          </a:solidFill>
        </p:spPr>
        <p:txBody>
          <a:bodyPr/>
          <a:lstStyle/>
          <a:p>
            <a:r>
              <a:rPr lang="en-US" b="1" dirty="0">
                <a:solidFill>
                  <a:schemeClr val="bg1"/>
                </a:solidFill>
                <a:latin typeface="Raleway" panose="020B0604020202020204" charset="0"/>
              </a:rPr>
              <a:t>Activity Two: Let’s Get Thinking</a:t>
            </a:r>
            <a:endParaRPr lang="en-GB" dirty="0">
              <a:solidFill>
                <a:schemeClr val="bg1"/>
              </a:solidFill>
            </a:endParaRPr>
          </a:p>
        </p:txBody>
      </p:sp>
      <p:sp>
        <p:nvSpPr>
          <p:cNvPr id="17" name="Content Placeholder 2">
            <a:extLst>
              <a:ext uri="{FF2B5EF4-FFF2-40B4-BE49-F238E27FC236}">
                <a16:creationId xmlns:a16="http://schemas.microsoft.com/office/drawing/2014/main" id="{132CB5F2-992A-4203-918B-475B804093D9}"/>
              </a:ext>
            </a:extLst>
          </p:cNvPr>
          <p:cNvSpPr>
            <a:spLocks noGrp="1"/>
          </p:cNvSpPr>
          <p:nvPr>
            <p:ph idx="1"/>
          </p:nvPr>
        </p:nvSpPr>
        <p:spPr>
          <a:xfrm>
            <a:off x="783502" y="3549756"/>
            <a:ext cx="10515600" cy="2695493"/>
          </a:xfrm>
        </p:spPr>
        <p:txBody>
          <a:bodyPr spcFirstLastPara="1" vert="horz" wrap="square" lIns="100796" tIns="50398" rIns="100796" bIns="50398" rtlCol="0" anchor="t" anchorCtr="0">
            <a:normAutofit/>
          </a:bodyPr>
          <a:lstStyle/>
          <a:p>
            <a:pPr marL="0" indent="0" algn="ctr">
              <a:lnSpc>
                <a:spcPct val="90000"/>
              </a:lnSpc>
              <a:spcBef>
                <a:spcPts val="1102"/>
              </a:spcBef>
              <a:buNone/>
            </a:pPr>
            <a:r>
              <a:rPr lang="en-US" sz="2205" u="sng" kern="1200" dirty="0">
                <a:solidFill>
                  <a:srgbClr val="595959"/>
                </a:solidFill>
                <a:latin typeface="Raleway" panose="020B0604020202020204" charset="0"/>
                <a:ea typeface="+mn-ea"/>
                <a:cs typeface="+mn-cs"/>
              </a:rPr>
              <a:t>TEN CHAIRS OF INEQUALITY GAME AND DEBATE</a:t>
            </a:r>
            <a:endParaRPr lang="en-US" sz="2205" kern="1200" dirty="0">
              <a:solidFill>
                <a:srgbClr val="595959"/>
              </a:solidFill>
              <a:latin typeface="Raleway" panose="020B0604020202020204" charset="0"/>
              <a:ea typeface="+mn-ea"/>
              <a:cs typeface="+mn-cs"/>
            </a:endParaRPr>
          </a:p>
        </p:txBody>
      </p:sp>
    </p:spTree>
    <p:extLst>
      <p:ext uri="{BB962C8B-B14F-4D97-AF65-F5344CB8AC3E}">
        <p14:creationId xmlns:p14="http://schemas.microsoft.com/office/powerpoint/2010/main" val="1143245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Rectangle 14">
            <a:extLst>
              <a:ext uri="{FF2B5EF4-FFF2-40B4-BE49-F238E27FC236}">
                <a16:creationId xmlns:a16="http://schemas.microsoft.com/office/drawing/2014/main" id="{FADAD621-4D33-4C4A-8742-DFCBC7525FC0}"/>
              </a:ext>
            </a:extLst>
          </p:cNvPr>
          <p:cNvSpPr/>
          <p:nvPr/>
        </p:nvSpPr>
        <p:spPr>
          <a:xfrm>
            <a:off x="209157" y="1253679"/>
            <a:ext cx="5476908" cy="3136959"/>
          </a:xfrm>
          <a:prstGeom prst="rect">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t"/>
          <a:lstStyle/>
          <a:p>
            <a:pPr lvl="0"/>
            <a:endParaRPr lang="en-GB" sz="1600" b="1" dirty="0">
              <a:solidFill>
                <a:srgbClr val="595959"/>
              </a:solidFill>
              <a:latin typeface="Raleway" panose="020B0604020202020204" charset="0"/>
            </a:endParaRPr>
          </a:p>
          <a:p>
            <a:pPr lvl="0"/>
            <a:r>
              <a:rPr lang="en-GB" sz="1800" b="1" dirty="0">
                <a:solidFill>
                  <a:srgbClr val="595959"/>
                </a:solidFill>
                <a:latin typeface="Raleway" panose="020B0604020202020204" charset="0"/>
              </a:rPr>
              <a:t>Wealth refers to your belongings:</a:t>
            </a:r>
          </a:p>
          <a:p>
            <a:pPr marL="818954" lvl="1" indent="-314982">
              <a:buFont typeface="Arial" panose="020B0604020202020204" pitchFamily="34" charset="0"/>
              <a:buChar char="•"/>
            </a:pPr>
            <a:r>
              <a:rPr lang="en-GB" sz="1800" b="1" dirty="0">
                <a:solidFill>
                  <a:srgbClr val="595959"/>
                </a:solidFill>
                <a:latin typeface="Raleway" panose="020B0604020202020204" charset="0"/>
              </a:rPr>
              <a:t>Wages or personal savings</a:t>
            </a:r>
          </a:p>
          <a:p>
            <a:pPr marL="818954" lvl="1" indent="-314982">
              <a:buFont typeface="Arial" panose="020B0604020202020204" pitchFamily="34" charset="0"/>
              <a:buChar char="•"/>
            </a:pPr>
            <a:r>
              <a:rPr lang="en-GB" sz="1800" b="1" dirty="0">
                <a:solidFill>
                  <a:srgbClr val="595959"/>
                </a:solidFill>
                <a:latin typeface="Raleway" panose="020B0604020202020204" charset="0"/>
              </a:rPr>
              <a:t>Phone, x-box, TV, Laptop etc.</a:t>
            </a:r>
          </a:p>
          <a:p>
            <a:pPr marL="818954" lvl="1" indent="-314982">
              <a:buFont typeface="Arial" panose="020B0604020202020204" pitchFamily="34" charset="0"/>
              <a:buChar char="•"/>
            </a:pPr>
            <a:r>
              <a:rPr lang="en-GB" sz="1800" b="1" dirty="0">
                <a:solidFill>
                  <a:srgbClr val="595959"/>
                </a:solidFill>
                <a:latin typeface="Raleway" panose="020B0604020202020204" charset="0"/>
              </a:rPr>
              <a:t>Clothes</a:t>
            </a:r>
          </a:p>
          <a:p>
            <a:pPr marL="818954" lvl="1" indent="-314982">
              <a:buFont typeface="Arial" panose="020B0604020202020204" pitchFamily="34" charset="0"/>
              <a:buChar char="•"/>
            </a:pPr>
            <a:r>
              <a:rPr lang="en-GB" sz="1800" b="1" dirty="0">
                <a:solidFill>
                  <a:srgbClr val="595959"/>
                </a:solidFill>
                <a:latin typeface="Raleway" panose="020B0604020202020204" charset="0"/>
              </a:rPr>
              <a:t>Food and access to clean water</a:t>
            </a:r>
          </a:p>
          <a:p>
            <a:pPr marL="818954" lvl="1" indent="-314982">
              <a:buFont typeface="Arial" panose="020B0604020202020204" pitchFamily="34" charset="0"/>
              <a:buChar char="•"/>
            </a:pPr>
            <a:r>
              <a:rPr lang="en-GB" sz="1800" b="1" dirty="0">
                <a:solidFill>
                  <a:srgbClr val="595959"/>
                </a:solidFill>
                <a:latin typeface="Raleway" panose="020B0604020202020204" charset="0"/>
              </a:rPr>
              <a:t>The home that you live in and all its furniture</a:t>
            </a:r>
          </a:p>
          <a:p>
            <a:pPr marL="818954" lvl="1" indent="-314982">
              <a:buFont typeface="Arial" panose="020B0604020202020204" pitchFamily="34" charset="0"/>
              <a:buChar char="•"/>
            </a:pPr>
            <a:r>
              <a:rPr lang="en-GB" sz="1800" b="1" dirty="0">
                <a:solidFill>
                  <a:srgbClr val="595959"/>
                </a:solidFill>
                <a:latin typeface="Raleway" panose="020B0604020202020204" charset="0"/>
              </a:rPr>
              <a:t>Family car or access to transport</a:t>
            </a:r>
          </a:p>
        </p:txBody>
      </p:sp>
      <p:sp>
        <p:nvSpPr>
          <p:cNvPr id="16" name="Rectangle 15">
            <a:extLst>
              <a:ext uri="{FF2B5EF4-FFF2-40B4-BE49-F238E27FC236}">
                <a16:creationId xmlns:a16="http://schemas.microsoft.com/office/drawing/2014/main" id="{CCA5E569-5884-4D78-BE9A-F5A2C66A177E}"/>
              </a:ext>
            </a:extLst>
          </p:cNvPr>
          <p:cNvSpPr/>
          <p:nvPr/>
        </p:nvSpPr>
        <p:spPr>
          <a:xfrm>
            <a:off x="6455119" y="3169085"/>
            <a:ext cx="5476908" cy="3367202"/>
          </a:xfrm>
          <a:prstGeom prst="rect">
            <a:avLst/>
          </a:prstGeom>
          <a:solidFill>
            <a:srgbClr val="00B0F0"/>
          </a:solidFill>
          <a:ln>
            <a:noFill/>
          </a:ln>
        </p:spPr>
        <p:style>
          <a:lnRef idx="0">
            <a:scrgbClr r="0" g="0" b="0"/>
          </a:lnRef>
          <a:fillRef idx="0">
            <a:scrgbClr r="0" g="0" b="0"/>
          </a:fillRef>
          <a:effectRef idx="0">
            <a:scrgbClr r="0" g="0" b="0"/>
          </a:effectRef>
          <a:fontRef idx="minor">
            <a:schemeClr val="lt1"/>
          </a:fontRef>
        </p:style>
        <p:txBody>
          <a:bodyPr rtlCol="0" anchor="ctr"/>
          <a:lstStyle/>
          <a:p>
            <a:pPr lvl="0"/>
            <a:r>
              <a:rPr lang="en-GB" sz="1800" b="1" dirty="0">
                <a:latin typeface="Raleway" panose="020B0604020202020204" charset="0"/>
              </a:rPr>
              <a:t>Wealth helps us to access other important things in life such as:</a:t>
            </a:r>
          </a:p>
          <a:p>
            <a:pPr marL="818954" lvl="1" indent="-314982">
              <a:buFont typeface="Arial" panose="020B0604020202020204" pitchFamily="34" charset="0"/>
              <a:buChar char="•"/>
            </a:pPr>
            <a:r>
              <a:rPr lang="en-GB" sz="1800" b="1" dirty="0">
                <a:latin typeface="Raleway" panose="020B0604020202020204" charset="0"/>
              </a:rPr>
              <a:t>A quality education </a:t>
            </a:r>
          </a:p>
          <a:p>
            <a:pPr marL="818954" lvl="1" indent="-314982">
              <a:buFont typeface="Arial" panose="020B0604020202020204" pitchFamily="34" charset="0"/>
              <a:buChar char="•"/>
            </a:pPr>
            <a:r>
              <a:rPr lang="en-GB" sz="1800" b="1" dirty="0">
                <a:latin typeface="Raleway" panose="020B0604020202020204" charset="0"/>
              </a:rPr>
              <a:t>Access to healthcare and medicine</a:t>
            </a:r>
          </a:p>
          <a:p>
            <a:pPr marL="818954" lvl="1" indent="-314982">
              <a:buFont typeface="Arial" panose="020B0604020202020204" pitchFamily="34" charset="0"/>
              <a:buChar char="•"/>
            </a:pPr>
            <a:r>
              <a:rPr lang="en-GB" sz="1800" b="1" dirty="0">
                <a:latin typeface="Raleway" panose="020B0604020202020204" charset="0"/>
              </a:rPr>
              <a:t>Ability to use services like dentist, hairdressers, nutritionist to help better ourselves</a:t>
            </a:r>
          </a:p>
          <a:p>
            <a:pPr marL="818954" lvl="1" indent="-314982">
              <a:buFont typeface="Arial" panose="020B0604020202020204" pitchFamily="34" charset="0"/>
              <a:buChar char="•"/>
            </a:pPr>
            <a:r>
              <a:rPr lang="en-GB" sz="1800" b="1" dirty="0">
                <a:latin typeface="Raleway" panose="020B0604020202020204" charset="0"/>
              </a:rPr>
              <a:t>Freedom to explore museums, culture and history in local areas</a:t>
            </a:r>
          </a:p>
          <a:p>
            <a:pPr marL="818954" lvl="1" indent="-314982">
              <a:buFont typeface="Arial" panose="020B0604020202020204" pitchFamily="34" charset="0"/>
              <a:buChar char="•"/>
            </a:pPr>
            <a:r>
              <a:rPr lang="en-GB" sz="1800" b="1" dirty="0">
                <a:latin typeface="Raleway" panose="020B0604020202020204" charset="0"/>
              </a:rPr>
              <a:t>Ability to go on holiday abroad or to visit relatives and friends far away.</a:t>
            </a:r>
          </a:p>
        </p:txBody>
      </p:sp>
    </p:spTree>
    <p:extLst>
      <p:ext uri="{BB962C8B-B14F-4D97-AF65-F5344CB8AC3E}">
        <p14:creationId xmlns:p14="http://schemas.microsoft.com/office/powerpoint/2010/main" val="3595314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988032" y="82970"/>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41988" y="10320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788621" y="9422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209550" y="609603"/>
            <a:ext cx="11744325"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D4356A45-6219-4948-ADD6-CFBAA9AB78B0}"/>
              </a:ext>
            </a:extLst>
          </p:cNvPr>
          <p:cNvSpPr txBox="1">
            <a:spLocks/>
          </p:cNvSpPr>
          <p:nvPr/>
        </p:nvSpPr>
        <p:spPr>
          <a:xfrm>
            <a:off x="209550" y="1729033"/>
            <a:ext cx="11868149" cy="4935052"/>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GB" b="1" dirty="0">
                <a:latin typeface="Raleway" panose="020B0604020202020204" charset="0"/>
              </a:rPr>
              <a:t>Question 1: </a:t>
            </a:r>
            <a:r>
              <a:rPr lang="en-GB" dirty="0">
                <a:latin typeface="Raleway" panose="020B0604020202020204" charset="0"/>
              </a:rPr>
              <a:t>If you were a  poor continent what did  it feel like to be at your end of the line?</a:t>
            </a:r>
          </a:p>
          <a:p>
            <a:pPr algn="just"/>
            <a:endParaRPr lang="en-GB" dirty="0">
              <a:latin typeface="Raleway" panose="020B0604020202020204" charset="0"/>
            </a:endParaRPr>
          </a:p>
          <a:p>
            <a:pPr algn="just"/>
            <a:r>
              <a:rPr lang="en-GB" b="1" dirty="0">
                <a:latin typeface="Raleway" panose="020B0604020202020204" charset="0"/>
              </a:rPr>
              <a:t>Question 2: </a:t>
            </a:r>
            <a:r>
              <a:rPr lang="en-GB" dirty="0">
                <a:latin typeface="Raleway" panose="020B0604020202020204" charset="0"/>
              </a:rPr>
              <a:t>If you were a  rich continent how did it  feel?.</a:t>
            </a:r>
          </a:p>
          <a:p>
            <a:pPr algn="just"/>
            <a:endParaRPr lang="en-GB" dirty="0">
              <a:latin typeface="Raleway" panose="020B0604020202020204" charset="0"/>
            </a:endParaRPr>
          </a:p>
          <a:p>
            <a:pPr algn="just"/>
            <a:r>
              <a:rPr lang="en-GB" b="1" dirty="0">
                <a:latin typeface="Raleway" panose="020B0604020202020204" charset="0"/>
              </a:rPr>
              <a:t>Question 3</a:t>
            </a:r>
            <a:r>
              <a:rPr lang="en-GB" dirty="0">
                <a:latin typeface="Raleway" panose="020B0604020202020204" charset="0"/>
              </a:rPr>
              <a:t>: How do you think rich and famous people feel about having so much money? [ i.e. famous footballers/movie stars.] </a:t>
            </a:r>
          </a:p>
          <a:p>
            <a:pPr algn="just"/>
            <a:r>
              <a:rPr lang="en-GB" dirty="0">
                <a:latin typeface="Raleway" panose="020B0604020202020204" charset="0"/>
              </a:rPr>
              <a:t>How do you think they manage to spend their  excess wealth and where does their  money go? </a:t>
            </a:r>
          </a:p>
          <a:p>
            <a:pPr algn="just"/>
            <a:r>
              <a:rPr lang="en-GB" dirty="0">
                <a:latin typeface="Raleway" panose="020B0604020202020204" charset="0"/>
              </a:rPr>
              <a:t>Is this unjust? Do they deserve the amount of money they get paid for the job that they do? </a:t>
            </a:r>
          </a:p>
          <a:p>
            <a:pPr algn="just"/>
            <a:endParaRPr lang="en-GB" dirty="0">
              <a:latin typeface="Raleway" panose="020B0604020202020204" charset="0"/>
            </a:endParaRPr>
          </a:p>
          <a:p>
            <a:pPr algn="just"/>
            <a:r>
              <a:rPr lang="en-GB" b="1" dirty="0">
                <a:latin typeface="Raleway" panose="020B0604020202020204" charset="0"/>
              </a:rPr>
              <a:t>Question 4:</a:t>
            </a:r>
            <a:r>
              <a:rPr lang="en-GB" dirty="0">
                <a:latin typeface="Raleway" panose="020B0604020202020204" charset="0"/>
              </a:rPr>
              <a:t> How do you think very poor people feel about having so little when compared to other people in the same country/ world?</a:t>
            </a:r>
          </a:p>
          <a:p>
            <a:pPr algn="just"/>
            <a:endParaRPr lang="en-GB" dirty="0">
              <a:latin typeface="Raleway" panose="020B0604020202020204" charset="0"/>
            </a:endParaRPr>
          </a:p>
          <a:p>
            <a:pPr algn="just"/>
            <a:r>
              <a:rPr lang="en-GB" b="1" dirty="0">
                <a:latin typeface="Raleway" panose="020B0604020202020204" charset="0"/>
              </a:rPr>
              <a:t>Question 5</a:t>
            </a:r>
            <a:r>
              <a:rPr lang="en-GB" dirty="0">
                <a:latin typeface="Raleway" panose="020B0604020202020204" charset="0"/>
              </a:rPr>
              <a:t>: How do  you think that people in power justify this huge inequality? </a:t>
            </a:r>
          </a:p>
          <a:p>
            <a:pPr algn="just"/>
            <a:endParaRPr lang="en-GB" dirty="0">
              <a:latin typeface="Raleway" panose="020B0604020202020204" charset="0"/>
            </a:endParaRPr>
          </a:p>
          <a:p>
            <a:pPr algn="just"/>
            <a:r>
              <a:rPr lang="en-GB" b="1" dirty="0">
                <a:latin typeface="Raleway" panose="020B0604020202020204" charset="0"/>
              </a:rPr>
              <a:t>Question 6 </a:t>
            </a:r>
            <a:r>
              <a:rPr lang="en-GB" dirty="0">
                <a:latin typeface="Raleway" panose="020B0604020202020204" charset="0"/>
              </a:rPr>
              <a:t>: What can world leaders do to bridge this gap?</a:t>
            </a:r>
          </a:p>
          <a:p>
            <a:endParaRPr lang="en-GB" dirty="0">
              <a:latin typeface="Raleway" panose="020B0604020202020204" charset="0"/>
            </a:endParaRPr>
          </a:p>
        </p:txBody>
      </p:sp>
      <p:sp>
        <p:nvSpPr>
          <p:cNvPr id="2" name="Title 1">
            <a:extLst>
              <a:ext uri="{FF2B5EF4-FFF2-40B4-BE49-F238E27FC236}">
                <a16:creationId xmlns:a16="http://schemas.microsoft.com/office/drawing/2014/main" id="{72DFCD1D-BF56-4550-B8B6-61DAA842E1EE}"/>
              </a:ext>
            </a:extLst>
          </p:cNvPr>
          <p:cNvSpPr>
            <a:spLocks noGrp="1"/>
          </p:cNvSpPr>
          <p:nvPr>
            <p:ph type="title"/>
          </p:nvPr>
        </p:nvSpPr>
        <p:spPr>
          <a:xfrm>
            <a:off x="147637" y="864244"/>
            <a:ext cx="11868149" cy="772210"/>
          </a:xfrm>
          <a:solidFill>
            <a:srgbClr val="00698E"/>
          </a:solidFill>
        </p:spPr>
        <p:txBody>
          <a:bodyPr/>
          <a:lstStyle/>
          <a:p>
            <a:r>
              <a:rPr lang="en-GB" b="1" dirty="0">
                <a:solidFill>
                  <a:schemeClr val="bg1"/>
                </a:solidFill>
                <a:latin typeface="Raleway" panose="020B0604020202020204" charset="0"/>
              </a:rPr>
              <a:t>Reflection on Activity and Class Discussion </a:t>
            </a:r>
            <a:endParaRPr lang="en-GB" dirty="0">
              <a:solidFill>
                <a:schemeClr val="bg1"/>
              </a:solidFill>
            </a:endParaRPr>
          </a:p>
        </p:txBody>
      </p:sp>
    </p:spTree>
    <p:extLst>
      <p:ext uri="{BB962C8B-B14F-4D97-AF65-F5344CB8AC3E}">
        <p14:creationId xmlns:p14="http://schemas.microsoft.com/office/powerpoint/2010/main" val="1295024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itle 1">
            <a:extLst>
              <a:ext uri="{FF2B5EF4-FFF2-40B4-BE49-F238E27FC236}">
                <a16:creationId xmlns:a16="http://schemas.microsoft.com/office/drawing/2014/main" id="{1980F786-6DDB-480B-8379-7B0A5C718807}"/>
              </a:ext>
            </a:extLst>
          </p:cNvPr>
          <p:cNvSpPr txBox="1">
            <a:spLocks/>
          </p:cNvSpPr>
          <p:nvPr/>
        </p:nvSpPr>
        <p:spPr>
          <a:xfrm>
            <a:off x="1903747" y="1993968"/>
            <a:ext cx="7349705" cy="2876461"/>
          </a:xfrm>
          <a:prstGeom prst="rect">
            <a:avLst/>
          </a:prstGeom>
          <a:solidFill>
            <a:srgbClr val="00698E"/>
          </a:solidFill>
        </p:spPr>
        <p:txBody>
          <a:bodyPr spcFirstLastPara="1" vert="horz" wrap="square" lIns="100796" tIns="50398" rIns="100796" bIns="50398" rtlCol="0" anchor="b"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800" b="1" dirty="0">
                <a:solidFill>
                  <a:schemeClr val="bg1"/>
                </a:solidFill>
                <a:latin typeface="Raleway" panose="020B0604020202020204" charset="0"/>
              </a:rPr>
              <a:t>Activity Three: Let’s Develop our Thinking about Fairness</a:t>
            </a:r>
          </a:p>
          <a:p>
            <a:endParaRPr lang="en-US" sz="4800" b="1" dirty="0">
              <a:solidFill>
                <a:schemeClr val="bg1"/>
              </a:solidFill>
              <a:latin typeface="Raleway" panose="020B0604020202020204" charset="0"/>
            </a:endParaRPr>
          </a:p>
        </p:txBody>
      </p:sp>
    </p:spTree>
    <p:extLst>
      <p:ext uri="{BB962C8B-B14F-4D97-AF65-F5344CB8AC3E}">
        <p14:creationId xmlns:p14="http://schemas.microsoft.com/office/powerpoint/2010/main" val="1129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9262510" y="96839"/>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096000" y="120239"/>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788621" y="45555"/>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228762" y="686737"/>
            <a:ext cx="11672719"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 name="Title 1">
            <a:extLst>
              <a:ext uri="{FF2B5EF4-FFF2-40B4-BE49-F238E27FC236}">
                <a16:creationId xmlns:a16="http://schemas.microsoft.com/office/drawing/2014/main" id="{9B9BDBDB-CAB6-4EC3-9F78-FDD456969D41}"/>
              </a:ext>
            </a:extLst>
          </p:cNvPr>
          <p:cNvSpPr>
            <a:spLocks noGrp="1"/>
          </p:cNvSpPr>
          <p:nvPr>
            <p:ph type="title"/>
          </p:nvPr>
        </p:nvSpPr>
        <p:spPr>
          <a:xfrm>
            <a:off x="3927789" y="847505"/>
            <a:ext cx="4632065" cy="816858"/>
          </a:xfrm>
          <a:solidFill>
            <a:srgbClr val="00698E"/>
          </a:solidFill>
        </p:spPr>
        <p:txBody>
          <a:bodyPr>
            <a:normAutofit fontScale="90000"/>
          </a:bodyPr>
          <a:lstStyle/>
          <a:p>
            <a:br>
              <a:rPr lang="en-GB" b="1" dirty="0">
                <a:solidFill>
                  <a:srgbClr val="595959"/>
                </a:solidFill>
                <a:latin typeface="Raleway" panose="020B0604020202020204" charset="0"/>
              </a:rPr>
            </a:br>
            <a:r>
              <a:rPr lang="en-GB" b="1" dirty="0">
                <a:solidFill>
                  <a:schemeClr val="bg1"/>
                </a:solidFill>
                <a:latin typeface="Raleway" panose="020B0604020202020204" charset="0"/>
              </a:rPr>
              <a:t>Wealth Timeline</a:t>
            </a:r>
            <a:br>
              <a:rPr lang="en-GB" b="1" dirty="0">
                <a:solidFill>
                  <a:srgbClr val="595959"/>
                </a:solidFill>
                <a:latin typeface="Raleway" panose="020B0604020202020204" charset="0"/>
              </a:rPr>
            </a:br>
            <a:endParaRPr lang="en-GB" dirty="0"/>
          </a:p>
        </p:txBody>
      </p:sp>
      <p:sp>
        <p:nvSpPr>
          <p:cNvPr id="17" name="Rectangle 4">
            <a:extLst>
              <a:ext uri="{FF2B5EF4-FFF2-40B4-BE49-F238E27FC236}">
                <a16:creationId xmlns:a16="http://schemas.microsoft.com/office/drawing/2014/main" id="{36BBF60B-8C66-4BD2-BE97-B66FDB92AEEF}"/>
              </a:ext>
            </a:extLst>
          </p:cNvPr>
          <p:cNvSpPr>
            <a:spLocks noChangeArrowheads="1"/>
          </p:cNvSpPr>
          <p:nvPr/>
        </p:nvSpPr>
        <p:spPr bwMode="auto">
          <a:xfrm>
            <a:off x="228761" y="1580545"/>
            <a:ext cx="11672719" cy="191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0796" tIns="50398" rIns="100796" bIns="50398" numCol="1" anchor="ctr" anchorCtr="0" compatLnSpc="1">
            <a:prstTxWarp prst="textNoShape">
              <a:avLst/>
            </a:prstTxWarp>
            <a:spAutoFit/>
          </a:bodyPr>
          <a:lstStyle/>
          <a:p>
            <a:pPr defTabSz="1007943" eaLnBrk="0" fontAlgn="base" hangingPunct="0">
              <a:spcBef>
                <a:spcPct val="0"/>
              </a:spcBef>
              <a:spcAft>
                <a:spcPct val="0"/>
              </a:spcAft>
              <a:buClrTx/>
            </a:pPr>
            <a:r>
              <a:rPr lang="en-GB" altLang="en-US" sz="2000" dirty="0">
                <a:solidFill>
                  <a:schemeClr val="tx1"/>
                </a:solidFill>
                <a:latin typeface="Raleway" panose="020B0604020202020204" charset="0"/>
                <a:ea typeface="Calibri" panose="020F0502020204030204" pitchFamily="34" charset="0"/>
                <a:cs typeface="Prompt" panose="020B0604020202020204" charset="-34"/>
              </a:rPr>
              <a:t>To work out which are the richest countries in the world, we use something known as Gross Domestic Product or GDP which measures the annual goods and services produced by a country to calculate its wealth. </a:t>
            </a:r>
            <a:endParaRPr lang="en-GB" altLang="en-US" sz="2000" dirty="0">
              <a:solidFill>
                <a:schemeClr val="tx1"/>
              </a:solidFill>
              <a:latin typeface="Raleway" panose="020B0604020202020204" charset="0"/>
              <a:cs typeface="Prompt" panose="020B0604020202020204" charset="-34"/>
            </a:endParaRPr>
          </a:p>
          <a:p>
            <a:pPr defTabSz="1007943" eaLnBrk="0" fontAlgn="base" hangingPunct="0">
              <a:spcBef>
                <a:spcPct val="0"/>
              </a:spcBef>
              <a:spcAft>
                <a:spcPct val="0"/>
              </a:spcAft>
              <a:buClrTx/>
            </a:pPr>
            <a:r>
              <a:rPr lang="en-GB" altLang="en-US" sz="2000" dirty="0">
                <a:solidFill>
                  <a:schemeClr val="tx1"/>
                </a:solidFill>
                <a:latin typeface="Raleway" panose="020B0604020202020204" charset="0"/>
                <a:ea typeface="Calibri" panose="020F0502020204030204" pitchFamily="34" charset="0"/>
                <a:cs typeface="Prompt" panose="020B0604020202020204" charset="-34"/>
              </a:rPr>
              <a:t>On the timeline below, plot where you believe the listed countries lie from richest to poorest according to their GDP.</a:t>
            </a:r>
            <a:endParaRPr lang="en-GB" altLang="en-US" sz="2000" dirty="0">
              <a:solidFill>
                <a:schemeClr val="tx1"/>
              </a:solidFill>
              <a:latin typeface="Raleway" panose="020B0604020202020204" charset="0"/>
              <a:cs typeface="Prompt" panose="020B0604020202020204" charset="-34"/>
            </a:endParaRPr>
          </a:p>
          <a:p>
            <a:pPr defTabSz="1007943" eaLnBrk="0" fontAlgn="base" hangingPunct="0">
              <a:spcBef>
                <a:spcPct val="0"/>
              </a:spcBef>
              <a:spcAft>
                <a:spcPct val="0"/>
              </a:spcAft>
              <a:buClrTx/>
            </a:pPr>
            <a:endParaRPr lang="en-GB" altLang="en-US" sz="1800" dirty="0">
              <a:solidFill>
                <a:schemeClr val="tx1"/>
              </a:solidFill>
              <a:latin typeface="Raleway" panose="020B0604020202020204" charset="0"/>
              <a:cs typeface="Prompt" panose="020B0604020202020204" charset="-34"/>
            </a:endParaRPr>
          </a:p>
        </p:txBody>
      </p:sp>
      <p:cxnSp>
        <p:nvCxnSpPr>
          <p:cNvPr id="18" name="Straight Connector 17">
            <a:extLst>
              <a:ext uri="{FF2B5EF4-FFF2-40B4-BE49-F238E27FC236}">
                <a16:creationId xmlns:a16="http://schemas.microsoft.com/office/drawing/2014/main" id="{FC96F094-0D56-4BAD-B5AC-0588AD6F4BD6}"/>
              </a:ext>
            </a:extLst>
          </p:cNvPr>
          <p:cNvCxnSpPr>
            <a:cxnSpLocks/>
          </p:cNvCxnSpPr>
          <p:nvPr/>
        </p:nvCxnSpPr>
        <p:spPr>
          <a:xfrm flipV="1">
            <a:off x="1055024" y="4007549"/>
            <a:ext cx="9793951" cy="71123"/>
          </a:xfrm>
          <a:prstGeom prst="line">
            <a:avLst/>
          </a:prstGeom>
          <a:ln w="63500" cap="flat" cmpd="sng" algn="ctr">
            <a:solidFill>
              <a:srgbClr val="FF00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9" name="Text Box 2">
            <a:extLst>
              <a:ext uri="{FF2B5EF4-FFF2-40B4-BE49-F238E27FC236}">
                <a16:creationId xmlns:a16="http://schemas.microsoft.com/office/drawing/2014/main" id="{FF2392D5-771E-4C96-AA7C-EB8913B4164C}"/>
              </a:ext>
            </a:extLst>
          </p:cNvPr>
          <p:cNvSpPr txBox="1">
            <a:spLocks noChangeArrowheads="1"/>
          </p:cNvSpPr>
          <p:nvPr/>
        </p:nvSpPr>
        <p:spPr bwMode="auto">
          <a:xfrm>
            <a:off x="228762" y="3270224"/>
            <a:ext cx="1333810" cy="585706"/>
          </a:xfrm>
          <a:prstGeom prst="rect">
            <a:avLst/>
          </a:prstGeom>
          <a:solidFill>
            <a:srgbClr val="92D050"/>
          </a:solidFill>
          <a:ln w="6350">
            <a:solidFill>
              <a:srgbClr val="000000"/>
            </a:solidFill>
            <a:miter lim="800000"/>
            <a:headEnd/>
            <a:tailEnd/>
          </a:ln>
        </p:spPr>
        <p:txBody>
          <a:bodyPr vert="horz" wrap="none" lIns="100796" tIns="50398" rIns="100796" bIns="50398" numCol="1" anchor="t" anchorCtr="0" compatLnSpc="1">
            <a:prstTxWarp prst="textNoShape">
              <a:avLst/>
            </a:prstTxWarp>
          </a:bodyPr>
          <a:lstStyle/>
          <a:p>
            <a:pPr defTabSz="1007943" eaLnBrk="0" fontAlgn="base" hangingPunct="0">
              <a:spcBef>
                <a:spcPct val="0"/>
              </a:spcBef>
              <a:spcAft>
                <a:spcPct val="0"/>
              </a:spcAft>
              <a:buClrTx/>
            </a:pPr>
            <a:r>
              <a:rPr lang="en-US" altLang="en-US" sz="2205" b="1" dirty="0">
                <a:solidFill>
                  <a:schemeClr val="tx1"/>
                </a:solidFill>
                <a:latin typeface="Calibri" panose="020F0502020204030204" pitchFamily="34" charset="0"/>
                <a:ea typeface="Calibri" panose="020F0502020204030204" pitchFamily="34" charset="0"/>
                <a:cs typeface="Times New Roman" panose="02020603050405020304" pitchFamily="18" charset="0"/>
              </a:rPr>
              <a:t>RICHEST</a:t>
            </a:r>
            <a:endParaRPr lang="en-US" altLang="en-US" sz="2205" dirty="0">
              <a:solidFill>
                <a:schemeClr val="tx1"/>
              </a:solidFill>
              <a:latin typeface="Arial" panose="020B0604020202020204" pitchFamily="34" charset="0"/>
            </a:endParaRPr>
          </a:p>
        </p:txBody>
      </p:sp>
      <p:sp>
        <p:nvSpPr>
          <p:cNvPr id="20" name="Text Box 3">
            <a:extLst>
              <a:ext uri="{FF2B5EF4-FFF2-40B4-BE49-F238E27FC236}">
                <a16:creationId xmlns:a16="http://schemas.microsoft.com/office/drawing/2014/main" id="{B30D0CC1-BAF2-4755-8F35-EE82136C159C}"/>
              </a:ext>
            </a:extLst>
          </p:cNvPr>
          <p:cNvSpPr txBox="1">
            <a:spLocks noChangeArrowheads="1"/>
          </p:cNvSpPr>
          <p:nvPr/>
        </p:nvSpPr>
        <p:spPr bwMode="auto">
          <a:xfrm>
            <a:off x="10641831" y="3163764"/>
            <a:ext cx="1259650" cy="530472"/>
          </a:xfrm>
          <a:prstGeom prst="rect">
            <a:avLst/>
          </a:prstGeom>
          <a:solidFill>
            <a:srgbClr val="92D050"/>
          </a:solidFill>
          <a:ln w="6350">
            <a:solidFill>
              <a:srgbClr val="000000"/>
            </a:solidFill>
            <a:miter lim="800000"/>
            <a:headEnd/>
            <a:tailEnd/>
          </a:ln>
        </p:spPr>
        <p:txBody>
          <a:bodyPr vert="horz" wrap="none" lIns="100796" tIns="50398" rIns="100796" bIns="50398" numCol="1" anchor="t" anchorCtr="0" compatLnSpc="1">
            <a:prstTxWarp prst="textNoShape">
              <a:avLst/>
            </a:prstTxWarp>
          </a:bodyPr>
          <a:lstStyle/>
          <a:p>
            <a:pPr defTabSz="1007943" eaLnBrk="0" fontAlgn="base" hangingPunct="0">
              <a:spcBef>
                <a:spcPct val="0"/>
              </a:spcBef>
              <a:spcAft>
                <a:spcPct val="0"/>
              </a:spcAft>
              <a:buClrTx/>
            </a:pPr>
            <a:r>
              <a:rPr lang="en-US" altLang="en-US" sz="2205" b="1" dirty="0">
                <a:solidFill>
                  <a:schemeClr val="tx1"/>
                </a:solidFill>
                <a:latin typeface="Calibri" panose="020F0502020204030204" pitchFamily="34" charset="0"/>
                <a:ea typeface="Calibri" panose="020F0502020204030204" pitchFamily="34" charset="0"/>
                <a:cs typeface="Times New Roman" panose="02020603050405020304" pitchFamily="18" charset="0"/>
              </a:rPr>
              <a:t>POOREST</a:t>
            </a:r>
            <a:endParaRPr lang="en-US" altLang="en-US" sz="2205" dirty="0">
              <a:solidFill>
                <a:schemeClr val="tx1"/>
              </a:solidFill>
              <a:latin typeface="Arial" panose="020B0604020202020204" pitchFamily="34" charset="0"/>
            </a:endParaRPr>
          </a:p>
        </p:txBody>
      </p:sp>
      <p:sp>
        <p:nvSpPr>
          <p:cNvPr id="22" name="Text Box 4">
            <a:extLst>
              <a:ext uri="{FF2B5EF4-FFF2-40B4-BE49-F238E27FC236}">
                <a16:creationId xmlns:a16="http://schemas.microsoft.com/office/drawing/2014/main" id="{0C733B56-CCCB-443B-A700-BC2628F1D6E5}"/>
              </a:ext>
            </a:extLst>
          </p:cNvPr>
          <p:cNvSpPr txBox="1"/>
          <p:nvPr/>
        </p:nvSpPr>
        <p:spPr>
          <a:xfrm>
            <a:off x="486512" y="4359527"/>
            <a:ext cx="11514620" cy="2378234"/>
          </a:xfrm>
          <a:prstGeom prst="rect">
            <a:avLst/>
          </a:prstGeom>
          <a:solidFill>
            <a:schemeClr val="lt1"/>
          </a:solidFill>
          <a:ln w="6350">
            <a:solidFill>
              <a:prstClr val="black"/>
            </a:solidFill>
          </a:ln>
        </p:spPr>
        <p:txBody>
          <a:bodyPr rot="0" spcFirstLastPara="0" vert="horz" wrap="square" lIns="100796" tIns="50398" rIns="100796" bIns="50398" numCol="1" spcCol="0" rtlCol="0" fromWordArt="0" anchor="t" anchorCtr="0" forceAA="0" compatLnSpc="1">
            <a:prstTxWarp prst="textNoShape">
              <a:avLst/>
            </a:prstTxWarp>
            <a:noAutofit/>
          </a:bodyPr>
          <a:lstStyle/>
          <a:p>
            <a:r>
              <a:rPr lang="en-GB" sz="20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France</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chemeClr val="accent6">
                    <a:lumMod val="75000"/>
                  </a:schemeClr>
                </a:solidFill>
                <a:latin typeface="Calibri" panose="020F0502020204030204" pitchFamily="34" charset="0"/>
                <a:ea typeface="Calibri" panose="020F0502020204030204" pitchFamily="34" charset="0"/>
                <a:cs typeface="Times New Roman" panose="02020603050405020304" pitchFamily="18" charset="0"/>
              </a:rPr>
              <a:t>China </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India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USA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FFC000"/>
                </a:solidFill>
                <a:latin typeface="Calibri" panose="020F0502020204030204" pitchFamily="34" charset="0"/>
                <a:ea typeface="Calibri" panose="020F0502020204030204" pitchFamily="34" charset="0"/>
                <a:cs typeface="Times New Roman" panose="02020603050405020304" pitchFamily="18" charset="0"/>
              </a:rPr>
              <a:t>Germany	</a:t>
            </a:r>
            <a:r>
              <a:rPr lang="en-GB" sz="2000" dirty="0">
                <a:latin typeface="Calibri" panose="020F0502020204030204" pitchFamily="34" charset="0"/>
                <a:ea typeface="Calibri" panose="020F0502020204030204" pitchFamily="34" charset="0"/>
                <a:cs typeface="Times New Roman" panose="02020603050405020304" pitchFamily="18" charset="0"/>
              </a:rPr>
              <a:t>				</a:t>
            </a:r>
          </a:p>
          <a:p>
            <a:r>
              <a:rPr lang="en-GB" sz="20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South Africa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00B0F0"/>
                </a:solidFill>
                <a:latin typeface="Calibri" panose="020F0502020204030204" pitchFamily="34" charset="0"/>
                <a:ea typeface="Calibri" panose="020F0502020204030204" pitchFamily="34" charset="0"/>
                <a:cs typeface="Times New Roman" panose="02020603050405020304" pitchFamily="18" charset="0"/>
              </a:rPr>
              <a:t>Brazil</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chemeClr val="accent6">
                    <a:lumMod val="50000"/>
                  </a:schemeClr>
                </a:solidFill>
                <a:latin typeface="Calibri" panose="020F0502020204030204" pitchFamily="34" charset="0"/>
                <a:ea typeface="Calibri" panose="020F0502020204030204" pitchFamily="34" charset="0"/>
                <a:cs typeface="Times New Roman" panose="02020603050405020304" pitchFamily="18" charset="0"/>
              </a:rPr>
              <a:t>South Korea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FFC000"/>
                </a:solidFill>
                <a:latin typeface="Calibri" panose="020F0502020204030204" pitchFamily="34" charset="0"/>
                <a:ea typeface="Calibri" panose="020F0502020204030204" pitchFamily="34" charset="0"/>
                <a:cs typeface="Times New Roman" panose="02020603050405020304" pitchFamily="18" charset="0"/>
              </a:rPr>
              <a:t>Russia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Ireland </a:t>
            </a:r>
          </a:p>
          <a:p>
            <a:r>
              <a:rPr lang="en-GB" sz="2000" b="1" dirty="0">
                <a:solidFill>
                  <a:schemeClr val="accent5">
                    <a:lumMod val="50000"/>
                  </a:schemeClr>
                </a:solidFill>
                <a:latin typeface="Calibri" panose="020F0502020204030204" pitchFamily="34" charset="0"/>
                <a:ea typeface="Calibri" panose="020F0502020204030204" pitchFamily="34" charset="0"/>
                <a:cs typeface="Times New Roman" panose="02020603050405020304" pitchFamily="18" charset="0"/>
              </a:rPr>
              <a:t>Portugal	</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Egypt	</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chemeClr val="accent4"/>
                </a:solidFill>
                <a:latin typeface="Calibri" panose="020F0502020204030204" pitchFamily="34" charset="0"/>
                <a:ea typeface="Calibri" panose="020F0502020204030204" pitchFamily="34" charset="0"/>
                <a:cs typeface="Times New Roman" panose="02020603050405020304" pitchFamily="18" charset="0"/>
              </a:rPr>
              <a:t>United Kingdom	</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latin typeface="Calibri" panose="020F0502020204030204" pitchFamily="34" charset="0"/>
                <a:ea typeface="Calibri" panose="020F0502020204030204" pitchFamily="34" charset="0"/>
                <a:cs typeface="Times New Roman" panose="02020603050405020304" pitchFamily="18" charset="0"/>
              </a:rPr>
              <a:t>Somalia </a:t>
            </a:r>
            <a:r>
              <a:rPr lang="en-GB" sz="2000" dirty="0">
                <a:latin typeface="Calibri" panose="020F0502020204030204" pitchFamily="34" charset="0"/>
                <a:ea typeface="Calibri" panose="020F0502020204030204" pitchFamily="34" charset="0"/>
                <a:cs typeface="Times New Roman" panose="02020603050405020304" pitchFamily="18" charset="0"/>
              </a:rPr>
              <a:t>	</a:t>
            </a:r>
          </a:p>
          <a:p>
            <a:r>
              <a:rPr lang="en-GB" sz="2000" b="1" dirty="0">
                <a:solidFill>
                  <a:schemeClr val="accent2"/>
                </a:solidFill>
                <a:latin typeface="Calibri" panose="020F0502020204030204" pitchFamily="34" charset="0"/>
                <a:ea typeface="Calibri" panose="020F0502020204030204" pitchFamily="34" charset="0"/>
                <a:cs typeface="Times New Roman" panose="02020603050405020304" pitchFamily="18" charset="0"/>
              </a:rPr>
              <a:t>                                                                                                                                                     Peru</a:t>
            </a:r>
          </a:p>
          <a:p>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7030A0"/>
                </a:solidFill>
                <a:latin typeface="Calibri" panose="020F0502020204030204" pitchFamily="34" charset="0"/>
                <a:ea typeface="Calibri" panose="020F0502020204030204" pitchFamily="34" charset="0"/>
                <a:cs typeface="Times New Roman" panose="02020603050405020304" pitchFamily="18" charset="0"/>
              </a:rPr>
              <a:t>Marshall Islands </a:t>
            </a:r>
          </a:p>
          <a:p>
            <a:r>
              <a:rPr lang="en-GB" sz="2000" b="1" dirty="0">
                <a:solidFill>
                  <a:srgbClr val="7030A0"/>
                </a:solidFill>
                <a:latin typeface="Calibri" panose="020F0502020204030204" pitchFamily="34" charset="0"/>
                <a:ea typeface="Calibri" panose="020F0502020204030204" pitchFamily="34" charset="0"/>
                <a:cs typeface="Times New Roman" panose="02020603050405020304" pitchFamily="18" charset="0"/>
              </a:rPr>
              <a:t>Syria</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92D050"/>
                </a:solidFill>
                <a:latin typeface="Calibri" panose="020F0502020204030204" pitchFamily="34" charset="0"/>
                <a:ea typeface="Calibri" panose="020F0502020204030204" pitchFamily="34" charset="0"/>
                <a:cs typeface="Times New Roman" panose="02020603050405020304" pitchFamily="18" charset="0"/>
              </a:rPr>
              <a:t>Nigeria</a:t>
            </a:r>
            <a:r>
              <a:rPr lang="en-GB" sz="2000" b="1" dirty="0">
                <a:latin typeface="Calibri" panose="020F0502020204030204" pitchFamily="34" charset="0"/>
                <a:ea typeface="Calibri" panose="020F0502020204030204" pitchFamily="34" charset="0"/>
                <a:cs typeface="Times New Roman" panose="02020603050405020304" pitchFamily="18" charset="0"/>
              </a:rPr>
              <a:t> </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Sudan</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b="1" dirty="0">
                <a:solidFill>
                  <a:srgbClr val="FF3399"/>
                </a:solidFill>
                <a:latin typeface="Calibri" panose="020F0502020204030204" pitchFamily="34" charset="0"/>
                <a:ea typeface="Calibri" panose="020F0502020204030204" pitchFamily="34" charset="0"/>
                <a:cs typeface="Times New Roman" panose="02020603050405020304" pitchFamily="18" charset="0"/>
              </a:rPr>
              <a:t>Switzerland</a:t>
            </a:r>
          </a:p>
        </p:txBody>
      </p:sp>
    </p:spTree>
    <p:extLst>
      <p:ext uri="{BB962C8B-B14F-4D97-AF65-F5344CB8AC3E}">
        <p14:creationId xmlns:p14="http://schemas.microsoft.com/office/powerpoint/2010/main" val="1335088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216027" y="138805"/>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5406339" y="138833"/>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90747" y="9285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00104" y="1479891"/>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158394" y="697879"/>
            <a:ext cx="6899631"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graphicFrame>
        <p:nvGraphicFramePr>
          <p:cNvPr id="15" name="Table 6">
            <a:extLst>
              <a:ext uri="{FF2B5EF4-FFF2-40B4-BE49-F238E27FC236}">
                <a16:creationId xmlns:a16="http://schemas.microsoft.com/office/drawing/2014/main" id="{9FD8FB33-8380-48CD-A00A-10AB41F6591B}"/>
              </a:ext>
            </a:extLst>
          </p:cNvPr>
          <p:cNvGraphicFramePr>
            <a:graphicFrameLocks noGrp="1"/>
          </p:cNvGraphicFramePr>
          <p:nvPr>
            <p:extLst>
              <p:ext uri="{D42A27DB-BD31-4B8C-83A1-F6EECF244321}">
                <p14:modId xmlns:p14="http://schemas.microsoft.com/office/powerpoint/2010/main" val="251257809"/>
              </p:ext>
            </p:extLst>
          </p:nvPr>
        </p:nvGraphicFramePr>
        <p:xfrm>
          <a:off x="7398394" y="203470"/>
          <a:ext cx="4571608" cy="6451059"/>
        </p:xfrm>
        <a:graphic>
          <a:graphicData uri="http://schemas.openxmlformats.org/drawingml/2006/table">
            <a:tbl>
              <a:tblPr firstRow="1" bandRow="1">
                <a:tableStyleId>{7DF18680-E054-41AD-8BC1-D1AEF772440D}</a:tableStyleId>
              </a:tblPr>
              <a:tblGrid>
                <a:gridCol w="1474936">
                  <a:extLst>
                    <a:ext uri="{9D8B030D-6E8A-4147-A177-3AD203B41FA5}">
                      <a16:colId xmlns:a16="http://schemas.microsoft.com/office/drawing/2014/main" val="2327247244"/>
                    </a:ext>
                  </a:extLst>
                </a:gridCol>
                <a:gridCol w="1548336">
                  <a:extLst>
                    <a:ext uri="{9D8B030D-6E8A-4147-A177-3AD203B41FA5}">
                      <a16:colId xmlns:a16="http://schemas.microsoft.com/office/drawing/2014/main" val="2234981922"/>
                    </a:ext>
                  </a:extLst>
                </a:gridCol>
                <a:gridCol w="1548336">
                  <a:extLst>
                    <a:ext uri="{9D8B030D-6E8A-4147-A177-3AD203B41FA5}">
                      <a16:colId xmlns:a16="http://schemas.microsoft.com/office/drawing/2014/main" val="3501465210"/>
                    </a:ext>
                  </a:extLst>
                </a:gridCol>
              </a:tblGrid>
              <a:tr h="594659">
                <a:tc>
                  <a:txBody>
                    <a:bodyPr/>
                    <a:lstStyle/>
                    <a:p>
                      <a:pPr algn="just"/>
                      <a:r>
                        <a:rPr lang="en-GB" sz="1400" dirty="0">
                          <a:latin typeface="Raleway" panose="020B0604020202020204" charset="0"/>
                        </a:rPr>
                        <a:t>Rank </a:t>
                      </a:r>
                    </a:p>
                  </a:txBody>
                  <a:tcPr marL="100796" marR="100796" marT="50398" marB="50398"/>
                </a:tc>
                <a:tc>
                  <a:txBody>
                    <a:bodyPr/>
                    <a:lstStyle/>
                    <a:p>
                      <a:r>
                        <a:rPr lang="en-GB" sz="1400" kern="1200" dirty="0">
                          <a:effectLst/>
                          <a:latin typeface="Raleway" panose="020B0604020202020204" charset="0"/>
                        </a:rPr>
                        <a:t>GDP Nominal (billions of $)</a:t>
                      </a:r>
                      <a:endParaRPr lang="en-GB" sz="1400" dirty="0">
                        <a:latin typeface="Raleway" panose="020B0604020202020204" charset="0"/>
                      </a:endParaRPr>
                    </a:p>
                  </a:txBody>
                  <a:tcPr marL="100796" marR="100796" marT="50398" marB="50398"/>
                </a:tc>
                <a:tc>
                  <a:txBody>
                    <a:bodyPr/>
                    <a:lstStyle/>
                    <a:p>
                      <a:r>
                        <a:rPr lang="en-GB" sz="1400" dirty="0">
                          <a:latin typeface="Raleway" panose="020B0604020202020204" charset="0"/>
                        </a:rPr>
                        <a:t>% share of worlds GDP </a:t>
                      </a:r>
                    </a:p>
                  </a:txBody>
                  <a:tcPr marL="100796" marR="100796" marT="50398" marB="50398"/>
                </a:tc>
                <a:extLst>
                  <a:ext uri="{0D108BD9-81ED-4DB2-BD59-A6C34878D82A}">
                    <a16:rowId xmlns:a16="http://schemas.microsoft.com/office/drawing/2014/main" val="4030370574"/>
                  </a:ext>
                </a:extLst>
              </a:tr>
              <a:tr h="240494">
                <a:tc>
                  <a:txBody>
                    <a:bodyPr/>
                    <a:lstStyle/>
                    <a:p>
                      <a:pPr algn="just">
                        <a:spcAft>
                          <a:spcPts val="0"/>
                        </a:spcAft>
                      </a:pPr>
                      <a:r>
                        <a:rPr lang="en-GB" sz="1200" dirty="0">
                          <a:latin typeface="Raleway" panose="020B0604020202020204" charset="0"/>
                        </a:rPr>
                        <a:t>1. USA</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21,439.450</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24.9</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1800880103"/>
                  </a:ext>
                </a:extLst>
              </a:tr>
              <a:tr h="240494">
                <a:tc>
                  <a:txBody>
                    <a:bodyPr/>
                    <a:lstStyle/>
                    <a:p>
                      <a:pPr algn="just"/>
                      <a:r>
                        <a:rPr lang="en-GB" sz="1200" dirty="0">
                          <a:latin typeface="Raleway" panose="020B0604020202020204" charset="0"/>
                        </a:rPr>
                        <a:t>2. China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14,140.160</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16.3</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extLst>
                  <a:ext uri="{0D108BD9-81ED-4DB2-BD59-A6C34878D82A}">
                    <a16:rowId xmlns:a16="http://schemas.microsoft.com/office/drawing/2014/main" val="941335180"/>
                  </a:ext>
                </a:extLst>
              </a:tr>
              <a:tr h="240494">
                <a:tc>
                  <a:txBody>
                    <a:bodyPr/>
                    <a:lstStyle/>
                    <a:p>
                      <a:pPr algn="just"/>
                      <a:r>
                        <a:rPr lang="en-GB" sz="1200" dirty="0">
                          <a:latin typeface="Raleway" panose="020B0604020202020204" charset="0"/>
                        </a:rPr>
                        <a:t>4. Germany</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3,863.340</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4.46</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extLst>
                  <a:ext uri="{0D108BD9-81ED-4DB2-BD59-A6C34878D82A}">
                    <a16:rowId xmlns:a16="http://schemas.microsoft.com/office/drawing/2014/main" val="1322629223"/>
                  </a:ext>
                </a:extLst>
              </a:tr>
              <a:tr h="240494">
                <a:tc>
                  <a:txBody>
                    <a:bodyPr/>
                    <a:lstStyle/>
                    <a:p>
                      <a:pPr algn="just"/>
                      <a:r>
                        <a:rPr lang="en-GB" sz="1200" dirty="0">
                          <a:latin typeface="Raleway" panose="020B0604020202020204" charset="0"/>
                        </a:rPr>
                        <a:t>5. India</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2,935.570 </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3.39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extLst>
                  <a:ext uri="{0D108BD9-81ED-4DB2-BD59-A6C34878D82A}">
                    <a16:rowId xmlns:a16="http://schemas.microsoft.com/office/drawing/2014/main" val="1031576437"/>
                  </a:ext>
                </a:extLst>
              </a:tr>
              <a:tr h="240494">
                <a:tc>
                  <a:txBody>
                    <a:bodyPr/>
                    <a:lstStyle/>
                    <a:p>
                      <a:pPr algn="just"/>
                      <a:r>
                        <a:rPr lang="en-GB" sz="1200" dirty="0">
                          <a:latin typeface="Raleway" panose="020B0604020202020204" charset="0"/>
                        </a:rPr>
                        <a:t>6. United Kingdom </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2,743.590</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3.17</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1924013195"/>
                  </a:ext>
                </a:extLst>
              </a:tr>
              <a:tr h="240494">
                <a:tc>
                  <a:txBody>
                    <a:bodyPr/>
                    <a:lstStyle/>
                    <a:p>
                      <a:pPr algn="just"/>
                      <a:r>
                        <a:rPr lang="en-GB" sz="1200" dirty="0">
                          <a:latin typeface="Raleway" panose="020B0604020202020204" charset="0"/>
                        </a:rPr>
                        <a:t>7. France</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2,707.070</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3,13</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extLst>
                  <a:ext uri="{0D108BD9-81ED-4DB2-BD59-A6C34878D82A}">
                    <a16:rowId xmlns:a16="http://schemas.microsoft.com/office/drawing/2014/main" val="941445191"/>
                  </a:ext>
                </a:extLst>
              </a:tr>
              <a:tr h="240494">
                <a:tc>
                  <a:txBody>
                    <a:bodyPr/>
                    <a:lstStyle/>
                    <a:p>
                      <a:pPr algn="just"/>
                      <a:r>
                        <a:rPr lang="en-GB" sz="1200" dirty="0">
                          <a:latin typeface="Raleway" panose="020B0604020202020204" charset="0"/>
                        </a:rPr>
                        <a:t>9. Brazil</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1,847.020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2,13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872470273"/>
                  </a:ext>
                </a:extLst>
              </a:tr>
              <a:tr h="240494">
                <a:tc>
                  <a:txBody>
                    <a:bodyPr/>
                    <a:lstStyle/>
                    <a:p>
                      <a:pPr algn="just">
                        <a:spcAft>
                          <a:spcPts val="0"/>
                        </a:spcAft>
                      </a:pPr>
                      <a:r>
                        <a:rPr lang="en-GB" sz="1200" dirty="0">
                          <a:latin typeface="Raleway" panose="020B0604020202020204" charset="0"/>
                        </a:rPr>
                        <a:t>11. Russia</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1,637.890</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1.89</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511315556"/>
                  </a:ext>
                </a:extLst>
              </a:tr>
              <a:tr h="240494">
                <a:tc>
                  <a:txBody>
                    <a:bodyPr/>
                    <a:lstStyle/>
                    <a:p>
                      <a:pPr algn="just"/>
                      <a:r>
                        <a:rPr lang="en-GB" sz="1200" dirty="0">
                          <a:latin typeface="Raleway" panose="020B0604020202020204" charset="0"/>
                        </a:rPr>
                        <a:t>12. South Korea</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1,629.530</a:t>
                      </a:r>
                      <a:endParaRPr lang="en-GB" sz="1200" b="1" i="0" dirty="0">
                        <a:latin typeface="Raleway" panose="020B0604020202020204" charset="0"/>
                      </a:endParaRPr>
                    </a:p>
                  </a:txBody>
                  <a:tcPr marL="100796" marR="100796" marT="50398" marB="503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1.88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extLst>
                  <a:ext uri="{0D108BD9-81ED-4DB2-BD59-A6C34878D82A}">
                    <a16:rowId xmlns:a16="http://schemas.microsoft.com/office/drawing/2014/main" val="318571086"/>
                  </a:ext>
                </a:extLst>
              </a:tr>
              <a:tr h="240494">
                <a:tc>
                  <a:txBody>
                    <a:bodyPr/>
                    <a:lstStyle/>
                    <a:p>
                      <a:pPr algn="just">
                        <a:spcAft>
                          <a:spcPts val="0"/>
                        </a:spcAft>
                      </a:pPr>
                      <a:r>
                        <a:rPr lang="en-GB" sz="1200" dirty="0">
                          <a:latin typeface="Raleway" panose="020B0604020202020204" charset="0"/>
                        </a:rPr>
                        <a:t>20. Switzerland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715.36</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0.826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2608870280"/>
                  </a:ext>
                </a:extLst>
              </a:tr>
              <a:tr h="24049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28. Nigeria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446.543</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0.516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1217443299"/>
                  </a:ext>
                </a:extLst>
              </a:tr>
              <a:tr h="24049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33. Ireland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384.940</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0.445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27534122"/>
                  </a:ext>
                </a:extLst>
              </a:tr>
              <a:tr h="24049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37. South Africa</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359.839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0.414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839646946"/>
                  </a:ext>
                </a:extLst>
              </a:tr>
              <a:tr h="24049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 42. Egypt</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302.256</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0.349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232201454"/>
                  </a:ext>
                </a:extLst>
              </a:tr>
              <a:tr h="24049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49. Portugal </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236.408</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0.273</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013948892"/>
                  </a:ext>
                </a:extLst>
              </a:tr>
              <a:tr h="240494">
                <a:tc>
                  <a:txBody>
                    <a:bodyPr/>
                    <a:lstStyle/>
                    <a:p>
                      <a:pPr algn="just"/>
                      <a:r>
                        <a:rPr lang="en-GB" sz="1200" dirty="0">
                          <a:latin typeface="Raleway" panose="020B0604020202020204" charset="0"/>
                        </a:rPr>
                        <a:t>50. Peru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228.989</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0.264</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2183416027"/>
                  </a:ext>
                </a:extLst>
              </a:tr>
              <a:tr h="240494">
                <a:tc>
                  <a:txBody>
                    <a:bodyPr/>
                    <a:lstStyle/>
                    <a:p>
                      <a:pPr algn="just"/>
                      <a:r>
                        <a:rPr lang="en-GB" sz="1200" dirty="0">
                          <a:latin typeface="Raleway" panose="020B0604020202020204" charset="0"/>
                        </a:rPr>
                        <a:t>102.. Sudan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30.873</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0.0357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1142931095"/>
                  </a:ext>
                </a:extLst>
              </a:tr>
              <a:tr h="240494">
                <a:tc>
                  <a:txBody>
                    <a:bodyPr/>
                    <a:lstStyle/>
                    <a:p>
                      <a:pPr algn="just"/>
                      <a:r>
                        <a:rPr lang="en-GB" sz="1200" dirty="0">
                          <a:latin typeface="Raleway" panose="020B0604020202020204" charset="0"/>
                        </a:rPr>
                        <a:t>155. Somalia</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4.958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0.000573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3497612246"/>
                  </a:ext>
                </a:extLst>
              </a:tr>
              <a:tr h="395535">
                <a:tc>
                  <a:txBody>
                    <a:bodyPr/>
                    <a:lstStyle/>
                    <a:p>
                      <a:pPr algn="just"/>
                      <a:r>
                        <a:rPr lang="en-GB" sz="1200" dirty="0">
                          <a:latin typeface="Raleway" panose="020B0604020202020204" charset="0"/>
                        </a:rPr>
                        <a:t>190. Marshall Islands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0.220 </a:t>
                      </a:r>
                      <a:endParaRPr lang="en-GB" sz="1200" b="1" i="0" dirty="0">
                        <a:latin typeface="Raleway" panose="020B0604020202020204" charset="0"/>
                      </a:endParaRPr>
                    </a:p>
                  </a:txBody>
                  <a:tcPr marL="100796" marR="100796" marT="50398" marB="50398"/>
                </a:tc>
                <a:tc>
                  <a:txBody>
                    <a:bodyPr/>
                    <a:lstStyle/>
                    <a:p>
                      <a:r>
                        <a:rPr lang="en-GB" sz="1200" dirty="0">
                          <a:latin typeface="Raleway" panose="020B0604020202020204" charset="0"/>
                        </a:rPr>
                        <a:t>0.00025 </a:t>
                      </a:r>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2491941949"/>
                  </a:ext>
                </a:extLst>
              </a:tr>
              <a:tr h="25365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dirty="0">
                          <a:latin typeface="Raleway" panose="020B0604020202020204" charset="0"/>
                        </a:rPr>
                        <a:t>Syria   no figures</a:t>
                      </a:r>
                      <a:endParaRPr lang="en-GB" sz="1200" b="1" i="0" dirty="0">
                        <a:latin typeface="Raleway" panose="020B0604020202020204" charset="0"/>
                        <a:ea typeface="Calibri" panose="020F0502020204030204" pitchFamily="34" charset="0"/>
                        <a:cs typeface="Times New Roman" panose="02020603050405020304" pitchFamily="18" charset="0"/>
                      </a:endParaRPr>
                    </a:p>
                  </a:txBody>
                  <a:tcPr marL="100796" marR="100796" marT="50398" marB="50398"/>
                </a:tc>
                <a:tc>
                  <a:txBody>
                    <a:bodyPr/>
                    <a:lstStyle/>
                    <a:p>
                      <a:r>
                        <a:rPr lang="en-GB" sz="1200" dirty="0">
                          <a:latin typeface="Raleway" panose="020B0604020202020204" charset="0"/>
                        </a:rPr>
                        <a:t>No figures</a:t>
                      </a:r>
                      <a:endParaRPr lang="en-GB" sz="1200" b="1" i="0" dirty="0">
                        <a:latin typeface="Raleway" panose="020B0604020202020204" charset="0"/>
                      </a:endParaRPr>
                    </a:p>
                  </a:txBody>
                  <a:tcPr marL="100796" marR="100796" marT="50398" marB="50398"/>
                </a:tc>
                <a:tc>
                  <a:txBody>
                    <a:bodyPr/>
                    <a:lstStyle/>
                    <a:p>
                      <a:endParaRPr lang="en-GB" sz="1200" b="1" i="0" dirty="0">
                        <a:latin typeface="Raleway" panose="020B0604020202020204" charset="0"/>
                      </a:endParaRPr>
                    </a:p>
                  </a:txBody>
                  <a:tcPr marL="100796" marR="100796" marT="50398" marB="50398"/>
                </a:tc>
                <a:extLst>
                  <a:ext uri="{0D108BD9-81ED-4DB2-BD59-A6C34878D82A}">
                    <a16:rowId xmlns:a16="http://schemas.microsoft.com/office/drawing/2014/main" val="2331894030"/>
                  </a:ext>
                </a:extLst>
              </a:tr>
            </a:tbl>
          </a:graphicData>
        </a:graphic>
      </p:graphicFrame>
      <p:sp>
        <p:nvSpPr>
          <p:cNvPr id="16" name="Rectangle 15">
            <a:extLst>
              <a:ext uri="{FF2B5EF4-FFF2-40B4-BE49-F238E27FC236}">
                <a16:creationId xmlns:a16="http://schemas.microsoft.com/office/drawing/2014/main" id="{E5F7CBE2-BF1B-4C6E-B105-D0B1B9D1C968}"/>
              </a:ext>
            </a:extLst>
          </p:cNvPr>
          <p:cNvSpPr/>
          <p:nvPr/>
        </p:nvSpPr>
        <p:spPr>
          <a:xfrm>
            <a:off x="2000141" y="3589196"/>
            <a:ext cx="2837943" cy="2246769"/>
          </a:xfrm>
          <a:prstGeom prst="rect">
            <a:avLst/>
          </a:prstGeom>
        </p:spPr>
        <p:txBody>
          <a:bodyPr wrap="square">
            <a:spAutoFit/>
          </a:bodyPr>
          <a:lstStyle/>
          <a:p>
            <a:r>
              <a:rPr lang="en-GB" sz="2800" dirty="0">
                <a:solidFill>
                  <a:srgbClr val="595959"/>
                </a:solidFill>
                <a:latin typeface="Raleway" panose="020B0604020202020204" charset="0"/>
              </a:rPr>
              <a:t>Out of a total 194 countries in the world  </a:t>
            </a:r>
          </a:p>
          <a:p>
            <a:r>
              <a:rPr lang="en-GB" sz="2800" dirty="0">
                <a:solidFill>
                  <a:srgbClr val="595959"/>
                </a:solidFill>
                <a:latin typeface="Raleway" panose="020B0604020202020204" charset="0"/>
              </a:rPr>
              <a:t>A selection of 20 countries </a:t>
            </a:r>
          </a:p>
        </p:txBody>
      </p:sp>
      <p:sp>
        <p:nvSpPr>
          <p:cNvPr id="17" name="Rectangle 16">
            <a:extLst>
              <a:ext uri="{FF2B5EF4-FFF2-40B4-BE49-F238E27FC236}">
                <a16:creationId xmlns:a16="http://schemas.microsoft.com/office/drawing/2014/main" id="{ED34AF21-F44E-4AA1-BD78-C3AB5C9FBFE7}"/>
              </a:ext>
            </a:extLst>
          </p:cNvPr>
          <p:cNvSpPr/>
          <p:nvPr/>
        </p:nvSpPr>
        <p:spPr>
          <a:xfrm>
            <a:off x="159710" y="966746"/>
            <a:ext cx="4252883" cy="1938992"/>
          </a:xfrm>
          <a:prstGeom prst="rect">
            <a:avLst/>
          </a:prstGeom>
          <a:solidFill>
            <a:srgbClr val="00698E"/>
          </a:solidFill>
        </p:spPr>
        <p:txBody>
          <a:bodyPr wrap="square">
            <a:spAutoFit/>
          </a:bodyPr>
          <a:lstStyle/>
          <a:p>
            <a:r>
              <a:rPr lang="en-GB" sz="4000" b="1" dirty="0">
                <a:solidFill>
                  <a:schemeClr val="bg1"/>
                </a:solidFill>
                <a:latin typeface="Raleway" panose="020B0604020202020204" charset="0"/>
                <a:ea typeface="Calibri" panose="020F0502020204030204" pitchFamily="34" charset="0"/>
                <a:cs typeface="Times New Roman" panose="02020603050405020304" pitchFamily="18" charset="0"/>
              </a:rPr>
              <a:t>Answers from richest to poorest:</a:t>
            </a:r>
          </a:p>
        </p:txBody>
      </p:sp>
    </p:spTree>
    <p:extLst>
      <p:ext uri="{BB962C8B-B14F-4D97-AF65-F5344CB8AC3E}">
        <p14:creationId xmlns:p14="http://schemas.microsoft.com/office/powerpoint/2010/main" val="4197430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Rectangle: Rounded Corners 14">
            <a:extLst>
              <a:ext uri="{FF2B5EF4-FFF2-40B4-BE49-F238E27FC236}">
                <a16:creationId xmlns:a16="http://schemas.microsoft.com/office/drawing/2014/main" id="{8A48613E-1549-48E3-96F9-5F7060D5ECE8}"/>
              </a:ext>
            </a:extLst>
          </p:cNvPr>
          <p:cNvSpPr/>
          <p:nvPr/>
        </p:nvSpPr>
        <p:spPr>
          <a:xfrm>
            <a:off x="2823839" y="2252760"/>
            <a:ext cx="5047384" cy="2955836"/>
          </a:xfrm>
          <a:prstGeom prst="roundRect">
            <a:avLst/>
          </a:prstGeom>
          <a:solidFill>
            <a:srgbClr val="00698E"/>
          </a:solidFill>
        </p:spPr>
        <p:style>
          <a:lnRef idx="2">
            <a:schemeClr val="accent1">
              <a:shade val="50000"/>
            </a:schemeClr>
          </a:lnRef>
          <a:fillRef idx="1">
            <a:schemeClr val="accent1"/>
          </a:fillRef>
          <a:effectRef idx="0">
            <a:schemeClr val="accent1"/>
          </a:effectRef>
          <a:fontRef idx="minor">
            <a:schemeClr val="lt1"/>
          </a:fontRef>
        </p:style>
        <p:txBody>
          <a:bodyPr vert="horz" lIns="100796" tIns="50398" rIns="100796" bIns="50398" rtlCol="0" anchor="ctr">
            <a:normAutofit fontScale="92500" lnSpcReduction="20000"/>
          </a:bodyPr>
          <a:lstStyle/>
          <a:p>
            <a:pPr algn="ctr">
              <a:lnSpc>
                <a:spcPct val="90000"/>
              </a:lnSpc>
              <a:spcBef>
                <a:spcPct val="0"/>
              </a:spcBef>
              <a:spcAft>
                <a:spcPts val="661"/>
              </a:spcAft>
            </a:pPr>
            <a:r>
              <a:rPr lang="en-US" sz="5622" b="1" kern="1200" dirty="0">
                <a:solidFill>
                  <a:srgbClr val="FFFFFF"/>
                </a:solidFill>
                <a:latin typeface="Raleway" panose="020B0604020202020204" charset="0"/>
                <a:ea typeface="+mj-ea"/>
                <a:cs typeface="+mj-cs"/>
              </a:rPr>
              <a:t>:</a:t>
            </a:r>
          </a:p>
          <a:p>
            <a:pPr algn="ctr">
              <a:lnSpc>
                <a:spcPct val="90000"/>
              </a:lnSpc>
              <a:spcBef>
                <a:spcPct val="0"/>
              </a:spcBef>
              <a:spcAft>
                <a:spcPts val="661"/>
              </a:spcAft>
            </a:pPr>
            <a:r>
              <a:rPr lang="en-US" sz="5622" b="1" kern="1200" dirty="0">
                <a:solidFill>
                  <a:srgbClr val="FFFFFF"/>
                </a:solidFill>
                <a:latin typeface="Raleway" panose="020B0604020202020204" charset="0"/>
                <a:ea typeface="+mj-ea"/>
                <a:cs typeface="+mj-cs"/>
              </a:rPr>
              <a:t>Let’s look at some figures…..</a:t>
            </a:r>
          </a:p>
          <a:p>
            <a:pPr algn="ctr">
              <a:lnSpc>
                <a:spcPct val="90000"/>
              </a:lnSpc>
              <a:spcBef>
                <a:spcPct val="0"/>
              </a:spcBef>
              <a:spcAft>
                <a:spcPts val="661"/>
              </a:spcAft>
            </a:pPr>
            <a:endParaRPr lang="en-US" sz="5622" b="1" kern="1200" dirty="0">
              <a:solidFill>
                <a:srgbClr val="FFFFFF"/>
              </a:solidFill>
              <a:latin typeface="Raleway" panose="020B0604020202020204" charset="0"/>
              <a:ea typeface="+mj-ea"/>
              <a:cs typeface="+mj-cs"/>
            </a:endParaRPr>
          </a:p>
        </p:txBody>
      </p:sp>
    </p:spTree>
    <p:extLst>
      <p:ext uri="{BB962C8B-B14F-4D97-AF65-F5344CB8AC3E}">
        <p14:creationId xmlns:p14="http://schemas.microsoft.com/office/powerpoint/2010/main" val="584449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988032" y="92019"/>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404884" y="11783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648972" y="15935"/>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923480" y="72971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Rectangle 14">
            <a:extLst>
              <a:ext uri="{FF2B5EF4-FFF2-40B4-BE49-F238E27FC236}">
                <a16:creationId xmlns:a16="http://schemas.microsoft.com/office/drawing/2014/main" id="{A4B5EE6B-ACDA-4B34-A305-CEB973D7E471}"/>
              </a:ext>
            </a:extLst>
          </p:cNvPr>
          <p:cNvSpPr/>
          <p:nvPr/>
        </p:nvSpPr>
        <p:spPr>
          <a:xfrm>
            <a:off x="743462" y="1792271"/>
            <a:ext cx="11265036" cy="4708981"/>
          </a:xfrm>
          <a:prstGeom prst="rect">
            <a:avLst/>
          </a:prstGeom>
        </p:spPr>
        <p:txBody>
          <a:bodyPr wrap="square">
            <a:spAutoFit/>
          </a:bodyPr>
          <a:lstStyle/>
          <a:p>
            <a:pPr marL="314982" indent="-314982">
              <a:buFont typeface="Arial" panose="020B0604020202020204" pitchFamily="34" charset="0"/>
              <a:buChar char="•"/>
            </a:pPr>
            <a:r>
              <a:rPr lang="en-GB" sz="2000" dirty="0">
                <a:latin typeface="Raleway" panose="020B0604020202020204" charset="0"/>
              </a:rPr>
              <a:t>In </a:t>
            </a:r>
            <a:r>
              <a:rPr lang="en-GB" sz="2000" dirty="0">
                <a:solidFill>
                  <a:srgbClr val="CC0000"/>
                </a:solidFill>
                <a:latin typeface="Raleway" panose="020B0604020202020204" charset="0"/>
                <a:hlinkClick r:id="rId4" tooltip="GDP Indicators 2019"/>
              </a:rPr>
              <a:t>2019</a:t>
            </a:r>
            <a:r>
              <a:rPr lang="en-GB" sz="2000" dirty="0">
                <a:latin typeface="Raleway" panose="020B0604020202020204" charset="0"/>
              </a:rPr>
              <a:t>, United States and China  remained the </a:t>
            </a:r>
            <a:r>
              <a:rPr lang="en-GB" sz="2000" dirty="0">
                <a:solidFill>
                  <a:srgbClr val="CC0000"/>
                </a:solidFill>
                <a:latin typeface="Raleway" panose="020B0604020202020204" charset="0"/>
              </a:rPr>
              <a:t>largest economies</a:t>
            </a:r>
            <a:r>
              <a:rPr lang="en-GB" sz="2000" dirty="0">
                <a:latin typeface="Raleway" panose="020B0604020202020204" charset="0"/>
              </a:rPr>
              <a:t> .</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The largest economy United States represents a quarter share of the </a:t>
            </a:r>
            <a:r>
              <a:rPr lang="en-GB" sz="2000" dirty="0">
                <a:solidFill>
                  <a:srgbClr val="CC0000"/>
                </a:solidFill>
                <a:latin typeface="Raleway" panose="020B0604020202020204" charset="0"/>
                <a:hlinkClick r:id="rId5" tooltip="Gross World Product"/>
              </a:rPr>
              <a:t>global economy</a:t>
            </a:r>
            <a:r>
              <a:rPr lang="en-GB" sz="2000" dirty="0">
                <a:latin typeface="Raleway" panose="020B0604020202020204" charset="0"/>
              </a:rPr>
              <a:t>, </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16 economies had a GDP above $1 trillion and 62 above $100 billion.</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 Top two economies, US and China  accounted for over 40% of global wealth.</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 50% of world GDP are within top four economies. </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Top 10 economies representing just over a two-third (67.61%) and top 20 economies add up to over 80%.</a:t>
            </a:r>
          </a:p>
          <a:p>
            <a:pPr marL="314982" indent="-314982">
              <a:buFont typeface="Arial" panose="020B0604020202020204" pitchFamily="34" charset="0"/>
              <a:buChar char="•"/>
            </a:pPr>
            <a:r>
              <a:rPr lang="en-GB" sz="2000" dirty="0">
                <a:latin typeface="Raleway" panose="020B0604020202020204" charset="0"/>
              </a:rPr>
              <a:t> 93 smallest economies together constitute only 1 % and </a:t>
            </a:r>
          </a:p>
          <a:p>
            <a:pPr marL="314982" indent="-314982">
              <a:buFont typeface="Arial" panose="020B0604020202020204" pitchFamily="34" charset="0"/>
              <a:buChar char="•"/>
            </a:pPr>
            <a:endParaRPr lang="en-GB" sz="2000" dirty="0">
              <a:latin typeface="Raleway" panose="020B0604020202020204" charset="0"/>
            </a:endParaRPr>
          </a:p>
          <a:p>
            <a:pPr marL="314982" indent="-314982">
              <a:buFont typeface="Arial" panose="020B0604020202020204" pitchFamily="34" charset="0"/>
              <a:buChar char="•"/>
            </a:pPr>
            <a:r>
              <a:rPr lang="en-GB" sz="2000" dirty="0">
                <a:latin typeface="Raleway" panose="020B0604020202020204" charset="0"/>
              </a:rPr>
              <a:t>157 lowest ranked constitute only 10 % of total.</a:t>
            </a:r>
          </a:p>
        </p:txBody>
      </p:sp>
      <p:sp>
        <p:nvSpPr>
          <p:cNvPr id="16" name="Title 1">
            <a:extLst>
              <a:ext uri="{FF2B5EF4-FFF2-40B4-BE49-F238E27FC236}">
                <a16:creationId xmlns:a16="http://schemas.microsoft.com/office/drawing/2014/main" id="{AFD13D62-B91B-4333-B14B-827345777176}"/>
              </a:ext>
            </a:extLst>
          </p:cNvPr>
          <p:cNvSpPr txBox="1">
            <a:spLocks/>
          </p:cNvSpPr>
          <p:nvPr/>
        </p:nvSpPr>
        <p:spPr>
          <a:xfrm>
            <a:off x="3938768" y="859574"/>
            <a:ext cx="4602437" cy="749625"/>
          </a:xfrm>
          <a:prstGeom prst="rect">
            <a:avLst/>
          </a:prstGeom>
          <a:solidFill>
            <a:srgbClr val="00698E"/>
          </a:solidFill>
          <a:ln>
            <a:no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4000" b="1" dirty="0">
                <a:solidFill>
                  <a:schemeClr val="bg1"/>
                </a:solidFill>
                <a:latin typeface="Raleway" panose="020B0604020202020204" charset="0"/>
              </a:rPr>
              <a:t>Key Facts</a:t>
            </a:r>
          </a:p>
        </p:txBody>
      </p:sp>
    </p:spTree>
    <p:extLst>
      <p:ext uri="{BB962C8B-B14F-4D97-AF65-F5344CB8AC3E}">
        <p14:creationId xmlns:p14="http://schemas.microsoft.com/office/powerpoint/2010/main" val="2053437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9089837" y="130185"/>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187655"/>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90747" y="139310"/>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2" name="Google Shape;152;p16"/>
          <p:cNvSpPr/>
          <p:nvPr/>
        </p:nvSpPr>
        <p:spPr>
          <a:xfrm rot="10800000" flipH="1">
            <a:off x="1965922" y="749333"/>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itle 1">
            <a:extLst>
              <a:ext uri="{FF2B5EF4-FFF2-40B4-BE49-F238E27FC236}">
                <a16:creationId xmlns:a16="http://schemas.microsoft.com/office/drawing/2014/main" id="{AF06B52F-675E-45B8-8CC1-0DBBFF676B1C}"/>
              </a:ext>
            </a:extLst>
          </p:cNvPr>
          <p:cNvSpPr txBox="1">
            <a:spLocks/>
          </p:cNvSpPr>
          <p:nvPr/>
        </p:nvSpPr>
        <p:spPr>
          <a:xfrm>
            <a:off x="276224" y="996353"/>
            <a:ext cx="11496675" cy="742552"/>
          </a:xfrm>
          <a:prstGeom prst="rect">
            <a:avLst/>
          </a:prstGeom>
          <a:solidFill>
            <a:srgbClr val="00698E"/>
          </a:solidFill>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600" b="1" dirty="0">
                <a:solidFill>
                  <a:schemeClr val="bg1"/>
                </a:solidFill>
                <a:latin typeface="Raleway" panose="020B0604020202020204" charset="0"/>
              </a:rPr>
              <a:t>What does it mean to live on $1.90 [ £1.45 ] a day? </a:t>
            </a:r>
          </a:p>
        </p:txBody>
      </p:sp>
      <p:sp>
        <p:nvSpPr>
          <p:cNvPr id="16" name="Content Placeholder 3">
            <a:extLst>
              <a:ext uri="{FF2B5EF4-FFF2-40B4-BE49-F238E27FC236}">
                <a16:creationId xmlns:a16="http://schemas.microsoft.com/office/drawing/2014/main" id="{0F0728EC-B874-408D-9681-CEB03B93F159}"/>
              </a:ext>
            </a:extLst>
          </p:cNvPr>
          <p:cNvSpPr txBox="1">
            <a:spLocks/>
          </p:cNvSpPr>
          <p:nvPr/>
        </p:nvSpPr>
        <p:spPr>
          <a:xfrm>
            <a:off x="493811" y="1901343"/>
            <a:ext cx="11279088" cy="3273593"/>
          </a:xfrm>
          <a:prstGeom prst="rect">
            <a:avLst/>
          </a:prstGeom>
          <a:solidFill>
            <a:schemeClr val="bg1"/>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lt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lt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lt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lt1"/>
                </a:solidFill>
                <a:latin typeface="+mn-lt"/>
                <a:ea typeface="+mn-ea"/>
                <a:cs typeface="+mn-cs"/>
              </a:defRPr>
            </a:lvl9pPr>
          </a:lstStyle>
          <a:p>
            <a:r>
              <a:rPr lang="en-GB" sz="2000" b="1" dirty="0">
                <a:solidFill>
                  <a:srgbClr val="FF0000"/>
                </a:solidFill>
                <a:latin typeface="Raleway" panose="020B0604020202020204" charset="0"/>
              </a:rPr>
              <a:t>More than 700 million people, or 10% of the world population, still live in extreme poverty and are struggling to fulfil their most basic needs such as  health, education, and access to water and sanitation. </a:t>
            </a:r>
          </a:p>
          <a:p>
            <a:r>
              <a:rPr lang="en-GB" sz="2000" b="1" dirty="0">
                <a:solidFill>
                  <a:srgbClr val="00B0F0"/>
                </a:solidFill>
                <a:latin typeface="Raleway" panose="020B0604020202020204" charset="0"/>
              </a:rPr>
              <a:t>The majority of people living on less than $1.90 a day live in sub-Saharan Africa.[ source UN] </a:t>
            </a:r>
          </a:p>
          <a:p>
            <a:r>
              <a:rPr lang="en-GB" sz="2000" b="1" dirty="0">
                <a:solidFill>
                  <a:schemeClr val="tx1"/>
                </a:solidFill>
                <a:latin typeface="Raleway" panose="020B0604020202020204" charset="0"/>
              </a:rPr>
              <a:t>Is $1.90 a day enough for basic human survival?</a:t>
            </a:r>
          </a:p>
          <a:p>
            <a:endParaRPr lang="en-GB" sz="2000" dirty="0">
              <a:solidFill>
                <a:schemeClr val="tx1"/>
              </a:solidFill>
              <a:latin typeface="Raleway" panose="020B0604020202020204" charset="0"/>
            </a:endParaRPr>
          </a:p>
        </p:txBody>
      </p:sp>
      <p:pic>
        <p:nvPicPr>
          <p:cNvPr id="3" name="Picture 2">
            <a:extLst>
              <a:ext uri="{FF2B5EF4-FFF2-40B4-BE49-F238E27FC236}">
                <a16:creationId xmlns:a16="http://schemas.microsoft.com/office/drawing/2014/main" id="{239DE47B-5939-4317-B04C-488CE27A398F}"/>
              </a:ext>
            </a:extLst>
          </p:cNvPr>
          <p:cNvPicPr>
            <a:picLocks noChangeAspect="1"/>
          </p:cNvPicPr>
          <p:nvPr/>
        </p:nvPicPr>
        <p:blipFill>
          <a:blip r:embed="rId4"/>
          <a:stretch>
            <a:fillRect/>
          </a:stretch>
        </p:blipFill>
        <p:spPr>
          <a:xfrm>
            <a:off x="4033745" y="3761372"/>
            <a:ext cx="3831571" cy="2555784"/>
          </a:xfrm>
          <a:prstGeom prst="rect">
            <a:avLst/>
          </a:prstGeom>
        </p:spPr>
      </p:pic>
    </p:spTree>
    <p:extLst>
      <p:ext uri="{BB962C8B-B14F-4D97-AF65-F5344CB8AC3E}">
        <p14:creationId xmlns:p14="http://schemas.microsoft.com/office/powerpoint/2010/main" val="31279927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9089837" y="47428"/>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351460" y="47428"/>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06814" y="110114"/>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6" y="709267"/>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itle 1">
            <a:extLst>
              <a:ext uri="{FF2B5EF4-FFF2-40B4-BE49-F238E27FC236}">
                <a16:creationId xmlns:a16="http://schemas.microsoft.com/office/drawing/2014/main" id="{65462260-769F-467C-9178-18E1E1CF306A}"/>
              </a:ext>
            </a:extLst>
          </p:cNvPr>
          <p:cNvSpPr txBox="1">
            <a:spLocks/>
          </p:cNvSpPr>
          <p:nvPr/>
        </p:nvSpPr>
        <p:spPr>
          <a:xfrm>
            <a:off x="2649432" y="807431"/>
            <a:ext cx="5647062" cy="698958"/>
          </a:xfrm>
          <a:prstGeom prst="rect">
            <a:avLst/>
          </a:prstGeom>
          <a:solidFill>
            <a:srgbClr val="00698E"/>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Raleway" panose="020B0604020202020204" charset="0"/>
              </a:rPr>
              <a:t>Try to imagine this:</a:t>
            </a:r>
          </a:p>
        </p:txBody>
      </p:sp>
      <p:sp>
        <p:nvSpPr>
          <p:cNvPr id="16" name="Rectangle 1">
            <a:extLst>
              <a:ext uri="{FF2B5EF4-FFF2-40B4-BE49-F238E27FC236}">
                <a16:creationId xmlns:a16="http://schemas.microsoft.com/office/drawing/2014/main" id="{9757C3EF-E49E-4577-BA9D-66E373251730}"/>
              </a:ext>
            </a:extLst>
          </p:cNvPr>
          <p:cNvSpPr txBox="1">
            <a:spLocks noChangeArrowheads="1"/>
          </p:cNvSpPr>
          <p:nvPr/>
        </p:nvSpPr>
        <p:spPr bwMode="auto">
          <a:xfrm>
            <a:off x="106815" y="1481634"/>
            <a:ext cx="11453814" cy="94974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0" tIns="0" rIns="0" bIns="0" numCol="1" rtlCol="0" anchor="ctr" anchorCtr="0" compatLnSpc="1">
            <a:prstTxWarp prst="textNoShape">
              <a:avLst/>
            </a:prstTxWarp>
            <a:spAutoFit/>
          </a:bodyPr>
          <a:lstStyle>
            <a:lvl1pPr marL="0" indent="0" algn="ctr" defTabSz="914400" rtl="0" eaLnBrk="0" fontAlgn="base" latinLnBrk="0" hangingPunct="0">
              <a:lnSpc>
                <a:spcPct val="90000"/>
              </a:lnSpc>
              <a:spcBef>
                <a:spcPct val="0"/>
              </a:spcBef>
              <a:spcAft>
                <a:spcPct val="0"/>
              </a:spcAft>
              <a:buFont typeface="Arial" panose="020B0604020202020204" pitchFamily="34" charset="0"/>
              <a:buNone/>
              <a:defRPr sz="2400" kern="1200">
                <a:solidFill>
                  <a:schemeClr val="tx1"/>
                </a:solidFill>
                <a:latin typeface="Arial" panose="020B0604020202020204" pitchFamily="34" charset="0"/>
                <a:ea typeface="+mn-ea"/>
                <a:cs typeface="+mn-cs"/>
              </a:defRPr>
            </a:lvl1pPr>
            <a:lvl2pPr marL="457200" indent="0" algn="ctr" defTabSz="914400" rtl="0" eaLnBrk="0" fontAlgn="base" latinLnBrk="0" hangingPunct="0">
              <a:lnSpc>
                <a:spcPct val="90000"/>
              </a:lnSpc>
              <a:spcBef>
                <a:spcPct val="0"/>
              </a:spcBef>
              <a:spcAft>
                <a:spcPct val="0"/>
              </a:spcAft>
              <a:buFont typeface="Arial" panose="020B0604020202020204" pitchFamily="34" charset="0"/>
              <a:buNone/>
              <a:defRPr sz="2000" kern="1200">
                <a:solidFill>
                  <a:schemeClr val="tx1"/>
                </a:solidFill>
                <a:latin typeface="Arial" panose="020B0604020202020204" pitchFamily="34" charset="0"/>
                <a:ea typeface="+mn-ea"/>
                <a:cs typeface="+mn-cs"/>
              </a:defRPr>
            </a:lvl2pPr>
            <a:lvl3pPr marL="914400" indent="0" algn="ctr" defTabSz="914400" rtl="0" eaLnBrk="0" fontAlgn="base" latinLnBrk="0" hangingPunct="0">
              <a:lnSpc>
                <a:spcPct val="90000"/>
              </a:lnSpc>
              <a:spcBef>
                <a:spcPct val="0"/>
              </a:spcBef>
              <a:spcAft>
                <a:spcPct val="0"/>
              </a:spcAft>
              <a:buFont typeface="Arial" panose="020B0604020202020204" pitchFamily="34" charset="0"/>
              <a:buNone/>
              <a:defRPr sz="1800" kern="1200">
                <a:solidFill>
                  <a:schemeClr val="tx1"/>
                </a:solidFill>
                <a:latin typeface="Arial" panose="020B0604020202020204" pitchFamily="34" charset="0"/>
                <a:ea typeface="+mn-ea"/>
                <a:cs typeface="+mn-cs"/>
              </a:defRPr>
            </a:lvl3pPr>
            <a:lvl4pPr marL="13716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4pPr>
            <a:lvl5pPr marL="18288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5pPr>
            <a:lvl6pPr marL="22860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6pPr>
            <a:lvl7pPr marL="27432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7pPr>
            <a:lvl8pPr marL="32004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8pPr>
            <a:lvl9pPr marL="3657600" indent="0" algn="ctr" defTabSz="914400" rtl="0" eaLnBrk="0" fontAlgn="base" latinLnBrk="0" hangingPunct="0">
              <a:lnSpc>
                <a:spcPct val="90000"/>
              </a:lnSpc>
              <a:spcBef>
                <a:spcPct val="0"/>
              </a:spcBef>
              <a:spcAft>
                <a:spcPct val="0"/>
              </a:spcAft>
              <a:buFont typeface="Arial" panose="020B0604020202020204" pitchFamily="34" charset="0"/>
              <a:buNone/>
              <a:defRPr sz="1600" kern="1200">
                <a:solidFill>
                  <a:schemeClr val="tx1"/>
                </a:solidFill>
                <a:latin typeface="Arial" panose="020B0604020202020204" pitchFamily="34" charset="0"/>
                <a:ea typeface="+mn-ea"/>
                <a:cs typeface="+mn-cs"/>
              </a:defRPr>
            </a:lvl9pPr>
          </a:lstStyle>
          <a:p>
            <a:pPr defTabSz="1007943">
              <a:lnSpc>
                <a:spcPct val="100000"/>
              </a:lnSpc>
            </a:pPr>
            <a:r>
              <a:rPr lang="en-US" altLang="en-US" sz="1543" dirty="0">
                <a:solidFill>
                  <a:srgbClr val="000000"/>
                </a:solidFill>
                <a:latin typeface="Raleway" panose="020B0604020202020204" charset="0"/>
              </a:rPr>
              <a:t>In 1963 Harvard economist Robert L. </a:t>
            </a:r>
            <a:r>
              <a:rPr lang="en-US" altLang="en-US" sz="1543" dirty="0" err="1">
                <a:solidFill>
                  <a:srgbClr val="000000"/>
                </a:solidFill>
                <a:latin typeface="Raleway" panose="020B0604020202020204" charset="0"/>
              </a:rPr>
              <a:t>Heilbroner</a:t>
            </a:r>
            <a:r>
              <a:rPr lang="en-US" altLang="en-US" sz="1543" dirty="0">
                <a:solidFill>
                  <a:srgbClr val="000000"/>
                </a:solidFill>
                <a:latin typeface="Raleway" panose="020B0604020202020204" charset="0"/>
              </a:rPr>
              <a:t> wrote a slim book called </a:t>
            </a:r>
            <a:r>
              <a:rPr lang="en-US" altLang="en-US" sz="1543" i="1" dirty="0">
                <a:solidFill>
                  <a:srgbClr val="000000"/>
                </a:solidFill>
                <a:latin typeface="Raleway" panose="020B0604020202020204" charset="0"/>
              </a:rPr>
              <a:t>The Great Ascent – </a:t>
            </a:r>
          </a:p>
          <a:p>
            <a:pPr defTabSz="1007943">
              <a:lnSpc>
                <a:spcPct val="100000"/>
              </a:lnSpc>
            </a:pPr>
            <a:r>
              <a:rPr lang="en-US" altLang="en-US" sz="1543" i="1" dirty="0">
                <a:solidFill>
                  <a:srgbClr val="000000"/>
                </a:solidFill>
                <a:latin typeface="Raleway" panose="020B0604020202020204" charset="0"/>
              </a:rPr>
              <a:t>The Struggle for Economic Development in our Time</a:t>
            </a:r>
            <a:r>
              <a:rPr lang="en-US" altLang="en-US" sz="1543" dirty="0">
                <a:solidFill>
                  <a:srgbClr val="000000"/>
                </a:solidFill>
                <a:latin typeface="Raleway" panose="020B0604020202020204" charset="0"/>
              </a:rPr>
              <a:t>.</a:t>
            </a:r>
            <a:endParaRPr lang="en-US" altLang="en-US" sz="661" dirty="0">
              <a:latin typeface="Raleway" panose="020B0604020202020204" charset="0"/>
            </a:endParaRPr>
          </a:p>
          <a:p>
            <a:pPr defTabSz="1007943">
              <a:lnSpc>
                <a:spcPct val="100000"/>
              </a:lnSpc>
            </a:pPr>
            <a:r>
              <a:rPr lang="en-US" altLang="en-US" sz="1543" dirty="0">
                <a:solidFill>
                  <a:srgbClr val="000000"/>
                </a:solidFill>
                <a:latin typeface="Raleway" panose="020B0604020202020204" charset="0"/>
              </a:rPr>
              <a:t>In it he asks the reader to understand the life of poor people in the underdeveloped world by imagining a </a:t>
            </a:r>
          </a:p>
          <a:p>
            <a:pPr defTabSz="1007943">
              <a:lnSpc>
                <a:spcPct val="100000"/>
              </a:lnSpc>
            </a:pPr>
            <a:r>
              <a:rPr lang="en-US" altLang="en-US" sz="1543" dirty="0">
                <a:solidFill>
                  <a:srgbClr val="000000"/>
                </a:solidFill>
                <a:latin typeface="Raleway" panose="020B0604020202020204" charset="0"/>
              </a:rPr>
              <a:t>middle class suburban American family, from which he starts taking things away:</a:t>
            </a:r>
            <a:endParaRPr lang="en-US" altLang="en-US" sz="1984" dirty="0">
              <a:latin typeface="Raleway" panose="020B0604020202020204" charset="0"/>
            </a:endParaRPr>
          </a:p>
        </p:txBody>
      </p:sp>
      <p:sp>
        <p:nvSpPr>
          <p:cNvPr id="17" name="Rectangle 2">
            <a:extLst>
              <a:ext uri="{FF2B5EF4-FFF2-40B4-BE49-F238E27FC236}">
                <a16:creationId xmlns:a16="http://schemas.microsoft.com/office/drawing/2014/main" id="{0DA2BD6F-D387-4B29-9352-DEBE83ED9682}"/>
              </a:ext>
            </a:extLst>
          </p:cNvPr>
          <p:cNvSpPr>
            <a:spLocks noChangeArrowheads="1"/>
          </p:cNvSpPr>
          <p:nvPr/>
        </p:nvSpPr>
        <p:spPr bwMode="auto">
          <a:xfrm>
            <a:off x="1336376" y="2466568"/>
            <a:ext cx="9409851" cy="4287542"/>
          </a:xfrm>
          <a:prstGeom prst="rect">
            <a:avLst/>
          </a:prstGeom>
          <a:solidFill>
            <a:schemeClr val="accent5">
              <a:lumMod val="20000"/>
              <a:lumOff val="80000"/>
            </a:schemeClr>
          </a:solidFill>
          <a:ln>
            <a:noFill/>
          </a:ln>
          <a:effectLst/>
        </p:spPr>
        <p:txBody>
          <a:bodyPr vert="horz" wrap="square" lIns="100796" tIns="50398" rIns="100796" bIns="50398"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007943">
              <a:buClrTx/>
            </a:pPr>
            <a:r>
              <a:rPr lang="en-US" altLang="en-US" sz="1600" b="1" dirty="0">
                <a:solidFill>
                  <a:srgbClr val="000000"/>
                </a:solidFill>
                <a:latin typeface="Raleway" panose="020B0604020202020204" charset="0"/>
              </a:rPr>
              <a:t>“Everything goes: beds, chairs, tables, television set, lamps. We will leave the family with a few old blankets, a kitchen table, a wooden chair. Along with the bureaus go the clothes. Each member of the family may keep in his wardrobe his oldest suit or dress, a shirt or blouse. We will permit a pair of shoes to the head of the family, but none for the wife or children.</a:t>
            </a:r>
          </a:p>
          <a:p>
            <a:pPr defTabSz="1007943">
              <a:buClrTx/>
            </a:pPr>
            <a:endParaRPr lang="en-US" altLang="en-US" sz="1600" dirty="0">
              <a:latin typeface="Raleway" panose="020B0604020202020204" charset="0"/>
            </a:endParaRPr>
          </a:p>
          <a:p>
            <a:pPr defTabSz="1007943">
              <a:buClrTx/>
            </a:pPr>
            <a:r>
              <a:rPr lang="en-US" altLang="en-US" sz="1600" b="1" dirty="0">
                <a:solidFill>
                  <a:srgbClr val="000000"/>
                </a:solidFill>
                <a:latin typeface="Raleway" panose="020B0604020202020204" charset="0"/>
              </a:rPr>
              <a:t>We move into the </a:t>
            </a:r>
            <a:r>
              <a:rPr lang="en-US" altLang="en-US" sz="1600" b="1" dirty="0" err="1">
                <a:solidFill>
                  <a:srgbClr val="000000"/>
                </a:solidFill>
                <a:latin typeface="Raleway" panose="020B0604020202020204" charset="0"/>
              </a:rPr>
              <a:t>kitchen.The</a:t>
            </a:r>
            <a:r>
              <a:rPr lang="en-US" altLang="en-US" sz="1600" b="1" dirty="0">
                <a:solidFill>
                  <a:srgbClr val="000000"/>
                </a:solidFill>
                <a:latin typeface="Raleway" panose="020B0604020202020204" charset="0"/>
              </a:rPr>
              <a:t> appliances have already been taken out, so we turn to the cupboards and larder. </a:t>
            </a:r>
          </a:p>
          <a:p>
            <a:pPr defTabSz="1007943">
              <a:buClrTx/>
            </a:pPr>
            <a:r>
              <a:rPr lang="en-US" altLang="en-US" sz="1600" b="1" dirty="0">
                <a:solidFill>
                  <a:srgbClr val="000000"/>
                </a:solidFill>
                <a:latin typeface="Raleway" panose="020B0604020202020204" charset="0"/>
              </a:rPr>
              <a:t>The box of matches may stay, a small bag of flour, some sugar and salt. A few moldy potatoes, already in the garbage can, must be hastily rescued, for they will provide much of tonight’s meal. </a:t>
            </a:r>
          </a:p>
          <a:p>
            <a:pPr defTabSz="1007943">
              <a:buClrTx/>
            </a:pPr>
            <a:endParaRPr lang="en-US" altLang="en-US" sz="1600" b="1" dirty="0">
              <a:solidFill>
                <a:srgbClr val="000000"/>
              </a:solidFill>
              <a:latin typeface="Raleway" panose="020B0604020202020204" charset="0"/>
            </a:endParaRPr>
          </a:p>
          <a:p>
            <a:pPr defTabSz="1007943">
              <a:buClrTx/>
            </a:pPr>
            <a:r>
              <a:rPr lang="en-US" altLang="en-US" sz="1600" b="1" dirty="0">
                <a:solidFill>
                  <a:srgbClr val="000000"/>
                </a:solidFill>
                <a:latin typeface="Raleway" panose="020B0604020202020204" charset="0"/>
              </a:rPr>
              <a:t>We will leave a handful of onions, a dish of dried beans. All the rest we take away: the meat, the fresh vegetables, the canned goods, the crackers, the candy. </a:t>
            </a:r>
          </a:p>
          <a:p>
            <a:pPr defTabSz="1007943">
              <a:buClrTx/>
            </a:pPr>
            <a:r>
              <a:rPr lang="en-US" altLang="en-US" sz="1600" b="1" dirty="0">
                <a:solidFill>
                  <a:srgbClr val="000000"/>
                </a:solidFill>
                <a:latin typeface="Raleway" panose="020B0604020202020204" charset="0"/>
              </a:rPr>
              <a:t>Now we have stripped the house: the bathroom has been dismantled, the running water shutoff, electric wires taking out.</a:t>
            </a:r>
          </a:p>
          <a:p>
            <a:pPr defTabSz="1007943">
              <a:buClrTx/>
            </a:pPr>
            <a:endParaRPr lang="en-US" altLang="en-US" sz="1600" b="1" dirty="0">
              <a:solidFill>
                <a:srgbClr val="000000"/>
              </a:solidFill>
              <a:latin typeface="Raleway" panose="020B0604020202020204" charset="0"/>
            </a:endParaRPr>
          </a:p>
          <a:p>
            <a:pPr defTabSz="1007943">
              <a:buClrTx/>
            </a:pPr>
            <a:r>
              <a:rPr lang="en-US" altLang="en-US" sz="1600" b="1" dirty="0">
                <a:solidFill>
                  <a:srgbClr val="000000"/>
                </a:solidFill>
                <a:latin typeface="Raleway" panose="020B0604020202020204" charset="0"/>
              </a:rPr>
              <a:t> Next we take away the house. The family can move to the toolshed.”</a:t>
            </a:r>
          </a:p>
        </p:txBody>
      </p:sp>
    </p:spTree>
    <p:extLst>
      <p:ext uri="{BB962C8B-B14F-4D97-AF65-F5344CB8AC3E}">
        <p14:creationId xmlns:p14="http://schemas.microsoft.com/office/powerpoint/2010/main" val="1983224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p:nvPr/>
        </p:nvSpPr>
        <p:spPr>
          <a:xfrm>
            <a:off x="1835584" y="1190265"/>
            <a:ext cx="882345" cy="68991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026" b="1" dirty="0">
                <a:solidFill>
                  <a:srgbClr val="4FA0C1"/>
                </a:solidFill>
                <a:latin typeface="Prompt"/>
                <a:ea typeface="Prompt"/>
                <a:cs typeface="Prompt"/>
                <a:sym typeface="Prompt"/>
              </a:rPr>
              <a:t>ACTION</a:t>
            </a:r>
          </a:p>
          <a:p>
            <a:pPr>
              <a:buClr>
                <a:srgbClr val="000000"/>
              </a:buClr>
              <a:buSzPts val="1100"/>
            </a:pPr>
            <a:r>
              <a:rPr lang="it" sz="1026" b="1" dirty="0">
                <a:solidFill>
                  <a:srgbClr val="4FA0C1"/>
                </a:solidFill>
                <a:latin typeface="Prompt"/>
                <a:ea typeface="Arial"/>
                <a:cs typeface="Prompt"/>
                <a:sym typeface="Prompt"/>
              </a:rPr>
              <a:t>Lesson 3 out of 6 </a:t>
            </a:r>
            <a:endParaRPr sz="1026" dirty="0">
              <a:solidFill>
                <a:srgbClr val="4FA0C1"/>
              </a:solidFill>
              <a:latin typeface="Arial"/>
              <a:ea typeface="Arial"/>
              <a:cs typeface="Arial"/>
              <a:sym typeface="Arial"/>
            </a:endParaRPr>
          </a:p>
          <a:p>
            <a:pPr>
              <a:buClr>
                <a:srgbClr val="000000"/>
              </a:buClr>
              <a:buSzPts val="1400"/>
            </a:pPr>
            <a:endParaRPr sz="1197" b="1" dirty="0">
              <a:solidFill>
                <a:srgbClr val="3174BA"/>
              </a:solidFill>
              <a:latin typeface="Prompt"/>
              <a:ea typeface="Prompt"/>
              <a:cs typeface="Prompt"/>
              <a:sym typeface="Prompt"/>
            </a:endParaRPr>
          </a:p>
        </p:txBody>
      </p:sp>
      <p:sp>
        <p:nvSpPr>
          <p:cNvPr id="69" name="Google Shape;69;p14"/>
          <p:cNvSpPr txBox="1"/>
          <p:nvPr/>
        </p:nvSpPr>
        <p:spPr>
          <a:xfrm>
            <a:off x="2961508" y="1560311"/>
            <a:ext cx="4117612" cy="1003425"/>
          </a:xfrm>
          <a:prstGeom prst="rect">
            <a:avLst/>
          </a:prstGeom>
          <a:noFill/>
          <a:ln>
            <a:noFill/>
          </a:ln>
        </p:spPr>
        <p:txBody>
          <a:bodyPr spcFirstLastPara="1" wrap="square" lIns="78190" tIns="78190" rIns="78190" bIns="78190" anchor="t" anchorCtr="0">
            <a:noAutofit/>
          </a:bodyPr>
          <a:lstStyle/>
          <a:p>
            <a:r>
              <a:rPr lang="en-GB" sz="1000" b="1" dirty="0">
                <a:solidFill>
                  <a:srgbClr val="595959"/>
                </a:solidFill>
                <a:latin typeface="Raleway" panose="020B0604020202020204" charset="0"/>
                <a:cs typeface="Arial" pitchFamily="34" charset="0"/>
              </a:rPr>
              <a:t>Students will be able to:</a:t>
            </a:r>
          </a:p>
          <a:p>
            <a:pPr marL="377979" indent="-377979">
              <a:buFont typeface="Arial" panose="020B0604020202020204" pitchFamily="34" charset="0"/>
              <a:buChar char="•"/>
            </a:pPr>
            <a:r>
              <a:rPr lang="en-GB" sz="1000" dirty="0">
                <a:solidFill>
                  <a:srgbClr val="595959"/>
                </a:solidFill>
                <a:latin typeface="Raleway" panose="020B0604020202020204" charset="0"/>
                <a:cs typeface="Arial" pitchFamily="34" charset="0"/>
              </a:rPr>
              <a:t> describe and explain their views on fairness and equality in  the world</a:t>
            </a:r>
          </a:p>
          <a:p>
            <a:pPr marL="377979" indent="-377979">
              <a:buFont typeface="Arial" panose="020B0604020202020204" pitchFamily="34" charset="0"/>
              <a:buChar char="•"/>
            </a:pPr>
            <a:r>
              <a:rPr lang="en-GB" sz="1000" dirty="0">
                <a:solidFill>
                  <a:srgbClr val="595959"/>
                </a:solidFill>
                <a:latin typeface="Raleway" panose="020B0604020202020204" charset="0"/>
              </a:rPr>
              <a:t>explain what is meant by global inequality</a:t>
            </a:r>
          </a:p>
          <a:p>
            <a:pPr marL="377979" indent="-377979">
              <a:buFont typeface="Arial" panose="020B0604020202020204" pitchFamily="34" charset="0"/>
              <a:buChar char="•"/>
            </a:pPr>
            <a:r>
              <a:rPr lang="en-GB" sz="1000" dirty="0">
                <a:solidFill>
                  <a:srgbClr val="595959"/>
                </a:solidFill>
                <a:latin typeface="Raleway" panose="020B0604020202020204" charset="0"/>
              </a:rPr>
              <a:t>identify some current trends between and within countries</a:t>
            </a:r>
          </a:p>
        </p:txBody>
      </p:sp>
      <p:pic>
        <p:nvPicPr>
          <p:cNvPr id="70" name="Google Shape;70;p14"/>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71" name="Google Shape;71;p14"/>
          <p:cNvSpPr txBox="1"/>
          <p:nvPr/>
        </p:nvSpPr>
        <p:spPr>
          <a:xfrm>
            <a:off x="1835584" y="1782835"/>
            <a:ext cx="882345" cy="286076"/>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026" b="1">
                <a:solidFill>
                  <a:srgbClr val="4FA0C1"/>
                </a:solidFill>
                <a:latin typeface="Prompt"/>
                <a:ea typeface="Prompt"/>
                <a:cs typeface="Prompt"/>
                <a:sym typeface="Prompt"/>
              </a:rPr>
              <a:t>DURATION</a:t>
            </a:r>
            <a:endParaRPr sz="1026">
              <a:solidFill>
                <a:srgbClr val="4FA0C1"/>
              </a:solidFill>
              <a:latin typeface="Arial"/>
              <a:ea typeface="Arial"/>
              <a:cs typeface="Arial"/>
              <a:sym typeface="Arial"/>
            </a:endParaRPr>
          </a:p>
          <a:p>
            <a:pPr>
              <a:buClr>
                <a:srgbClr val="000000"/>
              </a:buClr>
              <a:buSzPts val="1400"/>
            </a:pPr>
            <a:endParaRPr sz="1197" b="1">
              <a:solidFill>
                <a:srgbClr val="3174BA"/>
              </a:solidFill>
              <a:latin typeface="Prompt"/>
              <a:ea typeface="Prompt"/>
              <a:cs typeface="Prompt"/>
              <a:sym typeface="Prompt"/>
            </a:endParaRPr>
          </a:p>
        </p:txBody>
      </p:sp>
      <p:sp>
        <p:nvSpPr>
          <p:cNvPr id="72" name="Google Shape;72;p14"/>
          <p:cNvSpPr txBox="1"/>
          <p:nvPr/>
        </p:nvSpPr>
        <p:spPr>
          <a:xfrm>
            <a:off x="3029468" y="1190267"/>
            <a:ext cx="1778929" cy="54957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941" b="1" dirty="0">
                <a:solidFill>
                  <a:srgbClr val="4FA0C1"/>
                </a:solidFill>
                <a:latin typeface="Prompt"/>
                <a:ea typeface="Prompt"/>
                <a:cs typeface="Prompt"/>
                <a:sym typeface="Prompt"/>
              </a:rPr>
              <a:t>LEARNING OBJECTIVES OF THIS PHASE</a:t>
            </a:r>
            <a:endParaRPr sz="941" b="1" dirty="0">
              <a:solidFill>
                <a:srgbClr val="4FA0C1"/>
              </a:solidFill>
              <a:latin typeface="Prompt"/>
              <a:ea typeface="Prompt"/>
              <a:cs typeface="Prompt"/>
              <a:sym typeface="Prompt"/>
            </a:endParaRPr>
          </a:p>
          <a:p>
            <a:pPr>
              <a:buClr>
                <a:srgbClr val="000000"/>
              </a:buClr>
              <a:buSzPts val="1400"/>
            </a:pPr>
            <a:endParaRPr sz="941" b="1" dirty="0">
              <a:solidFill>
                <a:srgbClr val="3174BA"/>
              </a:solidFill>
              <a:latin typeface="Prompt"/>
              <a:ea typeface="Prompt"/>
              <a:cs typeface="Prompt"/>
              <a:sym typeface="Prompt"/>
            </a:endParaRPr>
          </a:p>
        </p:txBody>
      </p:sp>
      <p:sp>
        <p:nvSpPr>
          <p:cNvPr id="75" name="Google Shape;75;p14"/>
          <p:cNvSpPr txBox="1"/>
          <p:nvPr/>
        </p:nvSpPr>
        <p:spPr>
          <a:xfrm>
            <a:off x="1524000" y="2848477"/>
            <a:ext cx="6337476" cy="831168"/>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rgbClr val="4FA0C1"/>
                </a:solidFill>
                <a:latin typeface="Prompt"/>
                <a:ea typeface="Prompt"/>
                <a:cs typeface="Prompt"/>
                <a:sym typeface="Prompt"/>
              </a:rPr>
              <a:t>WHAT TEACHER DOES – </a:t>
            </a:r>
            <a:r>
              <a:rPr lang="en-GB" sz="1539" b="1" dirty="0">
                <a:solidFill>
                  <a:srgbClr val="4FA0C1"/>
                </a:solidFill>
                <a:latin typeface="Prompt"/>
                <a:ea typeface="Prompt"/>
                <a:cs typeface="Prompt"/>
                <a:sym typeface="Prompt"/>
              </a:rPr>
              <a:t>lesson start     [ 5 minutes] </a:t>
            </a:r>
            <a:endParaRPr lang="it" sz="1539" b="1" dirty="0">
              <a:solidFill>
                <a:srgbClr val="4FA0C1"/>
              </a:solidFill>
              <a:latin typeface="Prompt"/>
              <a:ea typeface="Prompt"/>
              <a:cs typeface="Prompt"/>
              <a:sym typeface="Prompt"/>
            </a:endParaRPr>
          </a:p>
          <a:p>
            <a:pPr>
              <a:buClr>
                <a:srgbClr val="000000"/>
              </a:buClr>
              <a:buSzPts val="1100"/>
            </a:pPr>
            <a:r>
              <a:rPr lang="en-GB" sz="1200" b="1" dirty="0">
                <a:latin typeface="Prompt"/>
                <a:ea typeface="Prompt"/>
                <a:cs typeface="Prompt"/>
                <a:sym typeface="Prompt"/>
              </a:rPr>
              <a:t>The teacher introduces lesson objectives, big ideas and  recaps from last lesson</a:t>
            </a:r>
            <a:endParaRPr sz="1200" b="1" dirty="0">
              <a:latin typeface="Prompt"/>
              <a:ea typeface="Prompt"/>
              <a:cs typeface="Prompt"/>
              <a:sym typeface="Prompt"/>
            </a:endParaRPr>
          </a:p>
        </p:txBody>
      </p:sp>
      <p:sp>
        <p:nvSpPr>
          <p:cNvPr id="77" name="Google Shape;77;p14"/>
          <p:cNvSpPr txBox="1"/>
          <p:nvPr/>
        </p:nvSpPr>
        <p:spPr>
          <a:xfrm>
            <a:off x="1907466" y="2001926"/>
            <a:ext cx="810462" cy="446945"/>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2052" dirty="0">
                <a:solidFill>
                  <a:srgbClr val="666666"/>
                </a:solidFill>
                <a:latin typeface="Raleway ExtraBold"/>
                <a:ea typeface="Raleway ExtraBold"/>
                <a:cs typeface="Raleway ExtraBold"/>
                <a:sym typeface="Raleway ExtraBold"/>
              </a:rPr>
              <a:t>1</a:t>
            </a:r>
            <a:r>
              <a:rPr lang="it" sz="1539" dirty="0">
                <a:solidFill>
                  <a:srgbClr val="666666"/>
                </a:solidFill>
                <a:latin typeface="Raleway ExtraBold"/>
                <a:ea typeface="Raleway ExtraBold"/>
                <a:cs typeface="Raleway ExtraBold"/>
                <a:sym typeface="Raleway ExtraBold"/>
              </a:rPr>
              <a:t>h</a:t>
            </a:r>
            <a:r>
              <a:rPr lang="en-GB" sz="1539" dirty="0">
                <a:solidFill>
                  <a:srgbClr val="666666"/>
                </a:solidFill>
                <a:latin typeface="Raleway ExtraBold"/>
                <a:ea typeface="Raleway ExtraBold"/>
                <a:cs typeface="Raleway ExtraBold"/>
                <a:sym typeface="Raleway ExtraBold"/>
              </a:rPr>
              <a:t>our</a:t>
            </a:r>
            <a:endParaRPr sz="1539" dirty="0">
              <a:solidFill>
                <a:srgbClr val="3174BA"/>
              </a:solidFill>
              <a:latin typeface="Raleway ExtraBold"/>
              <a:ea typeface="Raleway ExtraBold"/>
              <a:cs typeface="Raleway ExtraBold"/>
              <a:sym typeface="Raleway ExtraBold"/>
            </a:endParaRPr>
          </a:p>
        </p:txBody>
      </p:sp>
      <p:sp>
        <p:nvSpPr>
          <p:cNvPr id="79" name="Google Shape;79;p14"/>
          <p:cNvSpPr txBox="1"/>
          <p:nvPr/>
        </p:nvSpPr>
        <p:spPr>
          <a:xfrm>
            <a:off x="1954995" y="4444132"/>
            <a:ext cx="5218894" cy="643991"/>
          </a:xfrm>
          <a:prstGeom prst="rect">
            <a:avLst/>
          </a:prstGeom>
          <a:noFill/>
          <a:ln>
            <a:noFill/>
          </a:ln>
        </p:spPr>
        <p:txBody>
          <a:bodyPr spcFirstLastPara="1" wrap="square" lIns="78190" tIns="78190" rIns="78190" bIns="78190" anchor="t" anchorCtr="0">
            <a:noAutofit/>
          </a:bodyPr>
          <a:lstStyle/>
          <a:p>
            <a:endParaRPr sz="1539"/>
          </a:p>
        </p:txBody>
      </p:sp>
      <p:sp>
        <p:nvSpPr>
          <p:cNvPr id="80" name="Google Shape;80;p14"/>
          <p:cNvSpPr/>
          <p:nvPr/>
        </p:nvSpPr>
        <p:spPr>
          <a:xfrm>
            <a:off x="234189" y="3405832"/>
            <a:ext cx="7339474" cy="455393"/>
          </a:xfrm>
          <a:prstGeom prst="rect">
            <a:avLst/>
          </a:prstGeom>
          <a:solidFill>
            <a:srgbClr val="4FA0C1"/>
          </a:solidFill>
          <a:ln>
            <a:noFill/>
          </a:ln>
        </p:spPr>
        <p:txBody>
          <a:bodyPr spcFirstLastPara="1" wrap="square" lIns="78190" tIns="78190" rIns="78190" bIns="78190" anchor="ctr" anchorCtr="0">
            <a:noAutofit/>
          </a:bodyPr>
          <a:lstStyle/>
          <a:p>
            <a:r>
              <a:rPr lang="en-GB" sz="1539" dirty="0">
                <a:solidFill>
                  <a:schemeClr val="bg1"/>
                </a:solidFill>
              </a:rPr>
              <a:t>Activity One </a:t>
            </a:r>
            <a:endParaRPr sz="1539" dirty="0">
              <a:solidFill>
                <a:schemeClr val="bg1"/>
              </a:solidFill>
            </a:endParaRPr>
          </a:p>
        </p:txBody>
      </p:sp>
      <p:sp>
        <p:nvSpPr>
          <p:cNvPr id="81" name="Google Shape;81;p14"/>
          <p:cNvSpPr txBox="1"/>
          <p:nvPr/>
        </p:nvSpPr>
        <p:spPr>
          <a:xfrm>
            <a:off x="1568160" y="3740055"/>
            <a:ext cx="5823984" cy="342172"/>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chemeClr val="lt1"/>
                </a:solidFill>
                <a:latin typeface="Prompt"/>
                <a:ea typeface="Prompt"/>
                <a:cs typeface="Prompt"/>
                <a:sym typeface="Prompt"/>
              </a:rPr>
              <a:t>ACTIVITY 1:</a:t>
            </a:r>
            <a:endParaRPr sz="1197" b="1" dirty="0">
              <a:solidFill>
                <a:srgbClr val="3174BA"/>
              </a:solidFill>
              <a:latin typeface="Prompt"/>
              <a:ea typeface="Prompt"/>
              <a:cs typeface="Prompt"/>
              <a:sym typeface="Prompt"/>
            </a:endParaRPr>
          </a:p>
        </p:txBody>
      </p:sp>
      <p:sp>
        <p:nvSpPr>
          <p:cNvPr id="82" name="Google Shape;82;p14"/>
          <p:cNvSpPr txBox="1"/>
          <p:nvPr/>
        </p:nvSpPr>
        <p:spPr>
          <a:xfrm>
            <a:off x="239106" y="3885109"/>
            <a:ext cx="7339474" cy="1402020"/>
          </a:xfrm>
          <a:prstGeom prst="rect">
            <a:avLst/>
          </a:prstGeom>
          <a:noFill/>
          <a:ln>
            <a:noFill/>
          </a:ln>
        </p:spPr>
        <p:txBody>
          <a:bodyPr spcFirstLastPara="1" wrap="square" lIns="78190" tIns="78190" rIns="78190" bIns="78190" anchor="t" anchorCtr="0">
            <a:noAutofit/>
          </a:bodyPr>
          <a:lstStyle/>
          <a:p>
            <a:pPr marL="171450" indent="-171450">
              <a:buFont typeface="Arial" panose="020B0604020202020204" pitchFamily="34" charset="0"/>
              <a:buChar char="•"/>
            </a:pPr>
            <a:r>
              <a:rPr lang="en-GB" sz="1200" b="1" dirty="0">
                <a:latin typeface="Raleway" panose="020B0604020202020204" charset="0"/>
              </a:rPr>
              <a:t>What does ‘leaving no one behind’ mean?   United Nations The Global goals</a:t>
            </a:r>
            <a:br>
              <a:rPr lang="en-GB" sz="1200" b="1" dirty="0">
                <a:latin typeface="Raleway" panose="020B0604020202020204" charset="0"/>
              </a:rPr>
            </a:br>
            <a:r>
              <a:rPr lang="en-GB" sz="1200" i="1" dirty="0">
                <a:latin typeface="Raleway" panose="020B0604020202020204" charset="0"/>
              </a:rPr>
              <a:t>“Like slavery and apartheid, poverty is not natural. It is man-made and can be overcome and eradicated by the actions of human beings.” </a:t>
            </a:r>
            <a:r>
              <a:rPr lang="en-GB" sz="1200" i="1" dirty="0">
                <a:latin typeface="Raleway" panose="020B0604020202020204" charset="0"/>
                <a:hlinkClick r:id="rId4" tooltip="Reference: Mandela (2005)"/>
              </a:rPr>
              <a:t>Nelson Mandela (2005)</a:t>
            </a:r>
            <a:endParaRPr lang="en-GB" sz="1200" i="1" dirty="0">
              <a:latin typeface="Raleway" panose="020B0604020202020204" charset="0"/>
            </a:endParaRPr>
          </a:p>
          <a:p>
            <a:endParaRPr lang="en-GB" sz="1200" dirty="0">
              <a:latin typeface="Raleway" panose="020B0604020202020204" charset="0"/>
            </a:endParaRPr>
          </a:p>
          <a:p>
            <a:r>
              <a:rPr lang="en-GB" sz="1200" dirty="0">
                <a:latin typeface="Raleway" panose="020B0604020202020204" charset="0"/>
              </a:rPr>
              <a:t>Write down  5 things you can buy for £1.45</a:t>
            </a:r>
          </a:p>
          <a:p>
            <a:r>
              <a:rPr lang="en-GB" sz="1200" dirty="0">
                <a:latin typeface="Raleway" panose="020B0604020202020204" charset="0"/>
              </a:rPr>
              <a:t>Could you buy enough food to live on £1.45 a day? </a:t>
            </a:r>
          </a:p>
          <a:p>
            <a:endParaRPr lang="en-GB" sz="1200" i="1" dirty="0">
              <a:latin typeface="Raleway" panose="020B0604020202020204" charset="0"/>
            </a:endParaRPr>
          </a:p>
          <a:p>
            <a:endParaRPr lang="en-GB" sz="1200" dirty="0">
              <a:latin typeface="Raleway" panose="020B0604020202020204" charset="0"/>
            </a:endParaRPr>
          </a:p>
          <a:p>
            <a:pPr marL="171450" indent="-171450">
              <a:buFont typeface="Arial" panose="020B0604020202020204" pitchFamily="34" charset="0"/>
              <a:buChar char="•"/>
            </a:pPr>
            <a:endParaRPr lang="en-US" sz="1200" dirty="0"/>
          </a:p>
        </p:txBody>
      </p:sp>
      <p:sp>
        <p:nvSpPr>
          <p:cNvPr id="83" name="Google Shape;83;p14"/>
          <p:cNvSpPr/>
          <p:nvPr/>
        </p:nvSpPr>
        <p:spPr>
          <a:xfrm>
            <a:off x="181698" y="5234172"/>
            <a:ext cx="6216696" cy="494918"/>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84" name="Google Shape;84;p14"/>
          <p:cNvSpPr txBox="1"/>
          <p:nvPr/>
        </p:nvSpPr>
        <p:spPr>
          <a:xfrm>
            <a:off x="260575" y="5297689"/>
            <a:ext cx="5686293" cy="399621"/>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en-US" sz="1600" b="1" dirty="0">
                <a:solidFill>
                  <a:schemeClr val="bg1"/>
                </a:solidFill>
                <a:latin typeface="Raleway" panose="020B0604020202020204" charset="0"/>
              </a:rPr>
              <a:t>Activity Two: Let’s Get Thinking  </a:t>
            </a:r>
            <a:endParaRPr sz="1197" b="1" dirty="0">
              <a:solidFill>
                <a:srgbClr val="3174BA"/>
              </a:solidFill>
              <a:latin typeface="Prompt"/>
              <a:ea typeface="Prompt"/>
              <a:cs typeface="Prompt"/>
              <a:sym typeface="Prompt"/>
            </a:endParaRPr>
          </a:p>
        </p:txBody>
      </p:sp>
      <p:sp>
        <p:nvSpPr>
          <p:cNvPr id="86" name="Google Shape;86;p14"/>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88" name="Google Shape;88;p14"/>
          <p:cNvSpPr/>
          <p:nvPr/>
        </p:nvSpPr>
        <p:spPr>
          <a:xfrm rot="10800000" flipH="1" flipV="1">
            <a:off x="181698" y="1195273"/>
            <a:ext cx="7492632"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89" name="Google Shape;89;p14"/>
          <p:cNvSpPr/>
          <p:nvPr/>
        </p:nvSpPr>
        <p:spPr>
          <a:xfrm rot="10800000" flipH="1">
            <a:off x="260210" y="2811490"/>
            <a:ext cx="7414120" cy="98674"/>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90" name="Google Shape;90;p14"/>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a:t>
            </a:r>
            <a:r>
              <a:rPr lang="it" sz="1881" b="1" dirty="0">
                <a:solidFill>
                  <a:srgbClr val="595959"/>
                </a:solidFill>
                <a:latin typeface="Prompt"/>
                <a:ea typeface="Prompt"/>
                <a:cs typeface="Prompt"/>
                <a:sym typeface="Prompt"/>
              </a:rPr>
              <a:t> 3</a:t>
            </a:r>
            <a:endParaRPr sz="1881" b="1" dirty="0">
              <a:solidFill>
                <a:srgbClr val="595959"/>
              </a:solidFill>
              <a:latin typeface="Prompt"/>
              <a:ea typeface="Prompt"/>
              <a:cs typeface="Prompt"/>
              <a:sym typeface="Prompt"/>
            </a:endParaRPr>
          </a:p>
        </p:txBody>
      </p:sp>
      <p:sp>
        <p:nvSpPr>
          <p:cNvPr id="91" name="Google Shape;91;p14"/>
          <p:cNvSpPr txBox="1"/>
          <p:nvPr/>
        </p:nvSpPr>
        <p:spPr>
          <a:xfrm>
            <a:off x="8601339" y="1190267"/>
            <a:ext cx="1606899"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1539" b="1" i="1">
                <a:solidFill>
                  <a:srgbClr val="4FA0C1"/>
                </a:solidFill>
                <a:latin typeface="Prompt"/>
                <a:ea typeface="Prompt"/>
                <a:cs typeface="Prompt"/>
                <a:sym typeface="Prompt"/>
              </a:rPr>
              <a:t>FROM THE SAT</a:t>
            </a:r>
            <a:endParaRPr sz="1539" b="1" i="1">
              <a:solidFill>
                <a:srgbClr val="4FA0C1"/>
              </a:solidFill>
              <a:latin typeface="Prompt"/>
              <a:ea typeface="Prompt"/>
              <a:cs typeface="Prompt"/>
              <a:sym typeface="Prompt"/>
            </a:endParaRPr>
          </a:p>
          <a:p>
            <a:pPr>
              <a:buClr>
                <a:srgbClr val="000000"/>
              </a:buClr>
              <a:buSzPts val="1400"/>
            </a:pPr>
            <a:endParaRPr sz="941" b="1">
              <a:solidFill>
                <a:srgbClr val="3174BA"/>
              </a:solidFill>
              <a:latin typeface="Prompt"/>
              <a:ea typeface="Prompt"/>
              <a:cs typeface="Prompt"/>
              <a:sym typeface="Prompt"/>
            </a:endParaRPr>
          </a:p>
        </p:txBody>
      </p:sp>
      <p:sp>
        <p:nvSpPr>
          <p:cNvPr id="92" name="Google Shape;92;p14"/>
          <p:cNvSpPr txBox="1"/>
          <p:nvPr/>
        </p:nvSpPr>
        <p:spPr>
          <a:xfrm>
            <a:off x="8214987" y="1623319"/>
            <a:ext cx="2063594" cy="442629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en-GB" sz="1000" b="1">
                <a:solidFill>
                  <a:srgbClr val="595959"/>
                </a:solidFill>
                <a:latin typeface="Raleway" panose="020B0604020202020204" charset="0"/>
              </a:rPr>
              <a:t>Inequality is the state of not being equal, </a:t>
            </a:r>
            <a:r>
              <a:rPr lang="en-GB" sz="1000">
                <a:solidFill>
                  <a:srgbClr val="595959"/>
                </a:solidFill>
                <a:latin typeface="Raleway" panose="020B0604020202020204" charset="0"/>
              </a:rPr>
              <a:t>for example in terms of income or wealth. </a:t>
            </a:r>
            <a:r>
              <a:rPr lang="en-GB" sz="1000" b="1">
                <a:solidFill>
                  <a:srgbClr val="595959"/>
                </a:solidFill>
                <a:latin typeface="Raleway" panose="020B0604020202020204" charset="0"/>
              </a:rPr>
              <a:t>Income inequality can be measured between countries, identifying high-income countries and low-income countries. It can also be measured within countries. Currently inequality, in terms of income, is decreasing between nations. </a:t>
            </a:r>
            <a:r>
              <a:rPr lang="en-GB" sz="1000">
                <a:solidFill>
                  <a:srgbClr val="FF0000"/>
                </a:solidFill>
                <a:latin typeface="Raleway" panose="020B0604020202020204" charset="0"/>
              </a:rPr>
              <a:t>However, inequality within nations is on the increase – there is a widening gap between rich and poor.  </a:t>
            </a:r>
            <a:r>
              <a:rPr lang="en-GB" sz="1000" b="1">
                <a:solidFill>
                  <a:srgbClr val="595959"/>
                </a:solidFill>
                <a:latin typeface="Raleway" panose="020B0604020202020204" charset="0"/>
              </a:rPr>
              <a:t>Inequality can have a negative effect on both a person’s well-being and their life expectancy. </a:t>
            </a:r>
            <a:r>
              <a:rPr lang="en-GB" sz="1000">
                <a:solidFill>
                  <a:srgbClr val="595959"/>
                </a:solidFill>
                <a:latin typeface="Raleway" panose="020B0604020202020204" charset="0"/>
              </a:rPr>
              <a:t>The UN’s </a:t>
            </a:r>
            <a:r>
              <a:rPr lang="en-GB" sz="1000" b="1">
                <a:solidFill>
                  <a:srgbClr val="595959"/>
                </a:solidFill>
                <a:latin typeface="Raleway" panose="020B0604020202020204" charset="0"/>
              </a:rPr>
              <a:t>Human Development Index </a:t>
            </a:r>
            <a:r>
              <a:rPr lang="en-GB" sz="1000">
                <a:solidFill>
                  <a:srgbClr val="595959"/>
                </a:solidFill>
                <a:latin typeface="Raleway" panose="020B0604020202020204" charset="0"/>
              </a:rPr>
              <a:t>(HDI), is a tool to indicate the well-being/</a:t>
            </a:r>
            <a:r>
              <a:rPr lang="en-GB" sz="1000" b="1">
                <a:solidFill>
                  <a:srgbClr val="595959"/>
                </a:solidFill>
                <a:latin typeface="Raleway" panose="020B0604020202020204" charset="0"/>
              </a:rPr>
              <a:t>quality of life </a:t>
            </a:r>
            <a:r>
              <a:rPr lang="en-GB" sz="1000">
                <a:solidFill>
                  <a:srgbClr val="595959"/>
                </a:solidFill>
                <a:latin typeface="Raleway" panose="020B0604020202020204" charset="0"/>
              </a:rPr>
              <a:t>(including life-expectancy) of the citizens in </a:t>
            </a:r>
            <a:r>
              <a:rPr lang="en-GB" sz="1000" b="1">
                <a:solidFill>
                  <a:srgbClr val="595959"/>
                </a:solidFill>
                <a:latin typeface="Raleway" panose="020B0604020202020204" charset="0"/>
              </a:rPr>
              <a:t>See next slide for second big idea being explored here</a:t>
            </a:r>
            <a:endParaRPr lang="en-GB" sz="1000" b="1" dirty="0">
              <a:solidFill>
                <a:schemeClr val="accent3">
                  <a:lumMod val="50000"/>
                </a:schemeClr>
              </a:solidFill>
            </a:endParaRPr>
          </a:p>
        </p:txBody>
      </p:sp>
      <p:sp>
        <p:nvSpPr>
          <p:cNvPr id="95" name="Google Shape;95;p14"/>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96" name="Google Shape;96;p14"/>
          <p:cNvSpPr/>
          <p:nvPr/>
        </p:nvSpPr>
        <p:spPr>
          <a:xfrm>
            <a:off x="-2336457" y="1675632"/>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97" name="Google Shape;97;p14"/>
          <p:cNvSpPr txBox="1"/>
          <p:nvPr/>
        </p:nvSpPr>
        <p:spPr>
          <a:xfrm>
            <a:off x="-2178046" y="1781211"/>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2</a:t>
            </a:r>
            <a:endParaRPr sz="2566" b="1">
              <a:solidFill>
                <a:schemeClr val="lt1"/>
              </a:solidFill>
              <a:latin typeface="Prompt"/>
              <a:ea typeface="Prompt"/>
              <a:cs typeface="Prompt"/>
              <a:sym typeface="Prompt"/>
            </a:endParaRPr>
          </a:p>
        </p:txBody>
      </p:sp>
      <p:sp>
        <p:nvSpPr>
          <p:cNvPr id="100" name="Google Shape;100;p14"/>
          <p:cNvSpPr/>
          <p:nvPr/>
        </p:nvSpPr>
        <p:spPr>
          <a:xfrm>
            <a:off x="8068613" y="1176476"/>
            <a:ext cx="2407654" cy="5106003"/>
          </a:xfrm>
          <a:prstGeom prst="rect">
            <a:avLst/>
          </a:prstGeom>
          <a:noFill/>
          <a:ln w="76200" cap="flat" cmpd="sng">
            <a:solidFill>
              <a:srgbClr val="CC0000"/>
            </a:solidFill>
            <a:prstDash val="solid"/>
            <a:round/>
            <a:headEnd type="none" w="sm" len="sm"/>
            <a:tailEnd type="none" w="sm" len="sm"/>
          </a:ln>
        </p:spPr>
        <p:txBody>
          <a:bodyPr spcFirstLastPara="1" wrap="square" lIns="78190" tIns="78190" rIns="78190" bIns="78190" anchor="ctr" anchorCtr="0">
            <a:noAutofit/>
          </a:bodyPr>
          <a:lstStyle/>
          <a:p>
            <a:endParaRPr sz="1539"/>
          </a:p>
        </p:txBody>
      </p:sp>
      <p:sp>
        <p:nvSpPr>
          <p:cNvPr id="101" name="Google Shape;101;p14"/>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02" name="Google Shape;102;p14"/>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4</a:t>
            </a:r>
            <a:endParaRPr sz="2566" b="1">
              <a:solidFill>
                <a:schemeClr val="lt1"/>
              </a:solidFill>
              <a:latin typeface="Prompt"/>
              <a:ea typeface="Prompt"/>
              <a:cs typeface="Prompt"/>
              <a:sym typeface="Prompt"/>
            </a:endParaRPr>
          </a:p>
        </p:txBody>
      </p:sp>
      <p:sp>
        <p:nvSpPr>
          <p:cNvPr id="2" name="Rectangle 1">
            <a:extLst>
              <a:ext uri="{FF2B5EF4-FFF2-40B4-BE49-F238E27FC236}">
                <a16:creationId xmlns:a16="http://schemas.microsoft.com/office/drawing/2014/main" id="{D78E98EB-B6B6-436F-8A0B-7EACDA31A8A3}"/>
              </a:ext>
            </a:extLst>
          </p:cNvPr>
          <p:cNvSpPr/>
          <p:nvPr/>
        </p:nvSpPr>
        <p:spPr>
          <a:xfrm>
            <a:off x="107187" y="5763380"/>
            <a:ext cx="6365717" cy="286232"/>
          </a:xfrm>
          <a:prstGeom prst="rect">
            <a:avLst/>
          </a:prstGeom>
        </p:spPr>
        <p:txBody>
          <a:bodyPr wrap="none">
            <a:spAutoFit/>
          </a:bodyPr>
          <a:lstStyle/>
          <a:p>
            <a:pPr algn="ctr">
              <a:lnSpc>
                <a:spcPct val="90000"/>
              </a:lnSpc>
              <a:spcBef>
                <a:spcPts val="1102"/>
              </a:spcBef>
            </a:pPr>
            <a:r>
              <a:rPr lang="en-US" sz="1400" dirty="0">
                <a:solidFill>
                  <a:srgbClr val="595959"/>
                </a:solidFill>
                <a:latin typeface="Raleway" panose="020B0604020202020204" charset="0"/>
              </a:rPr>
              <a:t>TEN CHAIRS OF INEQUALITY GAME AND DEBATE see next slide for instructions </a:t>
            </a:r>
          </a:p>
        </p:txBody>
      </p:sp>
      <p:sp>
        <p:nvSpPr>
          <p:cNvPr id="3" name="Rectangle 2">
            <a:extLst>
              <a:ext uri="{FF2B5EF4-FFF2-40B4-BE49-F238E27FC236}">
                <a16:creationId xmlns:a16="http://schemas.microsoft.com/office/drawing/2014/main" id="{0E99681E-D894-4506-963D-F3196A67CD1C}"/>
              </a:ext>
            </a:extLst>
          </p:cNvPr>
          <p:cNvSpPr/>
          <p:nvPr/>
        </p:nvSpPr>
        <p:spPr>
          <a:xfrm>
            <a:off x="107187" y="5975521"/>
            <a:ext cx="7392610" cy="523220"/>
          </a:xfrm>
          <a:prstGeom prst="rect">
            <a:avLst/>
          </a:prstGeom>
        </p:spPr>
        <p:txBody>
          <a:bodyPr wrap="square">
            <a:spAutoFit/>
          </a:bodyPr>
          <a:lstStyle/>
          <a:p>
            <a:r>
              <a:rPr lang="en-GB" sz="1400" dirty="0"/>
              <a:t>Slide 11/12- Chair Activity – pupils get up on feet and complete task[ instructions on next slide ], at end of task they reflect on what they felt as a result of doing the exercise.  [ use slides 13]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2" name="Picture 1">
            <a:extLst>
              <a:ext uri="{FF2B5EF4-FFF2-40B4-BE49-F238E27FC236}">
                <a16:creationId xmlns:a16="http://schemas.microsoft.com/office/drawing/2014/main" id="{9B66955F-1EB5-40EA-9011-03EEAC3B0CC1}"/>
              </a:ext>
            </a:extLst>
          </p:cNvPr>
          <p:cNvPicPr>
            <a:picLocks noChangeAspect="1"/>
          </p:cNvPicPr>
          <p:nvPr/>
        </p:nvPicPr>
        <p:blipFill>
          <a:blip r:embed="rId4"/>
          <a:stretch>
            <a:fillRect/>
          </a:stretch>
        </p:blipFill>
        <p:spPr>
          <a:xfrm>
            <a:off x="4197854" y="1273253"/>
            <a:ext cx="3194581" cy="2475191"/>
          </a:xfrm>
          <a:prstGeom prst="rect">
            <a:avLst/>
          </a:prstGeom>
        </p:spPr>
      </p:pic>
      <p:pic>
        <p:nvPicPr>
          <p:cNvPr id="3" name="Picture 2">
            <a:extLst>
              <a:ext uri="{FF2B5EF4-FFF2-40B4-BE49-F238E27FC236}">
                <a16:creationId xmlns:a16="http://schemas.microsoft.com/office/drawing/2014/main" id="{F13F0C75-801B-401B-B388-27895486788F}"/>
              </a:ext>
            </a:extLst>
          </p:cNvPr>
          <p:cNvPicPr>
            <a:picLocks noChangeAspect="1"/>
          </p:cNvPicPr>
          <p:nvPr/>
        </p:nvPicPr>
        <p:blipFill>
          <a:blip r:embed="rId5"/>
          <a:stretch>
            <a:fillRect/>
          </a:stretch>
        </p:blipFill>
        <p:spPr>
          <a:xfrm>
            <a:off x="494298" y="1265030"/>
            <a:ext cx="3011685" cy="2426418"/>
          </a:xfrm>
          <a:prstGeom prst="rect">
            <a:avLst/>
          </a:prstGeom>
        </p:spPr>
      </p:pic>
      <p:pic>
        <p:nvPicPr>
          <p:cNvPr id="4" name="Picture 3">
            <a:extLst>
              <a:ext uri="{FF2B5EF4-FFF2-40B4-BE49-F238E27FC236}">
                <a16:creationId xmlns:a16="http://schemas.microsoft.com/office/drawing/2014/main" id="{4FD4DC74-168A-4771-B5E5-B4EECC45CA18}"/>
              </a:ext>
            </a:extLst>
          </p:cNvPr>
          <p:cNvPicPr>
            <a:picLocks noChangeAspect="1"/>
          </p:cNvPicPr>
          <p:nvPr/>
        </p:nvPicPr>
        <p:blipFill>
          <a:blip r:embed="rId6"/>
          <a:stretch>
            <a:fillRect/>
          </a:stretch>
        </p:blipFill>
        <p:spPr>
          <a:xfrm>
            <a:off x="370606" y="4354135"/>
            <a:ext cx="3426249" cy="1926503"/>
          </a:xfrm>
          <a:prstGeom prst="rect">
            <a:avLst/>
          </a:prstGeom>
        </p:spPr>
      </p:pic>
      <p:sp>
        <p:nvSpPr>
          <p:cNvPr id="18" name="Rectangle 17">
            <a:extLst>
              <a:ext uri="{FF2B5EF4-FFF2-40B4-BE49-F238E27FC236}">
                <a16:creationId xmlns:a16="http://schemas.microsoft.com/office/drawing/2014/main" id="{7528E800-DC08-44C6-8117-5B138ACA2A68}"/>
              </a:ext>
            </a:extLst>
          </p:cNvPr>
          <p:cNvSpPr/>
          <p:nvPr/>
        </p:nvSpPr>
        <p:spPr>
          <a:xfrm>
            <a:off x="146978" y="994760"/>
            <a:ext cx="1007957" cy="1007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latin typeface="Raleway" panose="020B0604020202020204" charset="0"/>
              </a:rPr>
              <a:t>In Ghana </a:t>
            </a:r>
          </a:p>
        </p:txBody>
      </p:sp>
      <p:sp>
        <p:nvSpPr>
          <p:cNvPr id="19" name="Rectangle 18">
            <a:extLst>
              <a:ext uri="{FF2B5EF4-FFF2-40B4-BE49-F238E27FC236}">
                <a16:creationId xmlns:a16="http://schemas.microsoft.com/office/drawing/2014/main" id="{62EFC085-A17C-4DEA-9685-950A22167578}"/>
              </a:ext>
            </a:extLst>
          </p:cNvPr>
          <p:cNvSpPr/>
          <p:nvPr/>
        </p:nvSpPr>
        <p:spPr>
          <a:xfrm>
            <a:off x="3292876" y="5518396"/>
            <a:ext cx="1007957" cy="1007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latin typeface="Raleway" panose="020B0604020202020204" charset="0"/>
              </a:rPr>
              <a:t>In Canada </a:t>
            </a:r>
          </a:p>
        </p:txBody>
      </p:sp>
      <p:pic>
        <p:nvPicPr>
          <p:cNvPr id="5" name="Picture 4">
            <a:extLst>
              <a:ext uri="{FF2B5EF4-FFF2-40B4-BE49-F238E27FC236}">
                <a16:creationId xmlns:a16="http://schemas.microsoft.com/office/drawing/2014/main" id="{29561862-95B6-4D60-80C1-A755F4F8E5F1}"/>
              </a:ext>
            </a:extLst>
          </p:cNvPr>
          <p:cNvPicPr>
            <a:picLocks noChangeAspect="1"/>
          </p:cNvPicPr>
          <p:nvPr/>
        </p:nvPicPr>
        <p:blipFill>
          <a:blip r:embed="rId7"/>
          <a:stretch>
            <a:fillRect/>
          </a:stretch>
        </p:blipFill>
        <p:spPr>
          <a:xfrm>
            <a:off x="8331606" y="1133435"/>
            <a:ext cx="3542083" cy="1993565"/>
          </a:xfrm>
          <a:prstGeom prst="rect">
            <a:avLst/>
          </a:prstGeom>
        </p:spPr>
      </p:pic>
      <p:sp>
        <p:nvSpPr>
          <p:cNvPr id="21" name="Rectangle 20">
            <a:extLst>
              <a:ext uri="{FF2B5EF4-FFF2-40B4-BE49-F238E27FC236}">
                <a16:creationId xmlns:a16="http://schemas.microsoft.com/office/drawing/2014/main" id="{1BFAF4BB-0922-4B0E-83F6-6B96BEA2BC99}"/>
              </a:ext>
            </a:extLst>
          </p:cNvPr>
          <p:cNvSpPr/>
          <p:nvPr/>
        </p:nvSpPr>
        <p:spPr>
          <a:xfrm>
            <a:off x="7872031" y="1132596"/>
            <a:ext cx="1322438" cy="1007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latin typeface="Raleway" panose="020B0604020202020204" charset="0"/>
              </a:rPr>
              <a:t>In India </a:t>
            </a:r>
          </a:p>
        </p:txBody>
      </p:sp>
      <p:pic>
        <p:nvPicPr>
          <p:cNvPr id="6" name="Picture 5">
            <a:extLst>
              <a:ext uri="{FF2B5EF4-FFF2-40B4-BE49-F238E27FC236}">
                <a16:creationId xmlns:a16="http://schemas.microsoft.com/office/drawing/2014/main" id="{E0721E1E-198B-4DEB-9C78-5D971CDC8231}"/>
              </a:ext>
            </a:extLst>
          </p:cNvPr>
          <p:cNvPicPr>
            <a:picLocks noChangeAspect="1"/>
          </p:cNvPicPr>
          <p:nvPr/>
        </p:nvPicPr>
        <p:blipFill>
          <a:blip r:embed="rId8"/>
          <a:stretch>
            <a:fillRect/>
          </a:stretch>
        </p:blipFill>
        <p:spPr>
          <a:xfrm>
            <a:off x="8331606" y="3111889"/>
            <a:ext cx="3761558" cy="2115495"/>
          </a:xfrm>
          <a:prstGeom prst="rect">
            <a:avLst/>
          </a:prstGeom>
        </p:spPr>
      </p:pic>
      <p:sp>
        <p:nvSpPr>
          <p:cNvPr id="23" name="Rectangle 22">
            <a:extLst>
              <a:ext uri="{FF2B5EF4-FFF2-40B4-BE49-F238E27FC236}">
                <a16:creationId xmlns:a16="http://schemas.microsoft.com/office/drawing/2014/main" id="{730D23C0-0488-4827-9CE9-EE1C064431B2}"/>
              </a:ext>
            </a:extLst>
          </p:cNvPr>
          <p:cNvSpPr/>
          <p:nvPr/>
        </p:nvSpPr>
        <p:spPr>
          <a:xfrm>
            <a:off x="7872031" y="3150803"/>
            <a:ext cx="1007957" cy="1007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latin typeface="Raleway" panose="020B0604020202020204" charset="0"/>
              </a:rPr>
              <a:t>In London </a:t>
            </a:r>
          </a:p>
        </p:txBody>
      </p:sp>
      <p:pic>
        <p:nvPicPr>
          <p:cNvPr id="8" name="Picture 7">
            <a:extLst>
              <a:ext uri="{FF2B5EF4-FFF2-40B4-BE49-F238E27FC236}">
                <a16:creationId xmlns:a16="http://schemas.microsoft.com/office/drawing/2014/main" id="{AE77A877-368B-4E58-B324-6F151FF3EF32}"/>
              </a:ext>
            </a:extLst>
          </p:cNvPr>
          <p:cNvPicPr>
            <a:picLocks noChangeAspect="1"/>
          </p:cNvPicPr>
          <p:nvPr/>
        </p:nvPicPr>
        <p:blipFill>
          <a:blip r:embed="rId9"/>
          <a:stretch>
            <a:fillRect/>
          </a:stretch>
        </p:blipFill>
        <p:spPr>
          <a:xfrm>
            <a:off x="8346192" y="5038946"/>
            <a:ext cx="3193904" cy="1796247"/>
          </a:xfrm>
          <a:prstGeom prst="rect">
            <a:avLst/>
          </a:prstGeom>
        </p:spPr>
      </p:pic>
      <p:sp>
        <p:nvSpPr>
          <p:cNvPr id="26" name="Rectangle 25">
            <a:extLst>
              <a:ext uri="{FF2B5EF4-FFF2-40B4-BE49-F238E27FC236}">
                <a16:creationId xmlns:a16="http://schemas.microsoft.com/office/drawing/2014/main" id="{0B56E119-51C9-4DC6-912F-6F5CDB2D0B97}"/>
              </a:ext>
            </a:extLst>
          </p:cNvPr>
          <p:cNvSpPr/>
          <p:nvPr/>
        </p:nvSpPr>
        <p:spPr>
          <a:xfrm>
            <a:off x="11025144" y="5835965"/>
            <a:ext cx="1166856" cy="1007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43" dirty="0">
                <a:latin typeface="Raleway" panose="020B0604020202020204" charset="0"/>
              </a:rPr>
              <a:t>In Vietnam </a:t>
            </a:r>
          </a:p>
        </p:txBody>
      </p:sp>
    </p:spTree>
    <p:extLst>
      <p:ext uri="{BB962C8B-B14F-4D97-AF65-F5344CB8AC3E}">
        <p14:creationId xmlns:p14="http://schemas.microsoft.com/office/powerpoint/2010/main" val="564920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7EB45D9C-F7A1-406E-8883-842C2D01F4AE}"/>
              </a:ext>
            </a:extLst>
          </p:cNvPr>
          <p:cNvSpPr txBox="1">
            <a:spLocks/>
          </p:cNvSpPr>
          <p:nvPr/>
        </p:nvSpPr>
        <p:spPr>
          <a:xfrm>
            <a:off x="1655220" y="2306561"/>
            <a:ext cx="9279577" cy="4295955"/>
          </a:xfrm>
          <a:prstGeom prst="rect">
            <a:avLst/>
          </a:prstGeom>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315" b="1" dirty="0">
                <a:solidFill>
                  <a:srgbClr val="000000"/>
                </a:solidFill>
                <a:latin typeface="Raleway" panose="020B0604020202020204" charset="0"/>
              </a:rPr>
              <a:t>Examples</a:t>
            </a:r>
            <a:r>
              <a:rPr lang="en-GB" sz="2315" dirty="0">
                <a:solidFill>
                  <a:srgbClr val="000000"/>
                </a:solidFill>
                <a:latin typeface="Raleway" panose="020B0604020202020204" charset="0"/>
              </a:rPr>
              <a:t> </a:t>
            </a:r>
          </a:p>
          <a:p>
            <a:endParaRPr lang="en-GB" sz="2315" dirty="0">
              <a:solidFill>
                <a:srgbClr val="000000"/>
              </a:solidFill>
              <a:latin typeface="Raleway" panose="020B0604020202020204" charset="0"/>
            </a:endParaRPr>
          </a:p>
          <a:p>
            <a:r>
              <a:rPr lang="en-GB" sz="2315" b="1" dirty="0">
                <a:solidFill>
                  <a:srgbClr val="00B0F0"/>
                </a:solidFill>
                <a:latin typeface="Raleway" panose="020B0604020202020204" charset="0"/>
              </a:rPr>
              <a:t>In India, children living at $1.90 still have a 60% chance of being malnourished. </a:t>
            </a:r>
          </a:p>
          <a:p>
            <a:endParaRPr lang="en-GB" sz="2315" b="1" dirty="0">
              <a:solidFill>
                <a:srgbClr val="00B0F0"/>
              </a:solidFill>
              <a:latin typeface="Raleway" panose="020B0604020202020204" charset="0"/>
            </a:endParaRPr>
          </a:p>
          <a:p>
            <a:r>
              <a:rPr lang="en-GB" sz="2315" b="1" dirty="0">
                <a:solidFill>
                  <a:srgbClr val="C00000"/>
                </a:solidFill>
                <a:latin typeface="Raleway" panose="020B0604020202020204" charset="0"/>
              </a:rPr>
              <a:t>In Niger, infants living at $1.90 have a mortality rate three times higher the global average. </a:t>
            </a:r>
          </a:p>
          <a:p>
            <a:r>
              <a:rPr lang="en-GB" sz="2315" dirty="0">
                <a:solidFill>
                  <a:srgbClr val="C00000"/>
                </a:solidFill>
                <a:latin typeface="Raleway" panose="020B0604020202020204" charset="0"/>
              </a:rPr>
              <a:t> </a:t>
            </a:r>
            <a:endParaRPr lang="en-GB" sz="2315" dirty="0">
              <a:solidFill>
                <a:srgbClr val="000000"/>
              </a:solidFill>
              <a:latin typeface="Raleway" panose="020B0604020202020204" charset="0"/>
            </a:endParaRPr>
          </a:p>
          <a:p>
            <a:r>
              <a:rPr lang="en-GB" sz="2315" dirty="0">
                <a:solidFill>
                  <a:srgbClr val="000000"/>
                </a:solidFill>
                <a:latin typeface="Raleway" panose="020B0604020202020204" charset="0"/>
              </a:rPr>
              <a:t>$1.90 is too low to achieve basic nutrition, or to secure a fair chance of surviving the first year of life so action is needed to ensure that no one in the world has to survive on so little. </a:t>
            </a:r>
          </a:p>
        </p:txBody>
      </p:sp>
      <p:sp>
        <p:nvSpPr>
          <p:cNvPr id="16" name="Title 1">
            <a:extLst>
              <a:ext uri="{FF2B5EF4-FFF2-40B4-BE49-F238E27FC236}">
                <a16:creationId xmlns:a16="http://schemas.microsoft.com/office/drawing/2014/main" id="{1F6796A8-3B18-4BD7-AF0B-4F6F4BDB17F2}"/>
              </a:ext>
            </a:extLst>
          </p:cNvPr>
          <p:cNvSpPr txBox="1">
            <a:spLocks/>
          </p:cNvSpPr>
          <p:nvPr/>
        </p:nvSpPr>
        <p:spPr>
          <a:xfrm>
            <a:off x="317241" y="1178455"/>
            <a:ext cx="11402008" cy="1255819"/>
          </a:xfrm>
          <a:prstGeom prst="rect">
            <a:avLst/>
          </a:prstGeom>
          <a:solidFill>
            <a:srgbClr val="00698E"/>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Raleway" panose="020B0604020202020204" charset="0"/>
              </a:rPr>
              <a:t>Those living on this extremely low income suffer </a:t>
            </a:r>
          </a:p>
        </p:txBody>
      </p:sp>
    </p:spTree>
    <p:extLst>
      <p:ext uri="{BB962C8B-B14F-4D97-AF65-F5344CB8AC3E}">
        <p14:creationId xmlns:p14="http://schemas.microsoft.com/office/powerpoint/2010/main" val="1486864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BA7C7388-CD85-4080-9898-C482129B8BD0}"/>
              </a:ext>
            </a:extLst>
          </p:cNvPr>
          <p:cNvSpPr txBox="1">
            <a:spLocks/>
          </p:cNvSpPr>
          <p:nvPr/>
        </p:nvSpPr>
        <p:spPr>
          <a:xfrm>
            <a:off x="1313509" y="2801100"/>
            <a:ext cx="9963000" cy="275730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dirty="0">
                <a:latin typeface="Raleway" panose="020B0604020202020204" charset="0"/>
              </a:rPr>
              <a:t>Almost half of humanity is still living on less than $5.50 a day. They are not living in extreme poverty but they are still very poor – struggling to keep their heads above water and just one medical bill away from extreme poverty. </a:t>
            </a:r>
          </a:p>
        </p:txBody>
      </p:sp>
      <p:sp>
        <p:nvSpPr>
          <p:cNvPr id="16" name="Title 1">
            <a:extLst>
              <a:ext uri="{FF2B5EF4-FFF2-40B4-BE49-F238E27FC236}">
                <a16:creationId xmlns:a16="http://schemas.microsoft.com/office/drawing/2014/main" id="{3E5032D3-AE42-42E5-9285-F67298378E40}"/>
              </a:ext>
            </a:extLst>
          </p:cNvPr>
          <p:cNvSpPr txBox="1">
            <a:spLocks/>
          </p:cNvSpPr>
          <p:nvPr/>
        </p:nvSpPr>
        <p:spPr>
          <a:xfrm>
            <a:off x="3445829" y="1361035"/>
            <a:ext cx="6393643" cy="841800"/>
          </a:xfrm>
          <a:prstGeom prst="rect">
            <a:avLst/>
          </a:prstGeom>
          <a:solidFill>
            <a:srgbClr val="00698E"/>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Raleway" panose="020B0604020202020204" charset="0"/>
              </a:rPr>
              <a:t>In addition… </a:t>
            </a:r>
          </a:p>
        </p:txBody>
      </p:sp>
    </p:spTree>
    <p:extLst>
      <p:ext uri="{BB962C8B-B14F-4D97-AF65-F5344CB8AC3E}">
        <p14:creationId xmlns:p14="http://schemas.microsoft.com/office/powerpoint/2010/main" val="880328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itle 1">
            <a:extLst>
              <a:ext uri="{FF2B5EF4-FFF2-40B4-BE49-F238E27FC236}">
                <a16:creationId xmlns:a16="http://schemas.microsoft.com/office/drawing/2014/main" id="{EF677A32-9867-4009-9742-384D9CA3B5EC}"/>
              </a:ext>
            </a:extLst>
          </p:cNvPr>
          <p:cNvSpPr txBox="1">
            <a:spLocks/>
          </p:cNvSpPr>
          <p:nvPr/>
        </p:nvSpPr>
        <p:spPr>
          <a:xfrm>
            <a:off x="1332719" y="1324247"/>
            <a:ext cx="10209248" cy="793088"/>
          </a:xfrm>
          <a:prstGeom prst="rect">
            <a:avLst/>
          </a:prstGeom>
          <a:solidFill>
            <a:srgbClr val="00698E"/>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Raleway" panose="020B0604020202020204" charset="0"/>
              </a:rPr>
              <a:t>But some people are very ,very wealthy </a:t>
            </a:r>
          </a:p>
        </p:txBody>
      </p:sp>
      <p:pic>
        <p:nvPicPr>
          <p:cNvPr id="2" name="Picture 1">
            <a:extLst>
              <a:ext uri="{FF2B5EF4-FFF2-40B4-BE49-F238E27FC236}">
                <a16:creationId xmlns:a16="http://schemas.microsoft.com/office/drawing/2014/main" id="{E65A3695-E7F2-4B2A-8D02-DADD2453D65B}"/>
              </a:ext>
            </a:extLst>
          </p:cNvPr>
          <p:cNvPicPr>
            <a:picLocks noChangeAspect="1"/>
          </p:cNvPicPr>
          <p:nvPr/>
        </p:nvPicPr>
        <p:blipFill>
          <a:blip r:embed="rId4"/>
          <a:stretch>
            <a:fillRect/>
          </a:stretch>
        </p:blipFill>
        <p:spPr>
          <a:xfrm>
            <a:off x="2089352" y="2177473"/>
            <a:ext cx="8266319" cy="4636648"/>
          </a:xfrm>
          <a:prstGeom prst="rect">
            <a:avLst/>
          </a:prstGeom>
        </p:spPr>
      </p:pic>
    </p:spTree>
    <p:extLst>
      <p:ext uri="{BB962C8B-B14F-4D97-AF65-F5344CB8AC3E}">
        <p14:creationId xmlns:p14="http://schemas.microsoft.com/office/powerpoint/2010/main" val="3622348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B13C23B0-708A-4B4B-B622-66E75FDCE8F1}"/>
              </a:ext>
            </a:extLst>
          </p:cNvPr>
          <p:cNvSpPr txBox="1">
            <a:spLocks/>
          </p:cNvSpPr>
          <p:nvPr/>
        </p:nvSpPr>
        <p:spPr>
          <a:xfrm>
            <a:off x="1413416" y="2480919"/>
            <a:ext cx="9763185" cy="45244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latin typeface="Raleway" panose="020B0604020202020204" charset="0"/>
              </a:rPr>
              <a:t>A Tale of Two Continents reveals that while the richest Africans fortunes are increasing, </a:t>
            </a:r>
            <a:r>
              <a:rPr lang="en-GB" b="1" dirty="0">
                <a:latin typeface="Raleway" panose="020B0604020202020204" charset="0"/>
              </a:rPr>
              <a:t>extreme poverty is rising in the continent. </a:t>
            </a:r>
          </a:p>
          <a:p>
            <a:r>
              <a:rPr lang="en-GB" dirty="0">
                <a:latin typeface="Raleway" panose="020B0604020202020204" charset="0"/>
              </a:rPr>
              <a:t> </a:t>
            </a:r>
          </a:p>
          <a:p>
            <a:r>
              <a:rPr lang="en-GB" b="1" dirty="0">
                <a:latin typeface="Raleway" panose="020B0604020202020204" charset="0"/>
              </a:rPr>
              <a:t>The continent is rapidly becoming the epicentre of global extreme poverty</a:t>
            </a:r>
            <a:r>
              <a:rPr lang="en-GB" dirty="0">
                <a:latin typeface="Raleway" panose="020B0604020202020204" charset="0"/>
              </a:rPr>
              <a:t>. While the number of people living on less than $1.90 a day has plummeted in Asia, this number is rising in Africa. </a:t>
            </a:r>
          </a:p>
          <a:p>
            <a:endParaRPr lang="en-GB" dirty="0">
              <a:latin typeface="Raleway" panose="020B0604020202020204" charset="0"/>
            </a:endParaRPr>
          </a:p>
          <a:p>
            <a:r>
              <a:rPr lang="en-GB" b="1" dirty="0">
                <a:latin typeface="Raleway" panose="020B0604020202020204" charset="0"/>
              </a:rPr>
              <a:t>The World Bank estimates that 87% of the world’s extreme poor will be in Africa by 2030, if current trends continue.</a:t>
            </a:r>
          </a:p>
          <a:p>
            <a:endParaRPr lang="en-GB" dirty="0"/>
          </a:p>
        </p:txBody>
      </p:sp>
      <p:sp>
        <p:nvSpPr>
          <p:cNvPr id="17" name="Title 1">
            <a:extLst>
              <a:ext uri="{FF2B5EF4-FFF2-40B4-BE49-F238E27FC236}">
                <a16:creationId xmlns:a16="http://schemas.microsoft.com/office/drawing/2014/main" id="{15A253B1-9852-4E9E-87A1-B8F06332317F}"/>
              </a:ext>
            </a:extLst>
          </p:cNvPr>
          <p:cNvSpPr txBox="1">
            <a:spLocks/>
          </p:cNvSpPr>
          <p:nvPr/>
        </p:nvSpPr>
        <p:spPr>
          <a:xfrm>
            <a:off x="288278" y="1222237"/>
            <a:ext cx="11325224" cy="1126036"/>
          </a:xfrm>
          <a:prstGeom prst="rect">
            <a:avLst/>
          </a:prstGeom>
          <a:solidFill>
            <a:srgbClr val="00698E"/>
          </a:solidFill>
        </p:spPr>
        <p:txBody>
          <a:bodyPr vert="horz" lIns="91440" tIns="45720" rIns="91440" bIns="45720" rtlCol="0"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968" b="1" dirty="0">
                <a:solidFill>
                  <a:schemeClr val="bg1"/>
                </a:solidFill>
                <a:latin typeface="Raleway" panose="020B0604020202020204" charset="0"/>
              </a:rPr>
              <a:t>Africa’s three richest men have more wealth than the poorest 650 million people across the continent</a:t>
            </a:r>
            <a:br>
              <a:rPr lang="en-GB" b="1" dirty="0"/>
            </a:br>
            <a:endParaRPr lang="en-GB" dirty="0"/>
          </a:p>
        </p:txBody>
      </p:sp>
    </p:spTree>
    <p:extLst>
      <p:ext uri="{BB962C8B-B14F-4D97-AF65-F5344CB8AC3E}">
        <p14:creationId xmlns:p14="http://schemas.microsoft.com/office/powerpoint/2010/main" val="2763601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425834" y="102259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0F2E7C9C-3CAF-4A22-BE3A-0CD8BEC63007}"/>
              </a:ext>
            </a:extLst>
          </p:cNvPr>
          <p:cNvSpPr txBox="1">
            <a:spLocks/>
          </p:cNvSpPr>
          <p:nvPr/>
        </p:nvSpPr>
        <p:spPr>
          <a:xfrm>
            <a:off x="810117" y="1376620"/>
            <a:ext cx="5769147" cy="5226513"/>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646" dirty="0">
                <a:solidFill>
                  <a:srgbClr val="595959"/>
                </a:solidFill>
                <a:latin typeface="Raleway" panose="020B0604020202020204" charset="0"/>
              </a:rPr>
              <a:t>The report shows that:</a:t>
            </a:r>
          </a:p>
          <a:p>
            <a:pPr>
              <a:buSzPct val="100000"/>
              <a:buFont typeface="Arial" panose="020B0604020202020204" pitchFamily="34" charset="0"/>
              <a:buChar char="•"/>
            </a:pPr>
            <a:r>
              <a:rPr lang="en-GB" sz="2646" dirty="0">
                <a:solidFill>
                  <a:srgbClr val="595959"/>
                </a:solidFill>
                <a:latin typeface="Raleway" panose="020B0604020202020204" charset="0"/>
              </a:rPr>
              <a:t>3 African billionaires now have more wealth than the poorest 50% - or 650 million people across the continent</a:t>
            </a:r>
          </a:p>
          <a:p>
            <a:pPr indent="-457200">
              <a:buSzPct val="100000"/>
              <a:buFont typeface="Arial" panose="020B0604020202020204" pitchFamily="34" charset="0"/>
              <a:buChar char="•"/>
            </a:pPr>
            <a:endParaRPr lang="en-GB" sz="2646" dirty="0">
              <a:solidFill>
                <a:srgbClr val="595959"/>
              </a:solidFill>
              <a:latin typeface="Raleway" panose="020B0604020202020204" charset="0"/>
            </a:endParaRPr>
          </a:p>
          <a:p>
            <a:pPr>
              <a:buSzPct val="100000"/>
              <a:buFont typeface="Arial" panose="020B0604020202020204" pitchFamily="34" charset="0"/>
              <a:buChar char="•"/>
            </a:pPr>
            <a:r>
              <a:rPr lang="en-GB" sz="2646" dirty="0">
                <a:solidFill>
                  <a:srgbClr val="595959"/>
                </a:solidFill>
                <a:latin typeface="Raleway" panose="020B0604020202020204" charset="0"/>
              </a:rPr>
              <a:t>The most unequal country in the region, Swaziland, is home to one billionaire, Nathan </a:t>
            </a:r>
            <a:r>
              <a:rPr lang="en-GB" sz="2646" dirty="0" err="1">
                <a:solidFill>
                  <a:srgbClr val="595959"/>
                </a:solidFill>
                <a:latin typeface="Raleway" panose="020B0604020202020204" charset="0"/>
              </a:rPr>
              <a:t>Kirsh</a:t>
            </a:r>
            <a:r>
              <a:rPr lang="en-GB" sz="2646" dirty="0">
                <a:solidFill>
                  <a:srgbClr val="595959"/>
                </a:solidFill>
                <a:latin typeface="Raleway" panose="020B0604020202020204" charset="0"/>
              </a:rPr>
              <a:t>, who is estimated to have $4.9bn. If he worked in one of the restaurants that his wholesale company supplies on a worker’s minimum wage, it would take him 5.7 million years to earn his current level of wealth</a:t>
            </a:r>
          </a:p>
          <a:p>
            <a:pPr>
              <a:buSzPct val="100000"/>
              <a:buFont typeface="Arial" panose="020B0604020202020204" pitchFamily="34" charset="0"/>
              <a:buChar char="•"/>
            </a:pPr>
            <a:endParaRPr lang="en-GB" sz="2646" dirty="0">
              <a:solidFill>
                <a:srgbClr val="595959"/>
              </a:solidFill>
              <a:latin typeface="Raleway" panose="020B0604020202020204" charset="0"/>
            </a:endParaRPr>
          </a:p>
          <a:p>
            <a:pPr>
              <a:buSzPct val="100000"/>
              <a:buFont typeface="Arial" panose="020B0604020202020204" pitchFamily="34" charset="0"/>
              <a:buChar char="•"/>
            </a:pPr>
            <a:r>
              <a:rPr lang="en-GB" sz="2646" dirty="0">
                <a:solidFill>
                  <a:srgbClr val="595959"/>
                </a:solidFill>
                <a:latin typeface="Raleway" panose="020B0604020202020204" charset="0"/>
              </a:rPr>
              <a:t>The combined wealth of the 5 richest Nigerians is more than enough to end poverty in Nigeria. Nigeria’s girl population makes up 60% of the more than 10 million children who do not go to school</a:t>
            </a:r>
          </a:p>
        </p:txBody>
      </p:sp>
      <p:pic>
        <p:nvPicPr>
          <p:cNvPr id="16" name="Picture 2" descr="Image result for a tale of two continents oxfam&quot;">
            <a:extLst>
              <a:ext uri="{FF2B5EF4-FFF2-40B4-BE49-F238E27FC236}">
                <a16:creationId xmlns:a16="http://schemas.microsoft.com/office/drawing/2014/main" id="{FE506215-7332-4898-B69A-7188E34B88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346" r="2" b="2"/>
          <a:stretch/>
        </p:blipFill>
        <p:spPr bwMode="auto">
          <a:xfrm>
            <a:off x="7905437" y="1759265"/>
            <a:ext cx="3969577" cy="4805777"/>
          </a:xfrm>
          <a:prstGeom prst="rect">
            <a:avLst/>
          </a:prstGeom>
          <a:noFill/>
          <a:effectLst/>
          <a:extLst>
            <a:ext uri="{909E8E84-426E-40DD-AFC4-6F175D3DCCD1}">
              <a14:hiddenFill xmlns:a14="http://schemas.microsoft.com/office/drawing/2010/main">
                <a:solidFill>
                  <a:srgbClr val="FFFFFF"/>
                </a:solidFill>
              </a14:hiddenFill>
            </a:ext>
          </a:extLst>
        </p:spPr>
      </p:pic>
      <p:sp>
        <p:nvSpPr>
          <p:cNvPr id="17" name="Title 1">
            <a:extLst>
              <a:ext uri="{FF2B5EF4-FFF2-40B4-BE49-F238E27FC236}">
                <a16:creationId xmlns:a16="http://schemas.microsoft.com/office/drawing/2014/main" id="{F92D642B-1F67-4439-AB97-4DB408771AAA}"/>
              </a:ext>
            </a:extLst>
          </p:cNvPr>
          <p:cNvSpPr txBox="1">
            <a:spLocks/>
          </p:cNvSpPr>
          <p:nvPr/>
        </p:nvSpPr>
        <p:spPr>
          <a:xfrm>
            <a:off x="7570156" y="986844"/>
            <a:ext cx="4037528" cy="688906"/>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rgbClr val="595959"/>
                </a:solidFill>
                <a:latin typeface="Raleway" panose="020B0604020202020204" charset="0"/>
              </a:rPr>
              <a:t>A Tale of Two Continents</a:t>
            </a:r>
          </a:p>
        </p:txBody>
      </p:sp>
    </p:spTree>
    <p:extLst>
      <p:ext uri="{BB962C8B-B14F-4D97-AF65-F5344CB8AC3E}">
        <p14:creationId xmlns:p14="http://schemas.microsoft.com/office/powerpoint/2010/main" val="1720232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7" name="Rectangle 16">
            <a:extLst>
              <a:ext uri="{FF2B5EF4-FFF2-40B4-BE49-F238E27FC236}">
                <a16:creationId xmlns:a16="http://schemas.microsoft.com/office/drawing/2014/main" id="{100B1381-54DC-4126-940B-D46ECB5D2F6D}"/>
              </a:ext>
            </a:extLst>
          </p:cNvPr>
          <p:cNvSpPr/>
          <p:nvPr/>
        </p:nvSpPr>
        <p:spPr>
          <a:xfrm>
            <a:off x="457200" y="1174448"/>
            <a:ext cx="5096599" cy="5351905"/>
          </a:xfrm>
          <a:prstGeom prst="rect">
            <a:avLst/>
          </a:prstGeom>
        </p:spPr>
        <p:txBody>
          <a:bodyPr vert="horz" lIns="100796" tIns="50398" rIns="100796" bIns="50398" rtlCol="0">
            <a:noAutofit/>
          </a:bodyPr>
          <a:lstStyle/>
          <a:p>
            <a:pPr>
              <a:lnSpc>
                <a:spcPct val="90000"/>
              </a:lnSpc>
              <a:spcAft>
                <a:spcPts val="661"/>
              </a:spcAft>
            </a:pPr>
            <a:r>
              <a:rPr lang="en-US" sz="2000" dirty="0">
                <a:solidFill>
                  <a:srgbClr val="595959"/>
                </a:solidFill>
                <a:latin typeface="Raleway" panose="020B0604020202020204" charset="0"/>
              </a:rPr>
              <a:t>African women and girls are also most likely to be poor. They also stand to lose the most when public services like healthcare and education are underfunded. </a:t>
            </a:r>
          </a:p>
          <a:p>
            <a:pPr>
              <a:lnSpc>
                <a:spcPct val="90000"/>
              </a:lnSpc>
              <a:spcAft>
                <a:spcPts val="661"/>
              </a:spcAft>
            </a:pPr>
            <a:endParaRPr lang="en-US" sz="2000" dirty="0">
              <a:solidFill>
                <a:srgbClr val="595959"/>
              </a:solidFill>
              <a:latin typeface="Raleway" panose="020B0604020202020204" charset="0"/>
            </a:endParaRPr>
          </a:p>
          <a:p>
            <a:pPr>
              <a:lnSpc>
                <a:spcPct val="90000"/>
              </a:lnSpc>
              <a:spcAft>
                <a:spcPts val="661"/>
              </a:spcAft>
            </a:pPr>
            <a:r>
              <a:rPr lang="en-US" sz="2000" dirty="0">
                <a:solidFill>
                  <a:srgbClr val="595959"/>
                </a:solidFill>
                <a:latin typeface="Raleway" panose="020B0604020202020204" charset="0"/>
              </a:rPr>
              <a:t>In Kenya, a boy from a rich family has a one-in-three chance of continuing his studies beyond secondary school. However, a girl from a poor family has a 1-in-250 chance of doing so. </a:t>
            </a:r>
          </a:p>
          <a:p>
            <a:pPr>
              <a:lnSpc>
                <a:spcPct val="90000"/>
              </a:lnSpc>
              <a:spcAft>
                <a:spcPts val="661"/>
              </a:spcAft>
            </a:pPr>
            <a:endParaRPr lang="en-US" sz="2000" dirty="0">
              <a:solidFill>
                <a:srgbClr val="595959"/>
              </a:solidFill>
              <a:latin typeface="Raleway" panose="020B0604020202020204" charset="0"/>
            </a:endParaRPr>
          </a:p>
          <a:p>
            <a:pPr>
              <a:lnSpc>
                <a:spcPct val="90000"/>
              </a:lnSpc>
              <a:spcAft>
                <a:spcPts val="661"/>
              </a:spcAft>
            </a:pPr>
            <a:r>
              <a:rPr lang="en-US" sz="2000" dirty="0">
                <a:solidFill>
                  <a:srgbClr val="595959"/>
                </a:solidFill>
                <a:latin typeface="Raleway" panose="020B0604020202020204" charset="0"/>
              </a:rPr>
              <a:t>Women and girls also bear the brunt of failing healthcare systems, clocking in hours of unpaid care work looking after sick relatives. In Malawi, women spend seven times the amount of time on unpaid care work than men.</a:t>
            </a:r>
          </a:p>
          <a:p>
            <a:pPr indent="-251986">
              <a:lnSpc>
                <a:spcPct val="90000"/>
              </a:lnSpc>
              <a:spcAft>
                <a:spcPts val="661"/>
              </a:spcAft>
              <a:buFont typeface="Arial" panose="020B0604020202020204" pitchFamily="34" charset="0"/>
              <a:buChar char="•"/>
            </a:pPr>
            <a:endParaRPr lang="en-US" sz="2400" dirty="0">
              <a:solidFill>
                <a:srgbClr val="595959"/>
              </a:solidFill>
              <a:latin typeface="Raleway" panose="020B0604020202020204" charset="0"/>
            </a:endParaRPr>
          </a:p>
        </p:txBody>
      </p:sp>
      <p:pic>
        <p:nvPicPr>
          <p:cNvPr id="18" name="Picture 2" descr="Image result for a tale of two continents oxfam&quot;">
            <a:extLst>
              <a:ext uri="{FF2B5EF4-FFF2-40B4-BE49-F238E27FC236}">
                <a16:creationId xmlns:a16="http://schemas.microsoft.com/office/drawing/2014/main" id="{39BF9557-3296-4A30-8943-6B7E2BA8E83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346" r="2" b="2"/>
          <a:stretch/>
        </p:blipFill>
        <p:spPr bwMode="auto">
          <a:xfrm>
            <a:off x="7298249" y="1292260"/>
            <a:ext cx="4316197" cy="522541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4183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3895" y="1017864"/>
            <a:ext cx="11653934" cy="91768"/>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Rectangle 1027">
            <a:extLst>
              <a:ext uri="{FF2B5EF4-FFF2-40B4-BE49-F238E27FC236}">
                <a16:creationId xmlns:a16="http://schemas.microsoft.com/office/drawing/2014/main" id="{2CE31AA5-CDD2-495A-8316-43810324C18E}"/>
              </a:ext>
            </a:extLst>
          </p:cNvPr>
          <p:cNvSpPr>
            <a:spLocks noGrp="1" noChangeArrowheads="1"/>
          </p:cNvSpPr>
          <p:nvPr>
            <p:ph type="subTitle" idx="1"/>
          </p:nvPr>
        </p:nvSpPr>
        <p:spPr>
          <a:xfrm>
            <a:off x="2314575" y="1967255"/>
            <a:ext cx="7877284" cy="4591032"/>
          </a:xfrm>
          <a:noFill/>
          <a:ln w="38100">
            <a:noFill/>
          </a:ln>
        </p:spPr>
        <p:txBody>
          <a:bodyPr>
            <a:normAutofit fontScale="92500"/>
          </a:bodyPr>
          <a:lstStyle/>
          <a:p>
            <a:pPr algn="l" eaLnBrk="1" hangingPunct="1">
              <a:defRPr/>
            </a:pPr>
            <a:r>
              <a:rPr lang="en-GB" sz="3200" b="1" dirty="0">
                <a:solidFill>
                  <a:schemeClr val="tx1"/>
                </a:solidFill>
                <a:latin typeface="Raleway" panose="020B0604020202020204" charset="0"/>
              </a:rPr>
              <a:t>If you earn:</a:t>
            </a:r>
          </a:p>
          <a:p>
            <a:pPr algn="l" eaLnBrk="1" hangingPunct="1">
              <a:buFontTx/>
              <a:buChar char="•"/>
              <a:defRPr/>
            </a:pPr>
            <a:r>
              <a:rPr lang="en-GB" sz="3200" dirty="0">
                <a:solidFill>
                  <a:schemeClr val="tx1"/>
                </a:solidFill>
                <a:latin typeface="Raleway" panose="020B0604020202020204" charset="0"/>
              </a:rPr>
              <a:t>€100,000 per year, you are in the top 0.12%</a:t>
            </a:r>
          </a:p>
          <a:p>
            <a:pPr algn="l" eaLnBrk="1" hangingPunct="1">
              <a:buFontTx/>
              <a:buChar char="•"/>
              <a:defRPr/>
            </a:pPr>
            <a:r>
              <a:rPr lang="en-GB" sz="3200" dirty="0">
                <a:solidFill>
                  <a:schemeClr val="tx1"/>
                </a:solidFill>
                <a:latin typeface="Raleway" panose="020B0604020202020204" charset="0"/>
              </a:rPr>
              <a:t>€10,000 per year, you are in the top 11%</a:t>
            </a:r>
          </a:p>
          <a:p>
            <a:pPr algn="l" eaLnBrk="1" hangingPunct="1">
              <a:buFontTx/>
              <a:buChar char="•"/>
              <a:defRPr/>
            </a:pPr>
            <a:r>
              <a:rPr lang="en-GB" sz="3200" dirty="0">
                <a:solidFill>
                  <a:schemeClr val="tx1"/>
                </a:solidFill>
                <a:latin typeface="Raleway" panose="020B0604020202020204" charset="0"/>
              </a:rPr>
              <a:t>€1000 per year, you are in the top 20%</a:t>
            </a:r>
          </a:p>
          <a:p>
            <a:pPr algn="l" eaLnBrk="1" hangingPunct="1">
              <a:buFontTx/>
              <a:buChar char="•"/>
              <a:defRPr/>
            </a:pPr>
            <a:r>
              <a:rPr lang="en-GB" sz="3200" dirty="0">
                <a:solidFill>
                  <a:schemeClr val="tx1"/>
                </a:solidFill>
                <a:latin typeface="Raleway" panose="020B0604020202020204" charset="0"/>
              </a:rPr>
              <a:t>€100 per year, 8% of the world are still worse off than you (about 500 million people!!!!!!!)</a:t>
            </a:r>
          </a:p>
          <a:p>
            <a:pPr algn="l" eaLnBrk="1" hangingPunct="1">
              <a:buFontTx/>
              <a:buChar char="•"/>
              <a:defRPr/>
            </a:pPr>
            <a:r>
              <a:rPr lang="en-GB" sz="3200" dirty="0">
                <a:latin typeface="Raleway" panose="020B0604020202020204" charset="0"/>
                <a:hlinkClick r:id="rId4"/>
              </a:rPr>
              <a:t>www.globalrichlist.com</a:t>
            </a:r>
            <a:r>
              <a:rPr lang="en-GB" sz="3200" dirty="0">
                <a:latin typeface="Raleway" panose="020B0604020202020204" charset="0"/>
              </a:rPr>
              <a:t> - To find out how well off we are. </a:t>
            </a:r>
          </a:p>
        </p:txBody>
      </p:sp>
      <p:sp>
        <p:nvSpPr>
          <p:cNvPr id="16" name="Rectangle 1026">
            <a:extLst>
              <a:ext uri="{FF2B5EF4-FFF2-40B4-BE49-F238E27FC236}">
                <a16:creationId xmlns:a16="http://schemas.microsoft.com/office/drawing/2014/main" id="{E6CE0F4F-A9BA-4ACF-A4C6-C1F6DA4C0551}"/>
              </a:ext>
            </a:extLst>
          </p:cNvPr>
          <p:cNvSpPr>
            <a:spLocks noGrp="1" noChangeArrowheads="1"/>
          </p:cNvSpPr>
          <p:nvPr>
            <p:ph type="ctrTitle"/>
          </p:nvPr>
        </p:nvSpPr>
        <p:spPr>
          <a:xfrm>
            <a:off x="3545602" y="1239167"/>
            <a:ext cx="5819033" cy="598553"/>
          </a:xfrm>
          <a:solidFill>
            <a:srgbClr val="00698E"/>
          </a:solidFill>
        </p:spPr>
        <p:txBody>
          <a:bodyPr>
            <a:normAutofit fontScale="90000"/>
          </a:bodyPr>
          <a:lstStyle/>
          <a:p>
            <a:pPr eaLnBrk="1" hangingPunct="1">
              <a:defRPr/>
            </a:pPr>
            <a:r>
              <a:rPr lang="en-GB" sz="4000" b="1" dirty="0">
                <a:solidFill>
                  <a:schemeClr val="bg1"/>
                </a:solidFill>
                <a:effectLst>
                  <a:outerShdw blurRad="38100" dist="38100" dir="2700000" algn="tl">
                    <a:srgbClr val="FFFFFF"/>
                  </a:outerShdw>
                </a:effectLst>
                <a:latin typeface="Raleway" panose="020B0604020202020204" charset="0"/>
              </a:rPr>
              <a:t>The Global Rich List</a:t>
            </a:r>
          </a:p>
        </p:txBody>
      </p:sp>
    </p:spTree>
    <p:extLst>
      <p:ext uri="{BB962C8B-B14F-4D97-AF65-F5344CB8AC3E}">
        <p14:creationId xmlns:p14="http://schemas.microsoft.com/office/powerpoint/2010/main" val="388257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anim calcmode="lin" valueType="num">
                                      <p:cBhvr additive="base">
                                        <p:cTn id="13" dur="500" fill="hold"/>
                                        <p:tgtEl>
                                          <p:spTgt spid="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500" fill="hold"/>
                                        <p:tgtEl>
                                          <p:spTgt spid="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anim calcmode="lin" valueType="num">
                                      <p:cBhvr additive="base">
                                        <p:cTn id="25" dur="500" fill="hold"/>
                                        <p:tgtEl>
                                          <p:spTgt spid="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 calcmode="lin" valueType="num">
                                      <p:cBhvr additive="base">
                                        <p:cTn id="31" dur="500" fill="hold"/>
                                        <p:tgtEl>
                                          <p:spTgt spid="1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
                                            <p:txEl>
                                              <p:pRg st="5" end="5"/>
                                            </p:txEl>
                                          </p:spTgt>
                                        </p:tgtEl>
                                        <p:attrNameLst>
                                          <p:attrName>style.visibility</p:attrName>
                                        </p:attrNameLst>
                                      </p:cBhvr>
                                      <p:to>
                                        <p:strVal val="visible"/>
                                      </p:to>
                                    </p:set>
                                    <p:anim calcmode="lin" valueType="num">
                                      <p:cBhvr additive="base">
                                        <p:cTn id="37" dur="500" fill="hold"/>
                                        <p:tgtEl>
                                          <p:spTgt spid="1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373251" y="1155915"/>
            <a:ext cx="3808599" cy="75138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457201" y="1056866"/>
            <a:ext cx="11210924" cy="83844"/>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Rectangle 14">
            <a:extLst>
              <a:ext uri="{FF2B5EF4-FFF2-40B4-BE49-F238E27FC236}">
                <a16:creationId xmlns:a16="http://schemas.microsoft.com/office/drawing/2014/main" id="{94150258-8D84-48AE-BA4E-4E3C2A44966F}"/>
              </a:ext>
            </a:extLst>
          </p:cNvPr>
          <p:cNvSpPr/>
          <p:nvPr/>
        </p:nvSpPr>
        <p:spPr>
          <a:xfrm>
            <a:off x="1966341" y="1270534"/>
            <a:ext cx="7813157" cy="717333"/>
          </a:xfrm>
          <a:prstGeom prst="rect">
            <a:avLst/>
          </a:prstGeom>
          <a:noFill/>
        </p:spPr>
        <p:txBody>
          <a:bodyPr wrap="square" lIns="100796" tIns="50398" rIns="100796" bIns="50398">
            <a:spAutoFit/>
          </a:bodyPr>
          <a:lstStyle/>
          <a:p>
            <a:pPr algn="ctr"/>
            <a:r>
              <a:rPr lang="en-US" sz="4000" b="1" dirty="0">
                <a:solidFill>
                  <a:srgbClr val="595959"/>
                </a:solidFill>
                <a:latin typeface="Raleway" panose="020B0604020202020204" charset="0"/>
              </a:rPr>
              <a:t>Activity Four </a:t>
            </a:r>
          </a:p>
        </p:txBody>
      </p:sp>
      <p:sp>
        <p:nvSpPr>
          <p:cNvPr id="16" name="Rectangle 15">
            <a:extLst>
              <a:ext uri="{FF2B5EF4-FFF2-40B4-BE49-F238E27FC236}">
                <a16:creationId xmlns:a16="http://schemas.microsoft.com/office/drawing/2014/main" id="{5467331D-C196-4536-9F67-F560C4DAE0A7}"/>
              </a:ext>
            </a:extLst>
          </p:cNvPr>
          <p:cNvSpPr/>
          <p:nvPr/>
        </p:nvSpPr>
        <p:spPr>
          <a:xfrm>
            <a:off x="1778058" y="1951672"/>
            <a:ext cx="8413801" cy="104791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latin typeface="Raleway" panose="020B0604020202020204" charset="0"/>
              </a:rPr>
              <a:t>‘It is unfair to have people in the world who are rich while there are people who are poor’</a:t>
            </a:r>
          </a:p>
        </p:txBody>
      </p:sp>
      <p:graphicFrame>
        <p:nvGraphicFramePr>
          <p:cNvPr id="17" name="Table 16">
            <a:extLst>
              <a:ext uri="{FF2B5EF4-FFF2-40B4-BE49-F238E27FC236}">
                <a16:creationId xmlns:a16="http://schemas.microsoft.com/office/drawing/2014/main" id="{0AC0A381-32A0-4621-95F0-F52F9F277FA1}"/>
              </a:ext>
            </a:extLst>
          </p:cNvPr>
          <p:cNvGraphicFramePr>
            <a:graphicFrameLocks noGrp="1"/>
          </p:cNvGraphicFramePr>
          <p:nvPr>
            <p:extLst>
              <p:ext uri="{D42A27DB-BD31-4B8C-83A1-F6EECF244321}">
                <p14:modId xmlns:p14="http://schemas.microsoft.com/office/powerpoint/2010/main" val="463580175"/>
              </p:ext>
            </p:extLst>
          </p:nvPr>
        </p:nvGraphicFramePr>
        <p:xfrm>
          <a:off x="1776178" y="3161423"/>
          <a:ext cx="8413802" cy="3135742"/>
        </p:xfrm>
        <a:graphic>
          <a:graphicData uri="http://schemas.openxmlformats.org/drawingml/2006/table">
            <a:tbl>
              <a:tblPr firstRow="1" bandRow="1">
                <a:tableStyleId>{FABFCF23-3B69-468F-B69F-88F6DE6A72F2}</a:tableStyleId>
              </a:tblPr>
              <a:tblGrid>
                <a:gridCol w="4186155">
                  <a:extLst>
                    <a:ext uri="{9D8B030D-6E8A-4147-A177-3AD203B41FA5}">
                      <a16:colId xmlns:a16="http://schemas.microsoft.com/office/drawing/2014/main" val="20000"/>
                    </a:ext>
                  </a:extLst>
                </a:gridCol>
                <a:gridCol w="4227647">
                  <a:extLst>
                    <a:ext uri="{9D8B030D-6E8A-4147-A177-3AD203B41FA5}">
                      <a16:colId xmlns:a16="http://schemas.microsoft.com/office/drawing/2014/main" val="20001"/>
                    </a:ext>
                  </a:extLst>
                </a:gridCol>
              </a:tblGrid>
              <a:tr h="309161">
                <a:tc>
                  <a:txBody>
                    <a:bodyPr/>
                    <a:lstStyle/>
                    <a:p>
                      <a:pPr algn="ctr"/>
                      <a:r>
                        <a:rPr lang="en-GB" sz="2000" dirty="0"/>
                        <a:t>Agree</a:t>
                      </a:r>
                      <a:endParaRPr lang="en-GB" sz="2000" dirty="0">
                        <a:solidFill>
                          <a:schemeClr val="tx1"/>
                        </a:solidFill>
                      </a:endParaRPr>
                    </a:p>
                  </a:txBody>
                  <a:tcPr marL="100796" marR="100796" marT="50398" marB="50398"/>
                </a:tc>
                <a:tc>
                  <a:txBody>
                    <a:bodyPr/>
                    <a:lstStyle/>
                    <a:p>
                      <a:pPr algn="ctr"/>
                      <a:r>
                        <a:rPr lang="en-GB" sz="2000" dirty="0"/>
                        <a:t>Disagree</a:t>
                      </a:r>
                      <a:endParaRPr lang="en-GB" sz="2000" b="0" dirty="0">
                        <a:solidFill>
                          <a:schemeClr val="tx1"/>
                        </a:solidFill>
                      </a:endParaRPr>
                    </a:p>
                  </a:txBody>
                  <a:tcPr marL="100796" marR="100796" marT="50398" marB="50398"/>
                </a:tc>
                <a:extLst>
                  <a:ext uri="{0D108BD9-81ED-4DB2-BD59-A6C34878D82A}">
                    <a16:rowId xmlns:a16="http://schemas.microsoft.com/office/drawing/2014/main" val="10000"/>
                  </a:ext>
                </a:extLst>
              </a:tr>
              <a:tr h="2730146">
                <a:tc>
                  <a:txBody>
                    <a:bodyPr/>
                    <a:lstStyle/>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p>
                      <a:endParaRPr lang="en-GB" sz="1500" dirty="0"/>
                    </a:p>
                  </a:txBody>
                  <a:tcPr marL="100796" marR="100796" marT="50398" marB="50398"/>
                </a:tc>
                <a:tc>
                  <a:txBody>
                    <a:bodyPr/>
                    <a:lstStyle/>
                    <a:p>
                      <a:endParaRPr lang="en-GB" sz="1500" dirty="0"/>
                    </a:p>
                  </a:txBody>
                  <a:tcPr marL="100796" marR="100796" marT="50398" marB="50398"/>
                </a:tc>
                <a:extLst>
                  <a:ext uri="{0D108BD9-81ED-4DB2-BD59-A6C34878D82A}">
                    <a16:rowId xmlns:a16="http://schemas.microsoft.com/office/drawing/2014/main" val="10001"/>
                  </a:ext>
                </a:extLst>
              </a:tr>
            </a:tbl>
          </a:graphicData>
        </a:graphic>
      </p:graphicFrame>
      <p:sp>
        <p:nvSpPr>
          <p:cNvPr id="18" name="Rounded Rectangle 7">
            <a:extLst>
              <a:ext uri="{FF2B5EF4-FFF2-40B4-BE49-F238E27FC236}">
                <a16:creationId xmlns:a16="http://schemas.microsoft.com/office/drawing/2014/main" id="{B5A282B7-3EF2-4142-9369-227852C9A2D8}"/>
              </a:ext>
            </a:extLst>
          </p:cNvPr>
          <p:cNvSpPr/>
          <p:nvPr/>
        </p:nvSpPr>
        <p:spPr>
          <a:xfrm>
            <a:off x="3226973" y="5966024"/>
            <a:ext cx="5671380" cy="891976"/>
          </a:xfrm>
          <a:prstGeom prst="round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205" b="1" dirty="0">
                <a:latin typeface="Raleway" panose="020B0604020202020204" charset="0"/>
              </a:rPr>
              <a:t>A] Can you add at least 2 arguments for both sides of this statement? </a:t>
            </a:r>
          </a:p>
        </p:txBody>
      </p:sp>
    </p:spTree>
    <p:extLst>
      <p:ext uri="{BB962C8B-B14F-4D97-AF65-F5344CB8AC3E}">
        <p14:creationId xmlns:p14="http://schemas.microsoft.com/office/powerpoint/2010/main" val="651667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itle 1">
            <a:extLst>
              <a:ext uri="{FF2B5EF4-FFF2-40B4-BE49-F238E27FC236}">
                <a16:creationId xmlns:a16="http://schemas.microsoft.com/office/drawing/2014/main" id="{6F97A0E3-D6DC-4677-B746-764CE9E9EA23}"/>
              </a:ext>
            </a:extLst>
          </p:cNvPr>
          <p:cNvSpPr txBox="1">
            <a:spLocks/>
          </p:cNvSpPr>
          <p:nvPr/>
        </p:nvSpPr>
        <p:spPr>
          <a:xfrm>
            <a:off x="3459249" y="1368083"/>
            <a:ext cx="4238702" cy="841853"/>
          </a:xfrm>
          <a:prstGeom prst="rect">
            <a:avLst/>
          </a:prstGeom>
          <a:solidFill>
            <a:srgbClr val="00698E"/>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bg1"/>
                </a:solidFill>
                <a:latin typeface="Raleway" panose="020B0604020202020204" charset="0"/>
              </a:rPr>
              <a:t>Reflection</a:t>
            </a:r>
            <a:r>
              <a:rPr lang="en-GB" sz="4000" b="1" dirty="0">
                <a:solidFill>
                  <a:srgbClr val="595959"/>
                </a:solidFill>
                <a:latin typeface="Raleway" panose="020B0604020202020204" charset="0"/>
              </a:rPr>
              <a:t> </a:t>
            </a:r>
          </a:p>
        </p:txBody>
      </p:sp>
      <p:pic>
        <p:nvPicPr>
          <p:cNvPr id="2" name="Picture 1">
            <a:extLst>
              <a:ext uri="{FF2B5EF4-FFF2-40B4-BE49-F238E27FC236}">
                <a16:creationId xmlns:a16="http://schemas.microsoft.com/office/drawing/2014/main" id="{5DDE2D67-1294-4BAB-945F-3FCE1C1D5048}"/>
              </a:ext>
            </a:extLst>
          </p:cNvPr>
          <p:cNvPicPr>
            <a:picLocks noChangeAspect="1"/>
          </p:cNvPicPr>
          <p:nvPr/>
        </p:nvPicPr>
        <p:blipFill>
          <a:blip r:embed="rId4"/>
          <a:stretch>
            <a:fillRect/>
          </a:stretch>
        </p:blipFill>
        <p:spPr>
          <a:xfrm>
            <a:off x="7981586" y="1342824"/>
            <a:ext cx="3298222" cy="4493141"/>
          </a:xfrm>
          <a:prstGeom prst="rect">
            <a:avLst/>
          </a:prstGeom>
        </p:spPr>
      </p:pic>
      <p:sp>
        <p:nvSpPr>
          <p:cNvPr id="17" name="Content Placeholder 2">
            <a:extLst>
              <a:ext uri="{FF2B5EF4-FFF2-40B4-BE49-F238E27FC236}">
                <a16:creationId xmlns:a16="http://schemas.microsoft.com/office/drawing/2014/main" id="{3F677B9C-6154-425A-A1E1-7909F3E0602D}"/>
              </a:ext>
            </a:extLst>
          </p:cNvPr>
          <p:cNvSpPr txBox="1">
            <a:spLocks/>
          </p:cNvSpPr>
          <p:nvPr/>
        </p:nvSpPr>
        <p:spPr>
          <a:xfrm>
            <a:off x="494523" y="2921235"/>
            <a:ext cx="6080405" cy="271225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latin typeface="Raleway" panose="020B0604020202020204" charset="0"/>
              </a:rPr>
              <a:t>Design a tweet to raise awareness about global inequality.</a:t>
            </a:r>
          </a:p>
          <a:p>
            <a:r>
              <a:rPr lang="en-GB" sz="3600" dirty="0">
                <a:latin typeface="Raleway" panose="020B0604020202020204" charset="0"/>
              </a:rPr>
              <a:t>Global poverty should be overcome because………… </a:t>
            </a:r>
          </a:p>
        </p:txBody>
      </p:sp>
    </p:spTree>
    <p:extLst>
      <p:ext uri="{BB962C8B-B14F-4D97-AF65-F5344CB8AC3E}">
        <p14:creationId xmlns:p14="http://schemas.microsoft.com/office/powerpoint/2010/main" val="1280856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FDEEAA-0DBA-420A-8E3B-711F0845B80F}"/>
              </a:ext>
            </a:extLst>
          </p:cNvPr>
          <p:cNvPicPr>
            <a:picLocks noChangeAspect="1"/>
          </p:cNvPicPr>
          <p:nvPr/>
        </p:nvPicPr>
        <p:blipFill>
          <a:blip r:embed="rId2"/>
          <a:stretch>
            <a:fillRect/>
          </a:stretch>
        </p:blipFill>
        <p:spPr>
          <a:xfrm>
            <a:off x="1631504" y="182599"/>
            <a:ext cx="8928992" cy="6492803"/>
          </a:xfrm>
          <a:prstGeom prst="rect">
            <a:avLst/>
          </a:prstGeom>
        </p:spPr>
      </p:pic>
      <p:sp>
        <p:nvSpPr>
          <p:cNvPr id="2" name="Title 1">
            <a:extLst>
              <a:ext uri="{FF2B5EF4-FFF2-40B4-BE49-F238E27FC236}">
                <a16:creationId xmlns:a16="http://schemas.microsoft.com/office/drawing/2014/main" id="{ADAD5C52-416B-4065-96B8-A2403B0DCC0B}"/>
              </a:ext>
            </a:extLst>
          </p:cNvPr>
          <p:cNvSpPr>
            <a:spLocks noGrp="1"/>
          </p:cNvSpPr>
          <p:nvPr>
            <p:ph type="title"/>
          </p:nvPr>
        </p:nvSpPr>
        <p:spPr>
          <a:xfrm>
            <a:off x="1981200" y="274638"/>
            <a:ext cx="8229600" cy="562074"/>
          </a:xfrm>
        </p:spPr>
        <p:txBody>
          <a:bodyPr>
            <a:normAutofit fontScale="90000"/>
          </a:bodyPr>
          <a:lstStyle/>
          <a:p>
            <a:br>
              <a:rPr lang="en-GB" b="1" u="sng" dirty="0"/>
            </a:br>
            <a:r>
              <a:rPr lang="en-GB" sz="2200" b="1" u="sng" dirty="0"/>
              <a:t>TEN CHAIRS OF INEQUALITY GAME AND DEBATE Teacher Instructions </a:t>
            </a:r>
            <a:br>
              <a:rPr lang="en-GB" dirty="0"/>
            </a:br>
            <a:endParaRPr lang="en-GB" dirty="0"/>
          </a:p>
        </p:txBody>
      </p:sp>
      <p:sp>
        <p:nvSpPr>
          <p:cNvPr id="3" name="Content Placeholder 2">
            <a:extLst>
              <a:ext uri="{FF2B5EF4-FFF2-40B4-BE49-F238E27FC236}">
                <a16:creationId xmlns:a16="http://schemas.microsoft.com/office/drawing/2014/main" id="{409EBDA0-9EA9-4985-93C4-F7CA8D215845}"/>
              </a:ext>
            </a:extLst>
          </p:cNvPr>
          <p:cNvSpPr>
            <a:spLocks noGrp="1"/>
          </p:cNvSpPr>
          <p:nvPr>
            <p:ph idx="1"/>
          </p:nvPr>
        </p:nvSpPr>
        <p:spPr>
          <a:xfrm>
            <a:off x="1847528" y="764704"/>
            <a:ext cx="8363272" cy="5818658"/>
          </a:xfrm>
        </p:spPr>
        <p:txBody>
          <a:bodyPr>
            <a:normAutofit fontScale="25000" lnSpcReduction="20000"/>
          </a:bodyPr>
          <a:lstStyle/>
          <a:p>
            <a:pPr marL="0" indent="0">
              <a:buNone/>
            </a:pPr>
            <a:r>
              <a:rPr lang="en-GB" b="1" dirty="0"/>
              <a:t> </a:t>
            </a:r>
            <a:endParaRPr lang="en-GB" b="1" u="sng" dirty="0"/>
          </a:p>
          <a:p>
            <a:pPr marL="0" indent="0">
              <a:buNone/>
            </a:pPr>
            <a:r>
              <a:rPr lang="en-GB" b="1" u="sng" dirty="0"/>
              <a:t>Step One </a:t>
            </a:r>
          </a:p>
          <a:p>
            <a:pPr marL="0" indent="0">
              <a:buNone/>
            </a:pPr>
            <a:r>
              <a:rPr lang="en-GB" dirty="0"/>
              <a:t>Line 10 chairs at the front of the room and have ten volunteers sit on a chair each. Each chair represents 10% of the wealth in the world and each person represents 10% of the people in the world. When each person is sitting on one chair then the wealth of the world is shared equally amongst all the people.</a:t>
            </a:r>
          </a:p>
          <a:p>
            <a:pPr lvl="0"/>
            <a:r>
              <a:rPr lang="en-GB" dirty="0"/>
              <a:t>Wealth refers to your belongings:</a:t>
            </a:r>
          </a:p>
          <a:p>
            <a:pPr lvl="1"/>
            <a:r>
              <a:rPr lang="en-GB" dirty="0"/>
              <a:t>Wages or personal savings</a:t>
            </a:r>
          </a:p>
          <a:p>
            <a:pPr lvl="1"/>
            <a:r>
              <a:rPr lang="en-GB" dirty="0"/>
              <a:t>Phone, x-box, TV, Laptop etc.</a:t>
            </a:r>
          </a:p>
          <a:p>
            <a:pPr lvl="1"/>
            <a:r>
              <a:rPr lang="en-GB" dirty="0"/>
              <a:t>Clothes</a:t>
            </a:r>
          </a:p>
          <a:p>
            <a:pPr lvl="1"/>
            <a:r>
              <a:rPr lang="en-GB" dirty="0"/>
              <a:t>Food and access to clean water</a:t>
            </a:r>
          </a:p>
          <a:p>
            <a:pPr lvl="1"/>
            <a:r>
              <a:rPr lang="en-GB" dirty="0"/>
              <a:t>The home that you live in and all its furniture</a:t>
            </a:r>
          </a:p>
          <a:p>
            <a:pPr lvl="1"/>
            <a:r>
              <a:rPr lang="en-GB" dirty="0"/>
              <a:t>Family car or access to transport</a:t>
            </a:r>
          </a:p>
          <a:p>
            <a:pPr lvl="0"/>
            <a:r>
              <a:rPr lang="en-GB" dirty="0"/>
              <a:t>Wealth helps us to access other important things in life such as:</a:t>
            </a:r>
          </a:p>
          <a:p>
            <a:pPr lvl="1"/>
            <a:r>
              <a:rPr lang="en-GB" dirty="0"/>
              <a:t>A quality education </a:t>
            </a:r>
          </a:p>
          <a:p>
            <a:pPr lvl="1"/>
            <a:r>
              <a:rPr lang="en-GB" dirty="0"/>
              <a:t>Access to healthcare and medicine</a:t>
            </a:r>
          </a:p>
          <a:p>
            <a:pPr lvl="1"/>
            <a:r>
              <a:rPr lang="en-GB" dirty="0"/>
              <a:t>Ability to use services like dentist, hairdressers, nutritionist to help better ourselves</a:t>
            </a:r>
          </a:p>
          <a:p>
            <a:pPr lvl="1"/>
            <a:r>
              <a:rPr lang="en-GB" dirty="0"/>
              <a:t>Freedom to explore museums, culture and history in local areas</a:t>
            </a:r>
          </a:p>
          <a:p>
            <a:pPr lvl="1"/>
            <a:r>
              <a:rPr lang="en-GB" dirty="0"/>
              <a:t>Ability to go on holiday abroad or to visit relatives and friends far away.</a:t>
            </a:r>
          </a:p>
          <a:p>
            <a:pPr marL="0" indent="0">
              <a:buNone/>
            </a:pPr>
            <a:r>
              <a:rPr lang="en-GB" b="1" dirty="0"/>
              <a:t>Unfortunately, the wealth in our world is not distributed evenly – some families and countries have plenty of wealth to live comfortably and others do not have much at all. We are going to see how the worlds wealth is really divided up in this game.</a:t>
            </a:r>
          </a:p>
          <a:p>
            <a:pPr marL="0" indent="0">
              <a:buNone/>
            </a:pPr>
            <a:endParaRPr lang="en-GB" dirty="0"/>
          </a:p>
          <a:p>
            <a:pPr marL="0" indent="0">
              <a:buNone/>
            </a:pPr>
            <a:r>
              <a:rPr lang="en-GB" b="1" u="sng" dirty="0"/>
              <a:t>Step Two </a:t>
            </a:r>
          </a:p>
          <a:p>
            <a:pPr marL="0" indent="0">
              <a:buNone/>
            </a:pPr>
            <a:r>
              <a:rPr lang="en-GB" dirty="0"/>
              <a:t>Stand all ten volunteers back up and ask two volunteers to represent North America, Europe and Asia. Ask the class how many chairs they think these three continents need to take up in order to visualise their wealth? After they have guessed, </a:t>
            </a:r>
            <a:r>
              <a:rPr lang="en-GB" b="1" dirty="0"/>
              <a:t>tell the two volunteers to lounge and spread out over eight chairs!</a:t>
            </a:r>
          </a:p>
          <a:p>
            <a:pPr marL="0" indent="0">
              <a:buNone/>
            </a:pPr>
            <a:endParaRPr lang="en-GB" dirty="0"/>
          </a:p>
          <a:p>
            <a:pPr marL="0" indent="0">
              <a:buNone/>
            </a:pPr>
            <a:r>
              <a:rPr lang="en-GB" b="1" u="sng" dirty="0"/>
              <a:t>Step Three</a:t>
            </a:r>
          </a:p>
          <a:p>
            <a:pPr marL="0" indent="0">
              <a:buNone/>
            </a:pPr>
            <a:r>
              <a:rPr lang="en-GB" dirty="0"/>
              <a:t>The rest of the 8 volunteers represents the rest of the world: Central and South America, Africa, the Middle East, Oceania. </a:t>
            </a:r>
            <a:r>
              <a:rPr lang="en-GB" b="1" dirty="0"/>
              <a:t>Invite the remaining 8 to try and all get comfortable on the remaining 2 chairs that are left. </a:t>
            </a:r>
          </a:p>
          <a:p>
            <a:pPr lvl="0"/>
            <a:r>
              <a:rPr lang="en-GB" dirty="0"/>
              <a:t>Ask the poor continents what it feels like to be at their end of the line? Cramped/uncomfortable/unfair etc. </a:t>
            </a:r>
          </a:p>
          <a:p>
            <a:pPr lvl="0"/>
            <a:r>
              <a:rPr lang="en-GB" dirty="0"/>
              <a:t>Ask the rich continents how they feel? Content/comfortable/guilty etc.</a:t>
            </a:r>
          </a:p>
          <a:p>
            <a:pPr lvl="0"/>
            <a:r>
              <a:rPr lang="en-GB" dirty="0"/>
              <a:t>Ask the group to discuss rich and famous people i.e. famous footballers/movie stars. Ask them about how they think these people spend their excess wealth and where the money goes. Is this unjust? Do they deserve the amount of money they get paid for the job that they do? Ask them the same about very poor people – perhaps on aid averts on tv or they may know a family personally who are struggling. </a:t>
            </a:r>
          </a:p>
          <a:p>
            <a:pPr lvl="0"/>
            <a:r>
              <a:rPr lang="en-GB" dirty="0"/>
              <a:t>How do people in power justify this huge inequality? (</a:t>
            </a:r>
            <a:r>
              <a:rPr lang="en-GB" dirty="0" err="1"/>
              <a:t>eg</a:t>
            </a:r>
            <a:r>
              <a:rPr lang="en-GB" dirty="0"/>
              <a:t> if you work harder you earn more etc)</a:t>
            </a:r>
          </a:p>
          <a:p>
            <a:pPr lvl="0"/>
            <a:r>
              <a:rPr lang="en-GB" dirty="0"/>
              <a:t>What can world leaders do to bridge this gap?</a:t>
            </a:r>
          </a:p>
          <a:p>
            <a:endParaRPr lang="en-GB" dirty="0"/>
          </a:p>
        </p:txBody>
      </p:sp>
    </p:spTree>
    <p:extLst>
      <p:ext uri="{BB962C8B-B14F-4D97-AF65-F5344CB8AC3E}">
        <p14:creationId xmlns:p14="http://schemas.microsoft.com/office/powerpoint/2010/main" val="327599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2" name="Picture 1">
            <a:extLst>
              <a:ext uri="{FF2B5EF4-FFF2-40B4-BE49-F238E27FC236}">
                <a16:creationId xmlns:a16="http://schemas.microsoft.com/office/drawing/2014/main" id="{2E255710-1B2A-44B4-B7B9-E4022834C046}"/>
              </a:ext>
            </a:extLst>
          </p:cNvPr>
          <p:cNvPicPr>
            <a:picLocks noChangeAspect="1"/>
          </p:cNvPicPr>
          <p:nvPr/>
        </p:nvPicPr>
        <p:blipFill>
          <a:blip r:embed="rId4"/>
          <a:stretch>
            <a:fillRect/>
          </a:stretch>
        </p:blipFill>
        <p:spPr>
          <a:xfrm>
            <a:off x="1624368" y="2269986"/>
            <a:ext cx="8833870" cy="1066892"/>
          </a:xfrm>
          <a:prstGeom prst="rect">
            <a:avLst/>
          </a:prstGeom>
        </p:spPr>
      </p:pic>
    </p:spTree>
    <p:extLst>
      <p:ext uri="{BB962C8B-B14F-4D97-AF65-F5344CB8AC3E}">
        <p14:creationId xmlns:p14="http://schemas.microsoft.com/office/powerpoint/2010/main" val="2222217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E4D202FF-0474-4C9F-ABA2-AC96D66A5B29}"/>
              </a:ext>
            </a:extLst>
          </p:cNvPr>
          <p:cNvSpPr txBox="1">
            <a:spLocks/>
          </p:cNvSpPr>
          <p:nvPr/>
        </p:nvSpPr>
        <p:spPr>
          <a:xfrm>
            <a:off x="983593" y="2001842"/>
            <a:ext cx="9963000" cy="50214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100" b="1" dirty="0">
                <a:latin typeface="Raleway" panose="020B0604020202020204" charset="0"/>
              </a:rPr>
              <a:t> </a:t>
            </a:r>
            <a:endParaRPr lang="en-GB" sz="2100" dirty="0">
              <a:latin typeface="Raleway" panose="020B0604020202020204" charset="0"/>
            </a:endParaRPr>
          </a:p>
          <a:p>
            <a:pPr marL="342900" indent="-342900">
              <a:buFont typeface="Arial" panose="020B0604020202020204" pitchFamily="34" charset="0"/>
              <a:buChar char="•"/>
            </a:pPr>
            <a:r>
              <a:rPr lang="en-GB" sz="2100" dirty="0">
                <a:latin typeface="Raleway" panose="020B0604020202020204" charset="0"/>
              </a:rPr>
              <a:t>Split the class into smaller groups (min 4 in each group)</a:t>
            </a:r>
          </a:p>
          <a:p>
            <a:pPr marL="342900" indent="-342900">
              <a:buFont typeface="Arial" panose="020B0604020202020204" pitchFamily="34" charset="0"/>
              <a:buChar char="•"/>
            </a:pPr>
            <a:r>
              <a:rPr lang="en-GB" sz="2100" dirty="0">
                <a:latin typeface="Raleway" panose="020B0604020202020204" charset="0"/>
              </a:rPr>
              <a:t>Give each group the name of a country and its fact file. </a:t>
            </a:r>
          </a:p>
          <a:p>
            <a:pPr marL="342900" indent="-342900">
              <a:buFont typeface="Arial" panose="020B0604020202020204" pitchFamily="34" charset="0"/>
              <a:buChar char="•"/>
            </a:pPr>
            <a:r>
              <a:rPr lang="en-GB" sz="2100" dirty="0">
                <a:latin typeface="Raleway" panose="020B0604020202020204" charset="0"/>
              </a:rPr>
              <a:t>Ask the group to imagine that they are running in an election to become the leader of that country and their main focus for their leadership will be ending international inequality. In their campaign they must state what would they do to help change the fate of their country or improve the fate of others. </a:t>
            </a:r>
          </a:p>
          <a:p>
            <a:pPr marL="342900" indent="-342900">
              <a:buFont typeface="Arial" panose="020B0604020202020204" pitchFamily="34" charset="0"/>
              <a:buChar char="•"/>
            </a:pPr>
            <a:r>
              <a:rPr lang="en-GB" sz="2100" dirty="0">
                <a:latin typeface="Raleway" panose="020B0604020202020204" charset="0"/>
              </a:rPr>
              <a:t>Get the groups to write down their ideas and formulate an election campaign speech which they will then deliver to the rest of the class at the end of the lesson. </a:t>
            </a:r>
          </a:p>
          <a:p>
            <a:pPr marL="342900" indent="-342900">
              <a:buFont typeface="Arial" panose="020B0604020202020204" pitchFamily="34" charset="0"/>
              <a:buChar char="•"/>
            </a:pPr>
            <a:r>
              <a:rPr lang="en-GB" sz="2100" dirty="0">
                <a:latin typeface="Raleway" panose="020B0604020202020204" charset="0"/>
              </a:rPr>
              <a:t>The class must then discuss each of the groups campaigns and then vote whether or not they would have voted them into power if they were citizens of that country. </a:t>
            </a:r>
          </a:p>
          <a:p>
            <a:endParaRPr lang="en-GB" sz="2100" dirty="0">
              <a:latin typeface="Raleway" panose="020B0604020202020204" charset="0"/>
            </a:endParaRPr>
          </a:p>
        </p:txBody>
      </p:sp>
      <p:sp>
        <p:nvSpPr>
          <p:cNvPr id="16" name="Title 1">
            <a:extLst>
              <a:ext uri="{FF2B5EF4-FFF2-40B4-BE49-F238E27FC236}">
                <a16:creationId xmlns:a16="http://schemas.microsoft.com/office/drawing/2014/main" id="{885B2ECA-BA5D-4A35-8852-375907AFC80B}"/>
              </a:ext>
            </a:extLst>
          </p:cNvPr>
          <p:cNvSpPr txBox="1">
            <a:spLocks/>
          </p:cNvSpPr>
          <p:nvPr/>
        </p:nvSpPr>
        <p:spPr>
          <a:xfrm>
            <a:off x="2537926" y="1247765"/>
            <a:ext cx="7109927" cy="1136093"/>
          </a:xfrm>
          <a:prstGeom prst="rect">
            <a:avLst/>
          </a:prstGeom>
          <a:solidFill>
            <a:srgbClr val="00698E"/>
          </a:solidFill>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GB" sz="4000" b="1" dirty="0">
              <a:solidFill>
                <a:srgbClr val="595959"/>
              </a:solidFill>
              <a:latin typeface="Raleway" panose="020B0604020202020204" charset="0"/>
            </a:endParaRPr>
          </a:p>
          <a:p>
            <a:endParaRPr lang="en-GB" sz="4000" b="1" dirty="0">
              <a:solidFill>
                <a:srgbClr val="595959"/>
              </a:solidFill>
              <a:latin typeface="Raleway" panose="020B0604020202020204" charset="0"/>
            </a:endParaRPr>
          </a:p>
          <a:p>
            <a:endParaRPr lang="en-GB" sz="4000" b="1" dirty="0">
              <a:solidFill>
                <a:srgbClr val="595959"/>
              </a:solidFill>
              <a:latin typeface="Raleway" panose="020B0604020202020204" charset="0"/>
            </a:endParaRPr>
          </a:p>
          <a:p>
            <a:endParaRPr lang="en-GB" sz="4000" b="1" dirty="0">
              <a:solidFill>
                <a:schemeClr val="bg1"/>
              </a:solidFill>
              <a:latin typeface="Raleway" panose="020B0604020202020204" charset="0"/>
            </a:endParaRPr>
          </a:p>
          <a:p>
            <a:endParaRPr lang="en-GB" sz="4000" b="1" dirty="0">
              <a:solidFill>
                <a:schemeClr val="bg1"/>
              </a:solidFill>
              <a:latin typeface="Raleway" panose="020B0604020202020204" charset="0"/>
            </a:endParaRPr>
          </a:p>
          <a:p>
            <a:r>
              <a:rPr lang="en-GB" sz="4000" b="1" dirty="0">
                <a:solidFill>
                  <a:schemeClr val="bg1"/>
                </a:solidFill>
                <a:latin typeface="Raleway" panose="020B0604020202020204" charset="0"/>
              </a:rPr>
              <a:t>I’ve Got The Power Activity</a:t>
            </a:r>
            <a:br>
              <a:rPr lang="en-GB" sz="4000" b="1" dirty="0">
                <a:solidFill>
                  <a:srgbClr val="595959"/>
                </a:solidFill>
                <a:latin typeface="Raleway" panose="020B0604020202020204" charset="0"/>
              </a:rPr>
            </a:br>
            <a:endParaRPr lang="en-GB" sz="4000" b="1" dirty="0">
              <a:solidFill>
                <a:srgbClr val="595959"/>
              </a:solidFill>
              <a:latin typeface="Raleway" panose="020B0604020202020204" charset="0"/>
            </a:endParaRPr>
          </a:p>
        </p:txBody>
      </p:sp>
    </p:spTree>
    <p:extLst>
      <p:ext uri="{BB962C8B-B14F-4D97-AF65-F5344CB8AC3E}">
        <p14:creationId xmlns:p14="http://schemas.microsoft.com/office/powerpoint/2010/main" val="873605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921932" y="134907"/>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134198"/>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90747" y="111345"/>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00047" y="756850"/>
            <a:ext cx="11825254" cy="45721"/>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Text Box 1">
            <a:extLst>
              <a:ext uri="{FF2B5EF4-FFF2-40B4-BE49-F238E27FC236}">
                <a16:creationId xmlns:a16="http://schemas.microsoft.com/office/drawing/2014/main" id="{50D9CF49-3FB5-4289-BACC-B967CA12652B}"/>
              </a:ext>
            </a:extLst>
          </p:cNvPr>
          <p:cNvSpPr txBox="1">
            <a:spLocks/>
          </p:cNvSpPr>
          <p:nvPr/>
        </p:nvSpPr>
        <p:spPr>
          <a:xfrm>
            <a:off x="491307" y="1678594"/>
            <a:ext cx="9654169" cy="4706873"/>
          </a:xfrm>
          <a:prstGeom prst="rect">
            <a:avLst/>
          </a:prstGeom>
          <a:solidFill>
            <a:schemeClr val="tx2">
              <a:lumMod val="20000"/>
              <a:lumOff val="80000"/>
            </a:schemeClr>
          </a:solidFill>
          <a:ln w="6350">
            <a:solidFill>
              <a:prstClr val="black"/>
            </a:solidFill>
          </a:ln>
        </p:spPr>
        <p:txBody>
          <a:bodyPr rot="0" spcFirstLastPara="0" vert="horz" wrap="square" lIns="100796" tIns="50398" rIns="100796" bIns="50398" numCol="1" spcCol="0" rtlCol="0" fromWordArt="0" anchor="t" anchorCtr="0" forceAA="0" compatLnSpc="1">
            <a:prstTxWarp prst="textNoShape">
              <a:avLst/>
            </a:prstTxWarp>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82550"/>
            <a:r>
              <a:rPr lang="en-GB" sz="3600" b="1" u="sng" dirty="0">
                <a:latin typeface="Raleway" panose="020B0604020202020204" charset="0"/>
                <a:ea typeface="Calibri" panose="020F0502020204030204" pitchFamily="34" charset="0"/>
                <a:cs typeface="Times New Roman" panose="02020603050405020304" pitchFamily="18" charset="0"/>
              </a:rPr>
              <a:t>UNITED KINGDOM</a:t>
            </a:r>
            <a:endParaRPr lang="en-GB" sz="1600" dirty="0">
              <a:latin typeface="Raleway" panose="020B0604020202020204" charset="0"/>
              <a:ea typeface="Calibri" panose="020F0502020204030204" pitchFamily="34" charset="0"/>
              <a:cs typeface="Times New Roman" panose="02020603050405020304" pitchFamily="18" charset="0"/>
            </a:endParaRPr>
          </a:p>
          <a:p>
            <a:pPr marL="82550"/>
            <a:endParaRPr lang="en-GB" sz="2000" dirty="0">
              <a:latin typeface="Raleway" panose="020B0604020202020204" charset="0"/>
              <a:ea typeface="Calibri" panose="020F0502020204030204" pitchFamily="34" charset="0"/>
              <a:cs typeface="Times New Roman" panose="02020603050405020304" pitchFamily="18" charset="0"/>
            </a:endParaRPr>
          </a:p>
          <a:p>
            <a:pPr marL="377979" indent="-377979">
              <a:buFont typeface="Symbol" panose="05050102010706020507" pitchFamily="18" charset="2"/>
              <a:buChar char=""/>
            </a:pPr>
            <a:endParaRPr lang="en-GB" sz="2000" dirty="0">
              <a:latin typeface="Raleway" panose="020B0604020202020204" charset="0"/>
              <a:ea typeface="Calibri" panose="020F0502020204030204" pitchFamily="34" charset="0"/>
              <a:cs typeface="Times New Roman" panose="02020603050405020304" pitchFamily="18" charset="0"/>
            </a:endParaRP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POPULATION: Approximately 67 million</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LIFE EXPECTANCY: 81 years</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AVERAGE YEARLY SALARY: £35,000</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HEALTH CARE: Free NHS healthcare. Free Dental care for children and pensioners (also free for people receiving benefits)</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EDUCATION: Free (mandatory until 18 years)</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PERCENTAGE LIVING IN RELATIVE POVERTY: 21%</a:t>
            </a:r>
          </a:p>
          <a:p>
            <a:pPr marL="377979" indent="-377979">
              <a:buFont typeface="Symbol" panose="05050102010706020507" pitchFamily="18" charset="2"/>
              <a:buChar char=""/>
            </a:pPr>
            <a:r>
              <a:rPr lang="en-GB" sz="2000" dirty="0">
                <a:latin typeface="Raleway" panose="020B0604020202020204" charset="0"/>
                <a:ea typeface="Calibri" panose="020F0502020204030204" pitchFamily="34" charset="0"/>
                <a:cs typeface="Times New Roman" panose="02020603050405020304" pitchFamily="18" charset="0"/>
              </a:rPr>
              <a:t>ACCESS TO BENEFITS SYSTEM: Supports low income, ill-health, disability, job seekers.</a:t>
            </a:r>
          </a:p>
        </p:txBody>
      </p:sp>
      <p:sp>
        <p:nvSpPr>
          <p:cNvPr id="16" name="Title 1">
            <a:extLst>
              <a:ext uri="{FF2B5EF4-FFF2-40B4-BE49-F238E27FC236}">
                <a16:creationId xmlns:a16="http://schemas.microsoft.com/office/drawing/2014/main" id="{A08E408B-777D-4694-B147-EF933C400B65}"/>
              </a:ext>
            </a:extLst>
          </p:cNvPr>
          <p:cNvSpPr txBox="1">
            <a:spLocks/>
          </p:cNvSpPr>
          <p:nvPr/>
        </p:nvSpPr>
        <p:spPr>
          <a:xfrm>
            <a:off x="266699" y="418648"/>
            <a:ext cx="5981927" cy="125994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rgbClr val="595959"/>
                </a:solidFill>
                <a:latin typeface="Raleway" panose="020B0604020202020204" charset="0"/>
              </a:rPr>
              <a:t>Example of a Fact File:</a:t>
            </a:r>
          </a:p>
        </p:txBody>
      </p:sp>
    </p:spTree>
    <p:extLst>
      <p:ext uri="{BB962C8B-B14F-4D97-AF65-F5344CB8AC3E}">
        <p14:creationId xmlns:p14="http://schemas.microsoft.com/office/powerpoint/2010/main" val="3820211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C0E1B5CC-BDED-4029-94BB-149B00C73FD2}"/>
              </a:ext>
            </a:extLst>
          </p:cNvPr>
          <p:cNvSpPr txBox="1">
            <a:spLocks/>
          </p:cNvSpPr>
          <p:nvPr/>
        </p:nvSpPr>
        <p:spPr>
          <a:xfrm>
            <a:off x="1260488" y="2814230"/>
            <a:ext cx="9963000" cy="29308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latin typeface="Raleway" panose="020B0604020202020204" charset="0"/>
            </a:endParaRPr>
          </a:p>
          <a:p>
            <a:pPr marL="342900" indent="-342900">
              <a:buFont typeface="Arial" panose="020B0604020202020204" pitchFamily="34" charset="0"/>
              <a:buChar char="•"/>
            </a:pPr>
            <a:r>
              <a:rPr lang="en-GB" dirty="0">
                <a:latin typeface="Raleway" panose="020B0604020202020204" charset="0"/>
              </a:rPr>
              <a:t>On the map, colour in who you think are the richest countries in one colour and the poorest counties in another colour.</a:t>
            </a:r>
          </a:p>
          <a:p>
            <a:pPr marL="342900" indent="-342900">
              <a:buFont typeface="Arial" panose="020B0604020202020204" pitchFamily="34" charset="0"/>
              <a:buChar char="•"/>
            </a:pPr>
            <a:r>
              <a:rPr lang="en-GB" dirty="0">
                <a:latin typeface="Raleway" panose="020B0604020202020204" charset="0"/>
              </a:rPr>
              <a:t>What do you notice?</a:t>
            </a:r>
          </a:p>
          <a:p>
            <a:pPr marL="342900" indent="-342900">
              <a:buFont typeface="Arial" panose="020B0604020202020204" pitchFamily="34" charset="0"/>
              <a:buChar char="•"/>
            </a:pPr>
            <a:r>
              <a:rPr lang="en-GB" dirty="0">
                <a:latin typeface="Raleway" panose="020B0604020202020204" charset="0"/>
              </a:rPr>
              <a:t>Is there a pattern?</a:t>
            </a:r>
          </a:p>
          <a:p>
            <a:endParaRPr lang="en-GB" dirty="0"/>
          </a:p>
        </p:txBody>
      </p:sp>
      <p:sp>
        <p:nvSpPr>
          <p:cNvPr id="16" name="Title 1">
            <a:extLst>
              <a:ext uri="{FF2B5EF4-FFF2-40B4-BE49-F238E27FC236}">
                <a16:creationId xmlns:a16="http://schemas.microsoft.com/office/drawing/2014/main" id="{35295811-00A6-42B7-866D-E2B20B257C05}"/>
              </a:ext>
            </a:extLst>
          </p:cNvPr>
          <p:cNvSpPr txBox="1">
            <a:spLocks/>
          </p:cNvSpPr>
          <p:nvPr/>
        </p:nvSpPr>
        <p:spPr>
          <a:xfrm>
            <a:off x="1260488" y="2676705"/>
            <a:ext cx="9071610" cy="6057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GB" sz="4000" b="1" dirty="0">
              <a:solidFill>
                <a:srgbClr val="595959"/>
              </a:solidFill>
              <a:latin typeface="Raleway" panose="020B0604020202020204" charset="0"/>
            </a:endParaRPr>
          </a:p>
          <a:p>
            <a:endParaRPr lang="en-GB" sz="4000" b="1" dirty="0">
              <a:solidFill>
                <a:srgbClr val="595959"/>
              </a:solidFill>
              <a:latin typeface="Raleway" panose="020B0604020202020204" charset="0"/>
            </a:endParaRPr>
          </a:p>
          <a:p>
            <a:endParaRPr lang="en-GB" sz="4000" b="1" dirty="0">
              <a:solidFill>
                <a:srgbClr val="595959"/>
              </a:solidFill>
              <a:latin typeface="Raleway" panose="020B0604020202020204" charset="0"/>
            </a:endParaRPr>
          </a:p>
          <a:p>
            <a:r>
              <a:rPr lang="en-GB" sz="4000" b="1" dirty="0">
                <a:solidFill>
                  <a:srgbClr val="595959"/>
                </a:solidFill>
                <a:latin typeface="Raleway" panose="020B0604020202020204" charset="0"/>
              </a:rPr>
              <a:t>Rich and </a:t>
            </a:r>
            <a:r>
              <a:rPr lang="en-GB" sz="4000" dirty="0">
                <a:solidFill>
                  <a:srgbClr val="595959"/>
                </a:solidFill>
                <a:latin typeface="Raleway" panose="020B0604020202020204" charset="0"/>
              </a:rPr>
              <a:t>Poor</a:t>
            </a:r>
            <a:r>
              <a:rPr lang="en-GB" sz="4000" b="1" dirty="0">
                <a:solidFill>
                  <a:srgbClr val="595959"/>
                </a:solidFill>
                <a:latin typeface="Raleway" panose="020B0604020202020204" charset="0"/>
              </a:rPr>
              <a:t> World</a:t>
            </a:r>
            <a:br>
              <a:rPr lang="en-GB" sz="4000" dirty="0">
                <a:solidFill>
                  <a:srgbClr val="595959"/>
                </a:solidFill>
                <a:latin typeface="Raleway" panose="020B0604020202020204" charset="0"/>
              </a:rPr>
            </a:br>
            <a:br>
              <a:rPr lang="en-GB" sz="4000" dirty="0">
                <a:solidFill>
                  <a:srgbClr val="595959"/>
                </a:solidFill>
                <a:latin typeface="Raleway" panose="020B0604020202020204" charset="0"/>
              </a:rPr>
            </a:br>
            <a:endParaRPr lang="en-GB" sz="4000" dirty="0">
              <a:solidFill>
                <a:srgbClr val="595959"/>
              </a:solidFill>
              <a:latin typeface="Raleway" panose="020B0604020202020204" charset="0"/>
            </a:endParaRPr>
          </a:p>
        </p:txBody>
      </p:sp>
    </p:spTree>
    <p:extLst>
      <p:ext uri="{BB962C8B-B14F-4D97-AF65-F5344CB8AC3E}">
        <p14:creationId xmlns:p14="http://schemas.microsoft.com/office/powerpoint/2010/main" val="3111147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C0E1B5CC-BDED-4029-94BB-149B00C73FD2}"/>
              </a:ext>
            </a:extLst>
          </p:cNvPr>
          <p:cNvSpPr txBox="1">
            <a:spLocks/>
          </p:cNvSpPr>
          <p:nvPr/>
        </p:nvSpPr>
        <p:spPr>
          <a:xfrm>
            <a:off x="1260488" y="2814230"/>
            <a:ext cx="9963000" cy="29308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17" name="Content Placeholder 3" descr="Image result for BLANK WORLD MAP">
            <a:extLst>
              <a:ext uri="{FF2B5EF4-FFF2-40B4-BE49-F238E27FC236}">
                <a16:creationId xmlns:a16="http://schemas.microsoft.com/office/drawing/2014/main" id="{6A65C8DA-A7A1-44EF-B977-8B31620ACFFA}"/>
              </a:ext>
            </a:extLst>
          </p:cNvPr>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0966" y="1430170"/>
            <a:ext cx="10382043" cy="5256775"/>
          </a:xfrm>
          <a:prstGeom prst="rect">
            <a:avLst/>
          </a:prstGeom>
          <a:noFill/>
          <a:ln>
            <a:noFill/>
          </a:ln>
        </p:spPr>
      </p:pic>
    </p:spTree>
    <p:extLst>
      <p:ext uri="{BB962C8B-B14F-4D97-AF65-F5344CB8AC3E}">
        <p14:creationId xmlns:p14="http://schemas.microsoft.com/office/powerpoint/2010/main" val="14751416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C0E1B5CC-BDED-4029-94BB-149B00C73FD2}"/>
              </a:ext>
            </a:extLst>
          </p:cNvPr>
          <p:cNvSpPr txBox="1">
            <a:spLocks/>
          </p:cNvSpPr>
          <p:nvPr/>
        </p:nvSpPr>
        <p:spPr>
          <a:xfrm>
            <a:off x="1260488" y="2814230"/>
            <a:ext cx="9963000" cy="29308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16" name="Content Placeholder 3" descr="Image result for map of richest and poorest countries in the world">
            <a:extLst>
              <a:ext uri="{FF2B5EF4-FFF2-40B4-BE49-F238E27FC236}">
                <a16:creationId xmlns:a16="http://schemas.microsoft.com/office/drawing/2014/main" id="{919FD1A4-C80F-4A0A-8143-CC0B773BEDAF}"/>
              </a:ext>
            </a:extLst>
          </p:cNvPr>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1781334" y="2731868"/>
            <a:ext cx="8779162" cy="3712292"/>
          </a:xfrm>
          <a:prstGeom prst="rect">
            <a:avLst/>
          </a:prstGeom>
          <a:noFill/>
          <a:ln>
            <a:noFill/>
          </a:ln>
        </p:spPr>
      </p:pic>
      <p:sp>
        <p:nvSpPr>
          <p:cNvPr id="17" name="Title 1">
            <a:extLst>
              <a:ext uri="{FF2B5EF4-FFF2-40B4-BE49-F238E27FC236}">
                <a16:creationId xmlns:a16="http://schemas.microsoft.com/office/drawing/2014/main" id="{21E4AF95-6DAC-4464-96BB-3817063297AF}"/>
              </a:ext>
            </a:extLst>
          </p:cNvPr>
          <p:cNvSpPr txBox="1">
            <a:spLocks/>
          </p:cNvSpPr>
          <p:nvPr/>
        </p:nvSpPr>
        <p:spPr>
          <a:xfrm>
            <a:off x="1890747" y="981330"/>
            <a:ext cx="8868736" cy="1700603"/>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417" b="1" u="sng" dirty="0">
                <a:solidFill>
                  <a:srgbClr val="595959"/>
                </a:solidFill>
                <a:latin typeface="Raleway" panose="020B0604020202020204" charset="0"/>
              </a:rPr>
              <a:t>Answers for reference:</a:t>
            </a:r>
            <a:br>
              <a:rPr lang="en-GB" sz="3417" dirty="0">
                <a:solidFill>
                  <a:srgbClr val="595959"/>
                </a:solidFill>
                <a:latin typeface="Raleway" panose="020B0604020202020204" charset="0"/>
              </a:rPr>
            </a:br>
            <a:r>
              <a:rPr lang="en-GB" sz="3417" dirty="0">
                <a:solidFill>
                  <a:srgbClr val="595959"/>
                </a:solidFill>
                <a:latin typeface="Raleway" panose="020B0604020202020204" charset="0"/>
              </a:rPr>
              <a:t>What do you notice about this  map?</a:t>
            </a:r>
            <a:br>
              <a:rPr lang="en-GB" sz="3417" dirty="0">
                <a:solidFill>
                  <a:srgbClr val="595959"/>
                </a:solidFill>
                <a:latin typeface="Raleway" panose="020B0604020202020204" charset="0"/>
              </a:rPr>
            </a:br>
            <a:r>
              <a:rPr lang="en-GB" sz="3417" dirty="0">
                <a:solidFill>
                  <a:srgbClr val="595959"/>
                </a:solidFill>
                <a:latin typeface="Raleway" panose="020B0604020202020204" charset="0"/>
              </a:rPr>
              <a:t>Is there a pattern?</a:t>
            </a:r>
            <a:endParaRPr lang="en-GB" dirty="0">
              <a:solidFill>
                <a:srgbClr val="595959"/>
              </a:solidFill>
              <a:latin typeface="Raleway" panose="020B0604020202020204" charset="0"/>
            </a:endParaRPr>
          </a:p>
        </p:txBody>
      </p:sp>
    </p:spTree>
    <p:extLst>
      <p:ext uri="{BB962C8B-B14F-4D97-AF65-F5344CB8AC3E}">
        <p14:creationId xmlns:p14="http://schemas.microsoft.com/office/powerpoint/2010/main" val="24165002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50815" y="1541068"/>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 name="Content Placeholder 2">
            <a:extLst>
              <a:ext uri="{FF2B5EF4-FFF2-40B4-BE49-F238E27FC236}">
                <a16:creationId xmlns:a16="http://schemas.microsoft.com/office/drawing/2014/main" id="{C0E1B5CC-BDED-4029-94BB-149B00C73FD2}"/>
              </a:ext>
            </a:extLst>
          </p:cNvPr>
          <p:cNvSpPr txBox="1">
            <a:spLocks/>
          </p:cNvSpPr>
          <p:nvPr/>
        </p:nvSpPr>
        <p:spPr>
          <a:xfrm>
            <a:off x="1260488" y="2814230"/>
            <a:ext cx="9963000" cy="293087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graphicFrame>
        <p:nvGraphicFramePr>
          <p:cNvPr id="16" name="Content Placeholder 3">
            <a:extLst>
              <a:ext uri="{FF2B5EF4-FFF2-40B4-BE49-F238E27FC236}">
                <a16:creationId xmlns:a16="http://schemas.microsoft.com/office/drawing/2014/main" id="{BB6A2C8F-F8C4-46F7-96E7-DA17C0189726}"/>
              </a:ext>
            </a:extLst>
          </p:cNvPr>
          <p:cNvGraphicFramePr>
            <a:graphicFrameLocks/>
          </p:cNvGraphicFramePr>
          <p:nvPr>
            <p:extLst>
              <p:ext uri="{D42A27DB-BD31-4B8C-83A1-F6EECF244321}">
                <p14:modId xmlns:p14="http://schemas.microsoft.com/office/powerpoint/2010/main" val="745581093"/>
              </p:ext>
            </p:extLst>
          </p:nvPr>
        </p:nvGraphicFramePr>
        <p:xfrm>
          <a:off x="7922698" y="1311761"/>
          <a:ext cx="3752746" cy="5167430"/>
        </p:xfrm>
        <a:graphic>
          <a:graphicData uri="http://schemas.openxmlformats.org/drawingml/2006/table">
            <a:tbl>
              <a:tblPr firstRow="1" firstCol="1" bandRow="1">
                <a:tableStyleId>{22838BEF-8BB2-4498-84A7-C5851F593DF1}</a:tableStyleId>
              </a:tblPr>
              <a:tblGrid>
                <a:gridCol w="1876373">
                  <a:extLst>
                    <a:ext uri="{9D8B030D-6E8A-4147-A177-3AD203B41FA5}">
                      <a16:colId xmlns:a16="http://schemas.microsoft.com/office/drawing/2014/main" val="3231974670"/>
                    </a:ext>
                  </a:extLst>
                </a:gridCol>
                <a:gridCol w="1876373">
                  <a:extLst>
                    <a:ext uri="{9D8B030D-6E8A-4147-A177-3AD203B41FA5}">
                      <a16:colId xmlns:a16="http://schemas.microsoft.com/office/drawing/2014/main" val="1418086052"/>
                    </a:ext>
                  </a:extLst>
                </a:gridCol>
              </a:tblGrid>
              <a:tr h="697068">
                <a:tc>
                  <a:txBody>
                    <a:bodyPr/>
                    <a:lstStyle/>
                    <a:p>
                      <a:pPr algn="ctr">
                        <a:spcAft>
                          <a:spcPts val="0"/>
                        </a:spcAft>
                      </a:pPr>
                      <a:r>
                        <a:rPr lang="en-GB" sz="900" dirty="0">
                          <a:effectLst/>
                        </a:rPr>
                        <a:t> </a:t>
                      </a:r>
                    </a:p>
                    <a:p>
                      <a:pPr algn="ctr">
                        <a:spcAft>
                          <a:spcPts val="0"/>
                        </a:spcAft>
                      </a:pPr>
                      <a:r>
                        <a:rPr lang="en-GB" sz="900" dirty="0">
                          <a:effectLst/>
                        </a:rPr>
                        <a:t> </a:t>
                      </a:r>
                    </a:p>
                    <a:p>
                      <a:pPr algn="ctr">
                        <a:spcAft>
                          <a:spcPts val="0"/>
                        </a:spcAft>
                      </a:pPr>
                      <a:r>
                        <a:rPr lang="en-GB" sz="1400" dirty="0">
                          <a:effectLst/>
                        </a:rPr>
                        <a:t>Top professional footballer</a:t>
                      </a:r>
                      <a:endParaRPr lang="en-GB" sz="9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dirty="0">
                          <a:effectLst/>
                        </a:rPr>
                        <a:t> </a:t>
                      </a:r>
                      <a:endParaRPr lang="en-GB" sz="900" dirty="0">
                        <a:effectLst/>
                      </a:endParaRPr>
                    </a:p>
                    <a:p>
                      <a:pPr algn="ctr">
                        <a:spcAft>
                          <a:spcPts val="0"/>
                        </a:spcAft>
                      </a:pPr>
                      <a:r>
                        <a:rPr lang="en-GB" sz="1400" dirty="0">
                          <a:effectLst/>
                        </a:rPr>
                        <a:t>£12,000 per year</a:t>
                      </a:r>
                      <a:endParaRPr lang="en-GB" sz="9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1806578600"/>
                  </a:ext>
                </a:extLst>
              </a:tr>
              <a:tr h="642483">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NHS registered nurse</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dirty="0">
                          <a:effectLst/>
                        </a:rPr>
                        <a:t> </a:t>
                      </a:r>
                      <a:endParaRPr lang="en-GB" sz="900" dirty="0">
                        <a:effectLst/>
                      </a:endParaRPr>
                    </a:p>
                    <a:p>
                      <a:pPr algn="ctr">
                        <a:spcAft>
                          <a:spcPts val="0"/>
                        </a:spcAft>
                      </a:pPr>
                      <a:r>
                        <a:rPr lang="en-GB" sz="1400" dirty="0">
                          <a:effectLst/>
                        </a:rPr>
                        <a:t>£90,000 per year</a:t>
                      </a:r>
                      <a:endParaRPr lang="en-GB" sz="9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2671129572"/>
                  </a:ext>
                </a:extLst>
              </a:tr>
              <a:tr h="697068">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Fast food restaurant worker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dirty="0">
                          <a:effectLst/>
                        </a:rPr>
                        <a:t> </a:t>
                      </a:r>
                      <a:endParaRPr lang="en-GB" sz="900" dirty="0">
                        <a:effectLst/>
                      </a:endParaRPr>
                    </a:p>
                    <a:p>
                      <a:pPr algn="ctr">
                        <a:spcAft>
                          <a:spcPts val="0"/>
                        </a:spcAft>
                      </a:pPr>
                      <a:r>
                        <a:rPr lang="en-GB" sz="1400" dirty="0">
                          <a:effectLst/>
                        </a:rPr>
                        <a:t>£600,000 per year</a:t>
                      </a:r>
                      <a:endParaRPr lang="en-GB" sz="9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3205508713"/>
                  </a:ext>
                </a:extLst>
              </a:tr>
              <a:tr h="642483">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Teacher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a:effectLst/>
                        </a:rPr>
                        <a:t> </a:t>
                      </a:r>
                      <a:endParaRPr lang="en-GB" sz="900">
                        <a:effectLst/>
                      </a:endParaRPr>
                    </a:p>
                    <a:p>
                      <a:pPr algn="ctr">
                        <a:spcAft>
                          <a:spcPts val="0"/>
                        </a:spcAft>
                      </a:pPr>
                      <a:r>
                        <a:rPr lang="en-GB" sz="1400">
                          <a:effectLst/>
                        </a:rPr>
                        <a:t>£24,000 per year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4093708239"/>
                  </a:ext>
                </a:extLst>
              </a:tr>
              <a:tr h="597709">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TV presenter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a:effectLst/>
                        </a:rPr>
                        <a:t> </a:t>
                      </a:r>
                      <a:endParaRPr lang="en-GB" sz="900">
                        <a:effectLst/>
                      </a:endParaRPr>
                    </a:p>
                    <a:p>
                      <a:pPr algn="ctr">
                        <a:spcAft>
                          <a:spcPts val="0"/>
                        </a:spcAft>
                      </a:pPr>
                      <a:r>
                        <a:rPr lang="en-GB" sz="1400">
                          <a:effectLst/>
                        </a:rPr>
                        <a:t>£23,000 per year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382055928"/>
                  </a:ext>
                </a:extLst>
              </a:tr>
              <a:tr h="642483">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Cleaner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a:effectLst/>
                        </a:rPr>
                        <a:t> </a:t>
                      </a:r>
                      <a:endParaRPr lang="en-GB" sz="900">
                        <a:effectLst/>
                      </a:endParaRPr>
                    </a:p>
                    <a:p>
                      <a:pPr algn="ctr">
                        <a:spcAft>
                          <a:spcPts val="0"/>
                        </a:spcAft>
                      </a:pPr>
                      <a:r>
                        <a:rPr lang="en-GB" sz="1400">
                          <a:effectLst/>
                        </a:rPr>
                        <a:t>£500,000 per week</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3225932585"/>
                  </a:ext>
                </a:extLst>
              </a:tr>
              <a:tr h="597709">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GP Doctor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a:effectLst/>
                        </a:rPr>
                        <a:t> </a:t>
                      </a:r>
                      <a:endParaRPr lang="en-GB" sz="900">
                        <a:effectLst/>
                      </a:endParaRPr>
                    </a:p>
                    <a:p>
                      <a:pPr algn="ctr">
                        <a:spcAft>
                          <a:spcPts val="0"/>
                        </a:spcAft>
                      </a:pPr>
                      <a:r>
                        <a:rPr lang="en-GB" sz="1400">
                          <a:effectLst/>
                        </a:rPr>
                        <a:t>£38,000 per year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4230317469"/>
                  </a:ext>
                </a:extLst>
              </a:tr>
              <a:tr h="642483">
                <a:tc>
                  <a:txBody>
                    <a:bodyPr/>
                    <a:lstStyle/>
                    <a:p>
                      <a:pPr algn="ctr">
                        <a:spcAft>
                          <a:spcPts val="0"/>
                        </a:spcAft>
                      </a:pPr>
                      <a:r>
                        <a:rPr lang="en-GB" sz="900">
                          <a:effectLst/>
                        </a:rPr>
                        <a:t> </a:t>
                      </a:r>
                    </a:p>
                    <a:p>
                      <a:pPr algn="ctr">
                        <a:spcAft>
                          <a:spcPts val="0"/>
                        </a:spcAft>
                      </a:pPr>
                      <a:r>
                        <a:rPr lang="en-GB" sz="900">
                          <a:effectLst/>
                        </a:rPr>
                        <a:t> </a:t>
                      </a:r>
                    </a:p>
                    <a:p>
                      <a:pPr algn="ctr">
                        <a:spcAft>
                          <a:spcPts val="0"/>
                        </a:spcAft>
                      </a:pPr>
                      <a:r>
                        <a:rPr lang="en-GB" sz="1400">
                          <a:effectLst/>
                        </a:rPr>
                        <a:t>Builder</a:t>
                      </a:r>
                      <a:endParaRPr lang="en-GB" sz="9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tc>
                  <a:txBody>
                    <a:bodyPr/>
                    <a:lstStyle/>
                    <a:p>
                      <a:pPr algn="ctr">
                        <a:spcAft>
                          <a:spcPts val="0"/>
                        </a:spcAft>
                      </a:pPr>
                      <a:r>
                        <a:rPr lang="en-GB" sz="1400" dirty="0">
                          <a:effectLst/>
                        </a:rPr>
                        <a:t> </a:t>
                      </a:r>
                      <a:endParaRPr lang="en-GB" sz="900" dirty="0">
                        <a:effectLst/>
                      </a:endParaRPr>
                    </a:p>
                    <a:p>
                      <a:pPr algn="ctr">
                        <a:spcAft>
                          <a:spcPts val="0"/>
                        </a:spcAft>
                      </a:pPr>
                      <a:r>
                        <a:rPr lang="en-GB" sz="1400" dirty="0">
                          <a:effectLst/>
                        </a:rPr>
                        <a:t>£13,000 per year</a:t>
                      </a:r>
                      <a:endParaRPr lang="en-GB" sz="9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39538" marR="39538" marT="0" marB="0"/>
                </a:tc>
                <a:extLst>
                  <a:ext uri="{0D108BD9-81ED-4DB2-BD59-A6C34878D82A}">
                    <a16:rowId xmlns:a16="http://schemas.microsoft.com/office/drawing/2014/main" val="3624716015"/>
                  </a:ext>
                </a:extLst>
              </a:tr>
            </a:tbl>
          </a:graphicData>
        </a:graphic>
      </p:graphicFrame>
      <p:sp>
        <p:nvSpPr>
          <p:cNvPr id="17" name="TextBox 16">
            <a:extLst>
              <a:ext uri="{FF2B5EF4-FFF2-40B4-BE49-F238E27FC236}">
                <a16:creationId xmlns:a16="http://schemas.microsoft.com/office/drawing/2014/main" id="{F3B293B6-AD59-4721-A7C8-7ADFADE4BF42}"/>
              </a:ext>
            </a:extLst>
          </p:cNvPr>
          <p:cNvSpPr txBox="1"/>
          <p:nvPr/>
        </p:nvSpPr>
        <p:spPr>
          <a:xfrm>
            <a:off x="1001805" y="1400337"/>
            <a:ext cx="4825452" cy="707886"/>
          </a:xfrm>
          <a:prstGeom prst="rect">
            <a:avLst/>
          </a:prstGeom>
          <a:solidFill>
            <a:srgbClr val="00698E"/>
          </a:solidFill>
        </p:spPr>
        <p:txBody>
          <a:bodyPr wrap="square" rtlCol="0">
            <a:spAutoFit/>
          </a:bodyPr>
          <a:lstStyle/>
          <a:p>
            <a:pPr algn="ctr"/>
            <a:r>
              <a:rPr lang="en-GB" sz="4000" b="1" dirty="0">
                <a:solidFill>
                  <a:schemeClr val="bg1"/>
                </a:solidFill>
                <a:latin typeface="Raleway" panose="020B0604020202020204" charset="0"/>
              </a:rPr>
              <a:t>The Wages Game</a:t>
            </a:r>
          </a:p>
        </p:txBody>
      </p:sp>
      <p:sp>
        <p:nvSpPr>
          <p:cNvPr id="18" name="Title 1">
            <a:extLst>
              <a:ext uri="{FF2B5EF4-FFF2-40B4-BE49-F238E27FC236}">
                <a16:creationId xmlns:a16="http://schemas.microsoft.com/office/drawing/2014/main" id="{CEB74F3F-9802-4C22-A1F3-64FAE5B60F1D}"/>
              </a:ext>
            </a:extLst>
          </p:cNvPr>
          <p:cNvSpPr txBox="1">
            <a:spLocks/>
          </p:cNvSpPr>
          <p:nvPr/>
        </p:nvSpPr>
        <p:spPr>
          <a:xfrm>
            <a:off x="572299" y="3134907"/>
            <a:ext cx="5837832" cy="2322755"/>
          </a:xfrm>
          <a:prstGeom prst="rect">
            <a:avLst/>
          </a:prstGeom>
        </p:spPr>
        <p:txBody>
          <a:bodyPr vert="horz" lIns="91440" tIns="45720" rIns="91440" bIns="45720" rtlCol="0" anchor="b">
            <a:normAutofit fontScale="5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6900" dirty="0">
                <a:latin typeface="Raleway" panose="020B0604020202020204" charset="0"/>
              </a:rPr>
              <a:t>Cut out the boxes below and match up what you think are the correct wages for each job</a:t>
            </a:r>
            <a:r>
              <a:rPr lang="en-GB" sz="2425" dirty="0">
                <a:latin typeface="Raleway" panose="020B0604020202020204" charset="0"/>
              </a:rPr>
              <a:t>.</a:t>
            </a:r>
            <a:br>
              <a:rPr lang="en-GB" sz="2425" dirty="0"/>
            </a:br>
            <a:endParaRPr lang="en-GB" sz="2425" dirty="0"/>
          </a:p>
        </p:txBody>
      </p:sp>
    </p:spTree>
    <p:extLst>
      <p:ext uri="{BB962C8B-B14F-4D97-AF65-F5344CB8AC3E}">
        <p14:creationId xmlns:p14="http://schemas.microsoft.com/office/powerpoint/2010/main" val="10218783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5DD8E2B-7589-8446-B1C9-60CB456D4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611" y="226690"/>
            <a:ext cx="4465535" cy="15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70F2F38-9BEA-824E-8517-D804B722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520" y="5661248"/>
            <a:ext cx="908666" cy="898340"/>
          </a:xfrm>
          <a:prstGeom prst="rect">
            <a:avLst/>
          </a:prstGeom>
        </p:spPr>
      </p:pic>
      <p:sp>
        <p:nvSpPr>
          <p:cNvPr id="9" name="TextBox 8">
            <a:extLst>
              <a:ext uri="{FF2B5EF4-FFF2-40B4-BE49-F238E27FC236}">
                <a16:creationId xmlns:a16="http://schemas.microsoft.com/office/drawing/2014/main" id="{DAB14325-8D33-BB49-A28C-51431B5D19C4}"/>
              </a:ext>
            </a:extLst>
          </p:cNvPr>
          <p:cNvSpPr txBox="1"/>
          <p:nvPr/>
        </p:nvSpPr>
        <p:spPr>
          <a:xfrm>
            <a:off x="2927648" y="5661248"/>
            <a:ext cx="7357241" cy="954107"/>
          </a:xfrm>
          <a:prstGeom prst="rect">
            <a:avLst/>
          </a:prstGeom>
          <a:noFill/>
        </p:spPr>
        <p:txBody>
          <a:bodyPr wrap="square" rtlCol="0">
            <a:spAutoFit/>
          </a:bodyPr>
          <a:lstStyle/>
          <a:p>
            <a:r>
              <a:rPr lang="en-US" sz="1400"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 </a:t>
            </a:r>
          </a:p>
        </p:txBody>
      </p:sp>
    </p:spTree>
    <p:extLst>
      <p:ext uri="{BB962C8B-B14F-4D97-AF65-F5344CB8AC3E}">
        <p14:creationId xmlns:p14="http://schemas.microsoft.com/office/powerpoint/2010/main" val="778675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p:nvPr/>
        </p:nvSpPr>
        <p:spPr>
          <a:xfrm>
            <a:off x="369638" y="1223479"/>
            <a:ext cx="6720699" cy="8145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108" name="Google Shape;108;p15"/>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10" name="Google Shape;110;p15"/>
          <p:cNvSpPr txBox="1"/>
          <p:nvPr/>
        </p:nvSpPr>
        <p:spPr>
          <a:xfrm>
            <a:off x="453524" y="1277856"/>
            <a:ext cx="4417579" cy="785984"/>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197" b="1" dirty="0">
              <a:solidFill>
                <a:srgbClr val="3174BA"/>
              </a:solidFill>
              <a:latin typeface="Prompt"/>
              <a:ea typeface="Prompt"/>
              <a:cs typeface="Prompt"/>
              <a:sym typeface="Prompt"/>
            </a:endParaRPr>
          </a:p>
        </p:txBody>
      </p:sp>
      <p:sp>
        <p:nvSpPr>
          <p:cNvPr id="112" name="Google Shape;112;p15"/>
          <p:cNvSpPr/>
          <p:nvPr/>
        </p:nvSpPr>
        <p:spPr>
          <a:xfrm>
            <a:off x="227435" y="3966065"/>
            <a:ext cx="6720698" cy="91661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13" name="Google Shape;113;p15"/>
          <p:cNvSpPr txBox="1"/>
          <p:nvPr/>
        </p:nvSpPr>
        <p:spPr>
          <a:xfrm>
            <a:off x="413967" y="4011366"/>
            <a:ext cx="5304588" cy="871312"/>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en-GB" sz="1539" b="1" dirty="0">
                <a:latin typeface="Prompt"/>
                <a:ea typeface="Prompt"/>
                <a:cs typeface="Prompt"/>
                <a:sym typeface="Prompt"/>
              </a:rPr>
              <a:t>ACTIVITY 4:Teacher uses slides 18 to 28, they have lots of facts and figures about wealth and inequality , to get pupils thinking. These could be printed out </a:t>
            </a:r>
            <a:endParaRPr lang="en-GB" sz="1197" b="1" dirty="0">
              <a:latin typeface="Prompt"/>
              <a:ea typeface="Prompt"/>
              <a:cs typeface="Prompt"/>
              <a:sym typeface="Prompt"/>
            </a:endParaRPr>
          </a:p>
        </p:txBody>
      </p:sp>
      <p:sp>
        <p:nvSpPr>
          <p:cNvPr id="114" name="Google Shape;114;p15"/>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it" sz="1881" b="1">
                <a:solidFill>
                  <a:srgbClr val="595959"/>
                </a:solidFill>
                <a:latin typeface="Prompt"/>
                <a:ea typeface="Prompt"/>
                <a:cs typeface="Prompt"/>
                <a:sym typeface="Prompt"/>
              </a:rPr>
              <a:t>ACTION 1</a:t>
            </a:r>
            <a:endParaRPr sz="1881" b="1">
              <a:solidFill>
                <a:srgbClr val="595959"/>
              </a:solidFill>
              <a:latin typeface="Prompt"/>
              <a:ea typeface="Prompt"/>
              <a:cs typeface="Prompt"/>
              <a:sym typeface="Prompt"/>
            </a:endParaRPr>
          </a:p>
        </p:txBody>
      </p:sp>
      <p:sp>
        <p:nvSpPr>
          <p:cNvPr id="115" name="Google Shape;115;p15"/>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16" name="Google Shape;116;p15"/>
          <p:cNvSpPr txBox="1"/>
          <p:nvPr/>
        </p:nvSpPr>
        <p:spPr>
          <a:xfrm>
            <a:off x="8601339" y="1190267"/>
            <a:ext cx="1606899"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1539" b="1" i="1">
                <a:solidFill>
                  <a:srgbClr val="4FA0C1"/>
                </a:solidFill>
                <a:latin typeface="Prompt"/>
                <a:ea typeface="Prompt"/>
                <a:cs typeface="Prompt"/>
                <a:sym typeface="Prompt"/>
              </a:rPr>
              <a:t>FROM THE SAT</a:t>
            </a:r>
            <a:endParaRPr sz="1539" b="1" i="1">
              <a:solidFill>
                <a:srgbClr val="4FA0C1"/>
              </a:solidFill>
              <a:latin typeface="Prompt"/>
              <a:ea typeface="Prompt"/>
              <a:cs typeface="Prompt"/>
              <a:sym typeface="Prompt"/>
            </a:endParaRPr>
          </a:p>
          <a:p>
            <a:pPr>
              <a:buClr>
                <a:srgbClr val="000000"/>
              </a:buClr>
              <a:buSzPts val="1400"/>
            </a:pPr>
            <a:endParaRPr sz="941" b="1">
              <a:solidFill>
                <a:srgbClr val="3174BA"/>
              </a:solidFill>
              <a:latin typeface="Prompt"/>
              <a:ea typeface="Prompt"/>
              <a:cs typeface="Prompt"/>
              <a:sym typeface="Prompt"/>
            </a:endParaRPr>
          </a:p>
        </p:txBody>
      </p:sp>
      <p:sp>
        <p:nvSpPr>
          <p:cNvPr id="119" name="Google Shape;119;p15"/>
          <p:cNvSpPr txBox="1"/>
          <p:nvPr/>
        </p:nvSpPr>
        <p:spPr>
          <a:xfrm>
            <a:off x="7842233" y="2413046"/>
            <a:ext cx="2407654" cy="3106038"/>
          </a:xfrm>
          <a:prstGeom prst="rect">
            <a:avLst/>
          </a:prstGeom>
          <a:noFill/>
          <a:ln>
            <a:noFill/>
          </a:ln>
        </p:spPr>
        <p:txBody>
          <a:bodyPr spcFirstLastPara="1" wrap="square" lIns="78190" tIns="78190" rIns="78190" bIns="78190" anchor="t" anchorCtr="0">
            <a:noAutofit/>
          </a:bodyPr>
          <a:lstStyle/>
          <a:p>
            <a:pPr marL="171450" indent="-171450" algn="r">
              <a:buFont typeface="Arial" panose="020B0604020202020204" pitchFamily="34" charset="0"/>
              <a:buChar char="•"/>
            </a:pPr>
            <a:r>
              <a:rPr lang="en-GB" sz="1200" dirty="0">
                <a:latin typeface="Ralway"/>
              </a:rPr>
              <a:t>Students can explain what global inequality is. They can identify some current trends between and within countries.</a:t>
            </a:r>
          </a:p>
          <a:p>
            <a:pPr marL="171450" indent="-171450">
              <a:buFont typeface="Arial" panose="020B0604020202020204" pitchFamily="34" charset="0"/>
              <a:buChar char="•"/>
            </a:pPr>
            <a:r>
              <a:rPr lang="en-GB" sz="1200" dirty="0">
                <a:latin typeface="Ralway"/>
              </a:rPr>
              <a:t>Students know that ideas of fairness and equality seem to be innate in humans. </a:t>
            </a:r>
          </a:p>
          <a:p>
            <a:pPr marL="171450" indent="-171450">
              <a:buFont typeface="Arial" panose="020B0604020202020204" pitchFamily="34" charset="0"/>
              <a:buChar char="•"/>
            </a:pPr>
            <a:r>
              <a:rPr lang="en-GB" sz="1200" dirty="0">
                <a:latin typeface="Ralway"/>
              </a:rPr>
              <a:t>They can name some examples of movements that aimed to create less unequal societies. </a:t>
            </a:r>
          </a:p>
          <a:p>
            <a:pPr marL="171450" indent="-171450">
              <a:buFont typeface="Arial" panose="020B0604020202020204" pitchFamily="34" charset="0"/>
              <a:buChar char="•"/>
            </a:pPr>
            <a:r>
              <a:rPr lang="en-GB" sz="1200" dirty="0">
                <a:latin typeface="Ralway"/>
              </a:rPr>
              <a:t>They can present arguments for and against inequality in societies. </a:t>
            </a:r>
          </a:p>
          <a:p>
            <a:pPr marL="171450" indent="-171450">
              <a:buFont typeface="Arial" panose="020B0604020202020204" pitchFamily="34" charset="0"/>
              <a:buChar char="•"/>
            </a:pPr>
            <a:r>
              <a:rPr lang="en-GB" sz="1200" dirty="0">
                <a:latin typeface="Ralway"/>
              </a:rPr>
              <a:t>They can explain what a Quality of Life indicator measures.  </a:t>
            </a:r>
            <a:endParaRPr sz="1200" dirty="0">
              <a:latin typeface="Ralway"/>
            </a:endParaRPr>
          </a:p>
        </p:txBody>
      </p:sp>
      <p:sp>
        <p:nvSpPr>
          <p:cNvPr id="120" name="Google Shape;120;p15"/>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24" name="Google Shape;124;p15"/>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dirty="0">
                <a:solidFill>
                  <a:schemeClr val="lt1"/>
                </a:solidFill>
                <a:latin typeface="Prompt"/>
                <a:ea typeface="Prompt"/>
                <a:cs typeface="Prompt"/>
                <a:sym typeface="Prompt"/>
              </a:rPr>
              <a:t>STEP 3</a:t>
            </a:r>
            <a:endParaRPr sz="2566" b="1" dirty="0">
              <a:solidFill>
                <a:schemeClr val="lt1"/>
              </a:solidFill>
              <a:latin typeface="Prompt"/>
              <a:ea typeface="Prompt"/>
              <a:cs typeface="Prompt"/>
              <a:sym typeface="Prompt"/>
            </a:endParaRPr>
          </a:p>
        </p:txBody>
      </p:sp>
      <p:sp>
        <p:nvSpPr>
          <p:cNvPr id="125" name="Google Shape;125;p15"/>
          <p:cNvSpPr/>
          <p:nvPr/>
        </p:nvSpPr>
        <p:spPr>
          <a:xfrm>
            <a:off x="7784204" y="1176476"/>
            <a:ext cx="4102995" cy="5455060"/>
          </a:xfrm>
          <a:prstGeom prst="rect">
            <a:avLst/>
          </a:prstGeom>
          <a:noFill/>
          <a:ln w="76200" cap="flat" cmpd="sng">
            <a:solidFill>
              <a:srgbClr val="CC0000"/>
            </a:solidFill>
            <a:prstDash val="solid"/>
            <a:round/>
            <a:headEnd type="none" w="sm" len="sm"/>
            <a:tailEnd type="none" w="sm" len="sm"/>
          </a:ln>
        </p:spPr>
        <p:txBody>
          <a:bodyPr spcFirstLastPara="1" wrap="square" lIns="78190" tIns="78190" rIns="78190" bIns="78190" anchor="ctr" anchorCtr="0">
            <a:noAutofit/>
          </a:bodyPr>
          <a:lstStyle/>
          <a:p>
            <a:endParaRPr sz="1539"/>
          </a:p>
        </p:txBody>
      </p:sp>
      <p:sp>
        <p:nvSpPr>
          <p:cNvPr id="126" name="Google Shape;126;p15"/>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27" name="Google Shape;127;p15"/>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4</a:t>
            </a:r>
            <a:endParaRPr sz="2566" b="1">
              <a:solidFill>
                <a:schemeClr val="lt1"/>
              </a:solidFill>
              <a:latin typeface="Prompt"/>
              <a:ea typeface="Prompt"/>
              <a:cs typeface="Prompt"/>
              <a:sym typeface="Prompt"/>
            </a:endParaRPr>
          </a:p>
        </p:txBody>
      </p:sp>
      <p:sp>
        <p:nvSpPr>
          <p:cNvPr id="2" name="Rectangle 1">
            <a:extLst>
              <a:ext uri="{FF2B5EF4-FFF2-40B4-BE49-F238E27FC236}">
                <a16:creationId xmlns:a16="http://schemas.microsoft.com/office/drawing/2014/main" id="{DB570602-8C93-438F-9CA2-474DDD34C86C}"/>
              </a:ext>
            </a:extLst>
          </p:cNvPr>
          <p:cNvSpPr/>
          <p:nvPr/>
        </p:nvSpPr>
        <p:spPr>
          <a:xfrm>
            <a:off x="369639" y="1316690"/>
            <a:ext cx="6096000" cy="1212383"/>
          </a:xfrm>
          <a:prstGeom prst="rect">
            <a:avLst/>
          </a:prstGeom>
        </p:spPr>
        <p:txBody>
          <a:bodyPr>
            <a:spAutoFit/>
          </a:bodyPr>
          <a:lstStyle/>
          <a:p>
            <a:r>
              <a:rPr lang="en-US" sz="1400" b="1" dirty="0">
                <a:latin typeface="Raleway" panose="020B0604020202020204" charset="0"/>
              </a:rPr>
              <a:t>Activity Three: Let’s Develop our Thinking about Fairness</a:t>
            </a:r>
          </a:p>
          <a:p>
            <a:r>
              <a:rPr lang="en-GB" sz="1400" b="1" dirty="0">
                <a:solidFill>
                  <a:schemeClr val="lt1"/>
                </a:solidFill>
                <a:latin typeface="Prompt"/>
                <a:ea typeface="Prompt"/>
                <a:cs typeface="Prompt"/>
                <a:sym typeface="Prompt"/>
              </a:rPr>
              <a:t>:Wealth Timeline-  [ 10 minutes  with a further 10 for teacher explanation]   SLIDES 14 – 16 </a:t>
            </a:r>
            <a:endParaRPr lang="en-GB" sz="1100" b="1" dirty="0">
              <a:solidFill>
                <a:srgbClr val="3174BA"/>
              </a:solidFill>
              <a:latin typeface="Prompt"/>
              <a:ea typeface="Prompt"/>
              <a:cs typeface="Prompt"/>
              <a:sym typeface="Prompt"/>
            </a:endParaRPr>
          </a:p>
          <a:p>
            <a:endParaRPr lang="en-US" sz="1400" b="1" dirty="0">
              <a:latin typeface="Raleway" panose="020B0604020202020204" charset="0"/>
            </a:endParaRPr>
          </a:p>
          <a:p>
            <a:endParaRPr lang="en-US" sz="1400" b="1" dirty="0">
              <a:latin typeface="Raleway" panose="020B0604020202020204" charset="0"/>
            </a:endParaRPr>
          </a:p>
        </p:txBody>
      </p:sp>
      <p:sp>
        <p:nvSpPr>
          <p:cNvPr id="3" name="Rectangle 2">
            <a:extLst>
              <a:ext uri="{FF2B5EF4-FFF2-40B4-BE49-F238E27FC236}">
                <a16:creationId xmlns:a16="http://schemas.microsoft.com/office/drawing/2014/main" id="{B06DBE27-61F0-48AC-BEC9-360A11D62B68}"/>
              </a:ext>
            </a:extLst>
          </p:cNvPr>
          <p:cNvSpPr/>
          <p:nvPr/>
        </p:nvSpPr>
        <p:spPr>
          <a:xfrm>
            <a:off x="369636" y="2070471"/>
            <a:ext cx="6720699" cy="1754326"/>
          </a:xfrm>
          <a:prstGeom prst="rect">
            <a:avLst/>
          </a:prstGeom>
        </p:spPr>
        <p:txBody>
          <a:bodyPr wrap="square">
            <a:spAutoFit/>
          </a:bodyPr>
          <a:lstStyle/>
          <a:p>
            <a:pPr marL="171450" lvl="0" indent="-171450" eaLnBrk="0" fontAlgn="base" hangingPunct="0">
              <a:spcBef>
                <a:spcPct val="0"/>
              </a:spcBef>
              <a:spcAft>
                <a:spcPct val="0"/>
              </a:spcAft>
              <a:buFont typeface="Arial" panose="020B0604020202020204" pitchFamily="34" charset="0"/>
              <a:buChar char="•"/>
            </a:pPr>
            <a:r>
              <a:rPr lang="en-GB" altLang="en-US" sz="1200" dirty="0">
                <a:latin typeface="Raleway" panose="020B0604020202020204"/>
                <a:ea typeface="Calibri" panose="020F0502020204030204" pitchFamily="34" charset="0"/>
                <a:cs typeface="Times New Roman" panose="02020603050405020304" pitchFamily="18" charset="0"/>
              </a:rPr>
              <a:t>To work out which are the richest countries in the world, we use GDP which measures the annual goods and services produced by a country to calculate its wealth. </a:t>
            </a:r>
            <a:endParaRPr lang="en-GB" altLang="en-US" sz="1200" dirty="0">
              <a:latin typeface="Raleway" panose="020B0604020202020204"/>
            </a:endParaRPr>
          </a:p>
          <a:p>
            <a:pPr marL="171450" lvl="0" indent="-171450" eaLnBrk="0" fontAlgn="base" hangingPunct="0">
              <a:spcBef>
                <a:spcPct val="0"/>
              </a:spcBef>
              <a:spcAft>
                <a:spcPct val="0"/>
              </a:spcAft>
              <a:buFont typeface="Arial" panose="020B0604020202020204" pitchFamily="34" charset="0"/>
              <a:buChar char="•"/>
            </a:pPr>
            <a:r>
              <a:rPr lang="en-GB" altLang="en-US" sz="1200" dirty="0">
                <a:latin typeface="Raleway" panose="020B0604020202020204"/>
                <a:ea typeface="Calibri" panose="020F0502020204030204" pitchFamily="34" charset="0"/>
                <a:cs typeface="Times New Roman" panose="02020603050405020304" pitchFamily="18" charset="0"/>
              </a:rPr>
              <a:t>On a  timeline pupils  plot where they believe the listed countries lie from richest to poorest according to their GDP.</a:t>
            </a:r>
          </a:p>
          <a:p>
            <a:pPr marL="171450" lvl="0" indent="-171450" eaLnBrk="0" fontAlgn="base" hangingPunct="0">
              <a:spcBef>
                <a:spcPct val="0"/>
              </a:spcBef>
              <a:spcAft>
                <a:spcPct val="0"/>
              </a:spcAft>
              <a:buFont typeface="Arial" panose="020B0604020202020204" pitchFamily="34" charset="0"/>
              <a:buChar char="•"/>
            </a:pPr>
            <a:r>
              <a:rPr lang="en-GB" altLang="en-US" sz="1200" dirty="0">
                <a:latin typeface="Raleway" panose="020B0604020202020204"/>
                <a:cs typeface="Times New Roman" panose="02020603050405020304" pitchFamily="18" charset="0"/>
              </a:rPr>
              <a:t>This activity can be done individually , in pairs or groups. </a:t>
            </a:r>
          </a:p>
          <a:p>
            <a:pPr marL="171450" lvl="0" indent="-171450" eaLnBrk="0" fontAlgn="base" hangingPunct="0">
              <a:spcBef>
                <a:spcPct val="0"/>
              </a:spcBef>
              <a:spcAft>
                <a:spcPct val="0"/>
              </a:spcAft>
              <a:buFont typeface="Arial" panose="020B0604020202020204" pitchFamily="34" charset="0"/>
              <a:buChar char="•"/>
            </a:pPr>
            <a:r>
              <a:rPr lang="en-GB" altLang="en-US" sz="1200" dirty="0">
                <a:latin typeface="Raleway" panose="020B0604020202020204"/>
                <a:cs typeface="Times New Roman" panose="02020603050405020304" pitchFamily="18" charset="0"/>
              </a:rPr>
              <a:t>Alternatively you could make a line across the classroom and give 20 pupils a country to represent. </a:t>
            </a:r>
          </a:p>
          <a:p>
            <a:pPr lvl="0" eaLnBrk="0" fontAlgn="base" hangingPunct="0">
              <a:spcBef>
                <a:spcPct val="0"/>
              </a:spcBef>
              <a:spcAft>
                <a:spcPct val="0"/>
              </a:spcAft>
            </a:pPr>
            <a:r>
              <a:rPr lang="en-GB" altLang="en-US" sz="1200" dirty="0">
                <a:latin typeface="Raleway" panose="020B0604020202020204"/>
                <a:cs typeface="Times New Roman" panose="02020603050405020304" pitchFamily="18" charset="0"/>
              </a:rPr>
              <a:t>SHARE ANSWERS AND DEVELOP IDEAS FURTHUR USING SLIDES  16 to 24  </a:t>
            </a:r>
          </a:p>
          <a:p>
            <a:pPr lvl="0" eaLnBrk="0" fontAlgn="base" hangingPunct="0">
              <a:spcBef>
                <a:spcPct val="0"/>
              </a:spcBef>
              <a:spcAft>
                <a:spcPct val="0"/>
              </a:spcAft>
            </a:pPr>
            <a:r>
              <a:rPr lang="en-GB" altLang="en-US" sz="1200" dirty="0">
                <a:latin typeface="Raleway" panose="020B0604020202020204"/>
                <a:cs typeface="Times New Roman" panose="02020603050405020304" pitchFamily="18" charset="0"/>
              </a:rPr>
              <a:t>Pupils to explore the impact of living on $1.90 a day compared to lifestyle of a billionaire.  </a:t>
            </a:r>
          </a:p>
        </p:txBody>
      </p:sp>
      <p:sp>
        <p:nvSpPr>
          <p:cNvPr id="4" name="Rectangle 3">
            <a:extLst>
              <a:ext uri="{FF2B5EF4-FFF2-40B4-BE49-F238E27FC236}">
                <a16:creationId xmlns:a16="http://schemas.microsoft.com/office/drawing/2014/main" id="{3D8030CB-93FD-4F2C-8183-98322CB8ACF4}"/>
              </a:ext>
            </a:extLst>
          </p:cNvPr>
          <p:cNvSpPr/>
          <p:nvPr/>
        </p:nvSpPr>
        <p:spPr>
          <a:xfrm>
            <a:off x="227434" y="4985442"/>
            <a:ext cx="6720698" cy="738664"/>
          </a:xfrm>
          <a:prstGeom prst="rect">
            <a:avLst/>
          </a:prstGeom>
        </p:spPr>
        <p:txBody>
          <a:bodyPr wrap="square">
            <a:spAutoFit/>
          </a:bodyPr>
          <a:lstStyle/>
          <a:p>
            <a:r>
              <a:rPr lang="en-GB" sz="1400" b="1" dirty="0">
                <a:latin typeface="Raleway" panose="020B0604020202020204"/>
              </a:rPr>
              <a:t>Activity 5  Reflection Consider the following statement:</a:t>
            </a:r>
          </a:p>
          <a:p>
            <a:r>
              <a:rPr lang="en-GB" sz="1400" b="1" dirty="0">
                <a:latin typeface="Raleway" panose="020B0604020202020204"/>
              </a:rPr>
              <a:t>'It is unfair to have people in the world who are rich while there are people who are poor’</a:t>
            </a:r>
          </a:p>
        </p:txBody>
      </p:sp>
      <p:sp>
        <p:nvSpPr>
          <p:cNvPr id="5" name="Rectangle 4">
            <a:extLst>
              <a:ext uri="{FF2B5EF4-FFF2-40B4-BE49-F238E27FC236}">
                <a16:creationId xmlns:a16="http://schemas.microsoft.com/office/drawing/2014/main" id="{B831D8C9-B4A1-412F-9264-12F000811395}"/>
              </a:ext>
            </a:extLst>
          </p:cNvPr>
          <p:cNvSpPr/>
          <p:nvPr/>
        </p:nvSpPr>
        <p:spPr>
          <a:xfrm>
            <a:off x="169406" y="5700199"/>
            <a:ext cx="6720698" cy="954107"/>
          </a:xfrm>
          <a:prstGeom prst="rect">
            <a:avLst/>
          </a:prstGeom>
        </p:spPr>
        <p:txBody>
          <a:bodyPr wrap="square">
            <a:spAutoFit/>
          </a:bodyPr>
          <a:lstStyle/>
          <a:p>
            <a:r>
              <a:rPr lang="en-GB" sz="1400" b="1" dirty="0">
                <a:latin typeface="Raleway" panose="020B0604020202020204"/>
              </a:rPr>
              <a:t>Pupils add at least 2 arguments for both sides of this statement</a:t>
            </a:r>
          </a:p>
          <a:p>
            <a:endParaRPr lang="en-GB" sz="1400" b="1" dirty="0">
              <a:latin typeface="Raleway" panose="020B0604020202020204"/>
            </a:endParaRPr>
          </a:p>
          <a:p>
            <a:r>
              <a:rPr lang="en-GB" sz="1400" b="1" dirty="0">
                <a:latin typeface="Raleway" panose="020B0604020202020204"/>
              </a:rPr>
              <a:t>Reflection</a:t>
            </a:r>
            <a:r>
              <a:rPr lang="en-GB" sz="1400" dirty="0">
                <a:latin typeface="Raleway" panose="020B0604020202020204"/>
              </a:rPr>
              <a:t> Design a tweet to raise awareness about global inequality.</a:t>
            </a:r>
          </a:p>
          <a:p>
            <a:r>
              <a:rPr lang="en-GB" sz="1400" dirty="0">
                <a:latin typeface="Raleway" panose="020B0604020202020204"/>
              </a:rPr>
              <a:t>Global poverty should be overcome because…………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15" name="Picture 2">
            <a:extLst>
              <a:ext uri="{FF2B5EF4-FFF2-40B4-BE49-F238E27FC236}">
                <a16:creationId xmlns:a16="http://schemas.microsoft.com/office/drawing/2014/main" id="{0EF08B98-E41F-440D-A019-FD02B7B101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725" y="1093099"/>
            <a:ext cx="8867775" cy="5460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Speech Bubble: Rectangle with Corners Rounded 15">
            <a:extLst>
              <a:ext uri="{FF2B5EF4-FFF2-40B4-BE49-F238E27FC236}">
                <a16:creationId xmlns:a16="http://schemas.microsoft.com/office/drawing/2014/main" id="{D0967AB3-B19E-4916-A0B3-0B6B7062FCDC}"/>
              </a:ext>
            </a:extLst>
          </p:cNvPr>
          <p:cNvSpPr/>
          <p:nvPr/>
        </p:nvSpPr>
        <p:spPr>
          <a:xfrm>
            <a:off x="1167516" y="1217818"/>
            <a:ext cx="3547972" cy="3254395"/>
          </a:xfrm>
          <a:prstGeom prst="wedgeRoundRectCallout">
            <a:avLst>
              <a:gd name="adj1" fmla="val 161593"/>
              <a:gd name="adj2" fmla="val -10984"/>
              <a:gd name="adj3" fmla="val 16667"/>
            </a:avLst>
          </a:prstGeom>
          <a:solidFill>
            <a:schemeClr val="accent1">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000" b="1" dirty="0">
                <a:solidFill>
                  <a:srgbClr val="595959"/>
                </a:solidFill>
                <a:latin typeface="Raleway" panose="020B0604020202020204" charset="0"/>
              </a:rPr>
              <a:t>Why is inequality within nations increasing? </a:t>
            </a:r>
          </a:p>
          <a:p>
            <a:pPr algn="ctr"/>
            <a:r>
              <a:rPr lang="en-GB" sz="2000" dirty="0">
                <a:solidFill>
                  <a:srgbClr val="595959"/>
                </a:solidFill>
                <a:latin typeface="Raleway" panose="020B0604020202020204" charset="0"/>
              </a:rPr>
              <a:t>This means that the gap in countries between the very rich and the very poor is getting wider.</a:t>
            </a:r>
          </a:p>
          <a:p>
            <a:pPr algn="ctr"/>
            <a:r>
              <a:rPr lang="en-GB" sz="2000" dirty="0">
                <a:solidFill>
                  <a:srgbClr val="595959"/>
                </a:solidFill>
                <a:latin typeface="Raleway" panose="020B0604020202020204" charset="0"/>
              </a:rPr>
              <a:t>However, the inequality gap between nations is getting smaller </a:t>
            </a:r>
          </a:p>
        </p:txBody>
      </p:sp>
      <p:sp>
        <p:nvSpPr>
          <p:cNvPr id="17" name="Speech Bubble: Rectangle with Corners Rounded 16">
            <a:extLst>
              <a:ext uri="{FF2B5EF4-FFF2-40B4-BE49-F238E27FC236}">
                <a16:creationId xmlns:a16="http://schemas.microsoft.com/office/drawing/2014/main" id="{02B46A4B-3B7A-4ECC-A48F-EF43D9DF87DB}"/>
              </a:ext>
            </a:extLst>
          </p:cNvPr>
          <p:cNvSpPr/>
          <p:nvPr/>
        </p:nvSpPr>
        <p:spPr>
          <a:xfrm>
            <a:off x="5052054" y="3379431"/>
            <a:ext cx="3996695" cy="2888416"/>
          </a:xfrm>
          <a:prstGeom prst="wedgeRoundRectCallout">
            <a:avLst>
              <a:gd name="adj1" fmla="val 50880"/>
              <a:gd name="adj2" fmla="val -55139"/>
              <a:gd name="adj3" fmla="val 16667"/>
            </a:avLst>
          </a:prstGeom>
          <a:solidFill>
            <a:schemeClr val="accent1">
              <a:lumMod val="40000"/>
              <a:lumOff val="6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1800" b="1" i="1" dirty="0">
                <a:solidFill>
                  <a:srgbClr val="595959"/>
                </a:solidFill>
                <a:latin typeface="Raleway" panose="020B0604020202020204" charset="0"/>
              </a:rPr>
              <a:t>How does inequality affect a person’s  quality of life?</a:t>
            </a:r>
          </a:p>
          <a:p>
            <a:pPr algn="ctr"/>
            <a:endParaRPr lang="en-GB" sz="1800" b="1" i="1" dirty="0">
              <a:solidFill>
                <a:srgbClr val="595959"/>
              </a:solidFill>
              <a:latin typeface="Raleway" panose="020B0604020202020204" charset="0"/>
            </a:endParaRPr>
          </a:p>
          <a:p>
            <a:pPr algn="ctr"/>
            <a:r>
              <a:rPr lang="en-GB" sz="2800" b="1" i="1" dirty="0">
                <a:solidFill>
                  <a:srgbClr val="595959"/>
                </a:solidFill>
                <a:latin typeface="Raleway" panose="020B0604020202020204" charset="0"/>
              </a:rPr>
              <a:t>How can we work towards reducing inequality? </a:t>
            </a:r>
          </a:p>
          <a:p>
            <a:pPr algn="ctr"/>
            <a:r>
              <a:rPr lang="en-GB" sz="1800" dirty="0">
                <a:solidFill>
                  <a:srgbClr val="595959"/>
                </a:solidFill>
                <a:latin typeface="Raleway" panose="020B0604020202020204" charset="0"/>
              </a:rPr>
              <a:t> </a:t>
            </a:r>
          </a:p>
        </p:txBody>
      </p:sp>
    </p:spTree>
    <p:extLst>
      <p:ext uri="{BB962C8B-B14F-4D97-AF65-F5344CB8AC3E}">
        <p14:creationId xmlns:p14="http://schemas.microsoft.com/office/powerpoint/2010/main" val="1246223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 calcmode="lin" valueType="num">
                                      <p:cBhvr additive="base">
                                        <p:cTn id="1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958448" y="89228"/>
            <a:ext cx="1379321" cy="447003"/>
          </a:xfrm>
          <a:prstGeom prst="rect">
            <a:avLst/>
          </a:prstGeom>
          <a:noFill/>
          <a:ln>
            <a:noFill/>
          </a:ln>
        </p:spPr>
      </p:pic>
      <p:sp>
        <p:nvSpPr>
          <p:cNvPr id="133" name="Google Shape;133;p16"/>
          <p:cNvSpPr txBox="1"/>
          <p:nvPr/>
        </p:nvSpPr>
        <p:spPr>
          <a:xfrm>
            <a:off x="180975" y="1461000"/>
            <a:ext cx="11820525" cy="4377564"/>
          </a:xfrm>
          <a:prstGeom prst="rect">
            <a:avLst/>
          </a:prstGeom>
          <a:noFill/>
          <a:ln>
            <a:noFill/>
          </a:ln>
        </p:spPr>
        <p:txBody>
          <a:bodyPr spcFirstLastPara="1" wrap="square" lIns="78190" tIns="78190" rIns="78190" bIns="78190" anchor="t" anchorCtr="0">
            <a:noAutofit/>
          </a:bodyPr>
          <a:lstStyle/>
          <a:p>
            <a:r>
              <a:rPr lang="en-GB" sz="1600" b="1" dirty="0">
                <a:solidFill>
                  <a:srgbClr val="FF0000"/>
                </a:solidFill>
                <a:latin typeface="Raleway" panose="020B0604020202020204" charset="0"/>
              </a:rPr>
              <a:t>The Problem of Inequality</a:t>
            </a:r>
          </a:p>
          <a:p>
            <a:pPr marL="285750" indent="-285750">
              <a:buFont typeface="Arial" panose="020B0604020202020204" pitchFamily="34" charset="0"/>
              <a:buChar char="•"/>
            </a:pPr>
            <a:r>
              <a:rPr lang="en-GB" sz="1600" b="1" dirty="0">
                <a:latin typeface="Raleway" panose="020B0604020202020204" charset="0"/>
              </a:rPr>
              <a:t>Income inequality can be measured </a:t>
            </a:r>
            <a:r>
              <a:rPr lang="en-GB" sz="1600" b="1" i="1" u="sng" dirty="0">
                <a:latin typeface="Raleway" panose="020B0604020202020204" charset="0"/>
              </a:rPr>
              <a:t>between </a:t>
            </a:r>
            <a:r>
              <a:rPr lang="en-GB" sz="1600" b="1" dirty="0">
                <a:latin typeface="Raleway" panose="020B0604020202020204" charset="0"/>
              </a:rPr>
              <a:t>countries, identifying high-income countries and low-income countries. It can also be measured </a:t>
            </a:r>
            <a:r>
              <a:rPr lang="en-GB" sz="1600" b="1" i="1" u="sng" dirty="0">
                <a:latin typeface="Raleway" panose="020B0604020202020204" charset="0"/>
              </a:rPr>
              <a:t>within </a:t>
            </a:r>
            <a:r>
              <a:rPr lang="en-GB" sz="1600" b="1" dirty="0">
                <a:latin typeface="Raleway" panose="020B0604020202020204" charset="0"/>
              </a:rPr>
              <a:t>countries. Currently inequality, in terms of income, is decreasing between nations. </a:t>
            </a:r>
          </a:p>
          <a:p>
            <a:pPr marL="285750" indent="-285750">
              <a:buFont typeface="Arial" panose="020B0604020202020204" pitchFamily="34" charset="0"/>
              <a:buChar char="•"/>
            </a:pPr>
            <a:r>
              <a:rPr lang="en-GB" sz="1600" dirty="0">
                <a:solidFill>
                  <a:srgbClr val="FF0000"/>
                </a:solidFill>
                <a:latin typeface="Raleway" panose="020B0604020202020204" charset="0"/>
              </a:rPr>
              <a:t>However, inequality within nations is on the increase – there is a widening gap between rich and poor. </a:t>
            </a:r>
            <a:endParaRPr lang="en-GB" sz="1600" dirty="0">
              <a:latin typeface="Raleway" panose="020B0604020202020204" charset="0"/>
            </a:endParaRPr>
          </a:p>
          <a:p>
            <a:pPr marL="285750" indent="-285750">
              <a:buFont typeface="Arial" panose="020B0604020202020204" pitchFamily="34" charset="0"/>
              <a:buChar char="•"/>
            </a:pPr>
            <a:r>
              <a:rPr lang="en-GB" sz="1600" b="1" dirty="0">
                <a:latin typeface="Raleway" panose="020B0604020202020204" charset="0"/>
              </a:rPr>
              <a:t>Extreme inequality. [</a:t>
            </a:r>
            <a:r>
              <a:rPr lang="en-GB" sz="1600" i="1" dirty="0">
                <a:latin typeface="Raleway" panose="020B0604020202020204" charset="0"/>
              </a:rPr>
              <a:t>Globally there are a tiny number of super-rich people. “82% of the wealth created last year went to the richest one percent of the global population, while the 3.7 billion people who make up the poorest half of humanity got nothing”. (Oxfam 2018)] </a:t>
            </a:r>
          </a:p>
          <a:p>
            <a:endParaRPr lang="en-GB" sz="1600" b="1" dirty="0">
              <a:solidFill>
                <a:srgbClr val="FF0000"/>
              </a:solidFill>
              <a:latin typeface="Raleway" panose="020B0604020202020204" charset="0"/>
            </a:endParaRPr>
          </a:p>
          <a:p>
            <a:r>
              <a:rPr lang="en-GB" sz="1600" b="1" dirty="0">
                <a:solidFill>
                  <a:srgbClr val="FF0000"/>
                </a:solidFill>
                <a:latin typeface="Raleway" panose="020B0604020202020204" charset="0"/>
              </a:rPr>
              <a:t>Equality </a:t>
            </a:r>
            <a:r>
              <a:rPr lang="en-GB" sz="1600" b="1" dirty="0">
                <a:latin typeface="Raleway" panose="020B0604020202020204" charset="0"/>
              </a:rPr>
              <a:t>Ideas of fairness &amp; equality seem to be innate in humans.</a:t>
            </a:r>
            <a:r>
              <a:rPr lang="en-GB" sz="1600" dirty="0">
                <a:latin typeface="Raleway" panose="020B0604020202020204" charset="0"/>
              </a:rPr>
              <a:t> </a:t>
            </a:r>
          </a:p>
          <a:p>
            <a:endParaRPr lang="en-GB" sz="1600" dirty="0">
              <a:latin typeface="Raleway" panose="020B0604020202020204" charset="0"/>
            </a:endParaRPr>
          </a:p>
          <a:p>
            <a:pPr marL="285750" indent="-285750">
              <a:buFont typeface="Arial" panose="020B0604020202020204" pitchFamily="34" charset="0"/>
              <a:buChar char="•"/>
            </a:pPr>
            <a:r>
              <a:rPr lang="en-GB" sz="1600" dirty="0">
                <a:latin typeface="Raleway" panose="020B0604020202020204" charset="0"/>
              </a:rPr>
              <a:t>Research shows that even very young children have an </a:t>
            </a:r>
            <a:r>
              <a:rPr lang="en-GB" sz="1600" b="1" dirty="0">
                <a:latin typeface="Raleway" panose="020B0604020202020204" charset="0"/>
              </a:rPr>
              <a:t>awareness of and response to inequality.</a:t>
            </a:r>
          </a:p>
          <a:p>
            <a:pPr marL="285750" indent="-285750">
              <a:buFont typeface="Arial" panose="020B0604020202020204" pitchFamily="34" charset="0"/>
              <a:buChar char="•"/>
            </a:pPr>
            <a:r>
              <a:rPr lang="en-GB" sz="1600" b="1" dirty="0">
                <a:latin typeface="Raleway" panose="020B0604020202020204" charset="0"/>
              </a:rPr>
              <a:t>While inequality has been a feature of human societies throughout history, there have also been movements to redress this inspired by the ideal of equality</a:t>
            </a:r>
            <a:r>
              <a:rPr lang="en-GB" sz="1600" dirty="0">
                <a:latin typeface="Raleway" panose="020B0604020202020204" charset="0"/>
              </a:rPr>
              <a:t>. </a:t>
            </a:r>
          </a:p>
          <a:p>
            <a:pPr marL="285750" indent="-285750">
              <a:buFont typeface="Arial" panose="020B0604020202020204" pitchFamily="34" charset="0"/>
              <a:buChar char="•"/>
            </a:pPr>
            <a:r>
              <a:rPr lang="en-GB" sz="1600" b="1" dirty="0">
                <a:latin typeface="Raleway" panose="020B0604020202020204" charset="0"/>
              </a:rPr>
              <a:t>Today, the main aim of our global economic system (Capitalism) is to create wealth, rather than equality or well-being. </a:t>
            </a:r>
            <a:r>
              <a:rPr lang="en-GB" sz="1600" dirty="0">
                <a:latin typeface="Raleway" panose="020B0604020202020204" charset="0"/>
              </a:rPr>
              <a:t>In theory, the money made by successful individuals will ‘trickle down’ to the poor. However, because many millions of people are living in poverty, organisations like the World Bank are looking to address the “</a:t>
            </a:r>
            <a:r>
              <a:rPr lang="en-GB" sz="1600" i="1" dirty="0">
                <a:solidFill>
                  <a:srgbClr val="FF0000"/>
                </a:solidFill>
                <a:latin typeface="Raleway" panose="020B0604020202020204" charset="0"/>
              </a:rPr>
              <a:t>need to find an economic growth model that’s inclusive, that lifts up the poorest citizens rather than maintains those at the top.”</a:t>
            </a:r>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299761" y="4523191"/>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6253342" y="93899"/>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530784" y="48128"/>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9648108" y="637296"/>
            <a:ext cx="2753734" cy="65929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en-GB" sz="3200" b="1" dirty="0">
                <a:solidFill>
                  <a:srgbClr val="595959"/>
                </a:solidFill>
                <a:latin typeface="Raleway" panose="020B0604020202020204" charset="0"/>
              </a:rPr>
              <a:t>Big Ideas</a:t>
            </a:r>
            <a:endParaRPr sz="3200" b="1" dirty="0">
              <a:solidFill>
                <a:srgbClr val="3174BA"/>
              </a:solidFill>
              <a:latin typeface="Prompt"/>
              <a:ea typeface="Prompt"/>
              <a:cs typeface="Prompt"/>
              <a:sym typeface="Prompt"/>
            </a:endParaRPr>
          </a:p>
        </p:txBody>
      </p:sp>
      <p:sp>
        <p:nvSpPr>
          <p:cNvPr id="152" name="Google Shape;152;p16"/>
          <p:cNvSpPr/>
          <p:nvPr/>
        </p:nvSpPr>
        <p:spPr>
          <a:xfrm rot="10800000" flipH="1">
            <a:off x="180975" y="613531"/>
            <a:ext cx="11820525"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Tree>
    <p:extLst>
      <p:ext uri="{BB962C8B-B14F-4D97-AF65-F5344CB8AC3E}">
        <p14:creationId xmlns:p14="http://schemas.microsoft.com/office/powerpoint/2010/main" val="3250101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2465636" y="1465671"/>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1890747" y="1063584"/>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 name="Rectangle 1">
            <a:extLst>
              <a:ext uri="{FF2B5EF4-FFF2-40B4-BE49-F238E27FC236}">
                <a16:creationId xmlns:a16="http://schemas.microsoft.com/office/drawing/2014/main" id="{33F671EE-B4AB-48C3-A318-4D030EA7EC39}"/>
              </a:ext>
            </a:extLst>
          </p:cNvPr>
          <p:cNvSpPr/>
          <p:nvPr/>
        </p:nvSpPr>
        <p:spPr>
          <a:xfrm>
            <a:off x="1400175" y="2136339"/>
            <a:ext cx="9467850" cy="4031873"/>
          </a:xfrm>
          <a:prstGeom prst="rect">
            <a:avLst/>
          </a:prstGeom>
        </p:spPr>
        <p:txBody>
          <a:bodyPr wrap="square">
            <a:spAutoFit/>
          </a:bodyPr>
          <a:lstStyle/>
          <a:p>
            <a:r>
              <a:rPr lang="en-GB" sz="3200" b="1" dirty="0">
                <a:solidFill>
                  <a:srgbClr val="595959"/>
                </a:solidFill>
                <a:latin typeface="Raleway" panose="020B0604020202020204" charset="0"/>
                <a:cs typeface="Arial" pitchFamily="34" charset="0"/>
              </a:rPr>
              <a:t>Students will be able to:</a:t>
            </a:r>
          </a:p>
          <a:p>
            <a:pPr marL="377979" indent="-377979">
              <a:buFont typeface="Arial" panose="020B0604020202020204" pitchFamily="34" charset="0"/>
              <a:buChar char="•"/>
            </a:pPr>
            <a:r>
              <a:rPr lang="en-GB" sz="3200" dirty="0">
                <a:solidFill>
                  <a:srgbClr val="595959"/>
                </a:solidFill>
                <a:latin typeface="Raleway" panose="020B0604020202020204" charset="0"/>
                <a:cs typeface="Arial" pitchFamily="34" charset="0"/>
              </a:rPr>
              <a:t> describe and explain their views on fairness and equality in  the world</a:t>
            </a:r>
          </a:p>
          <a:p>
            <a:pPr marL="377979" indent="-377979">
              <a:buFont typeface="Arial" panose="020B0604020202020204" pitchFamily="34" charset="0"/>
              <a:buChar char="•"/>
            </a:pPr>
            <a:endParaRPr lang="en-GB" sz="3200" dirty="0">
              <a:solidFill>
                <a:srgbClr val="595959"/>
              </a:solidFill>
              <a:latin typeface="Raleway" panose="020B0604020202020204" charset="0"/>
              <a:cs typeface="Arial" pitchFamily="34" charset="0"/>
            </a:endParaRPr>
          </a:p>
          <a:p>
            <a:pPr marL="377979" indent="-377979">
              <a:buFont typeface="Arial" panose="020B0604020202020204" pitchFamily="34" charset="0"/>
              <a:buChar char="•"/>
            </a:pPr>
            <a:r>
              <a:rPr lang="en-GB" sz="3200" dirty="0">
                <a:solidFill>
                  <a:srgbClr val="595959"/>
                </a:solidFill>
                <a:latin typeface="Raleway" panose="020B0604020202020204" charset="0"/>
              </a:rPr>
              <a:t>explain what is meant by global inequality</a:t>
            </a:r>
          </a:p>
          <a:p>
            <a:pPr marL="377979" indent="-377979">
              <a:buFont typeface="Arial" panose="020B0604020202020204" pitchFamily="34" charset="0"/>
              <a:buChar char="•"/>
            </a:pPr>
            <a:endParaRPr lang="en-GB" sz="3200" dirty="0">
              <a:solidFill>
                <a:srgbClr val="595959"/>
              </a:solidFill>
              <a:latin typeface="Raleway" panose="020B0604020202020204" charset="0"/>
            </a:endParaRPr>
          </a:p>
          <a:p>
            <a:pPr marL="377979" indent="-377979">
              <a:buFont typeface="Arial" panose="020B0604020202020204" pitchFamily="34" charset="0"/>
              <a:buChar char="•"/>
            </a:pPr>
            <a:r>
              <a:rPr lang="en-GB" sz="3200" dirty="0">
                <a:solidFill>
                  <a:srgbClr val="595959"/>
                </a:solidFill>
                <a:latin typeface="Raleway" panose="020B0604020202020204" charset="0"/>
              </a:rPr>
              <a:t>identify some current trends between and within countries</a:t>
            </a:r>
          </a:p>
        </p:txBody>
      </p:sp>
      <p:sp>
        <p:nvSpPr>
          <p:cNvPr id="16" name="Title 1">
            <a:extLst>
              <a:ext uri="{FF2B5EF4-FFF2-40B4-BE49-F238E27FC236}">
                <a16:creationId xmlns:a16="http://schemas.microsoft.com/office/drawing/2014/main" id="{1F6A8CCC-C643-4EB3-BF5F-0951B3FE7225}"/>
              </a:ext>
            </a:extLst>
          </p:cNvPr>
          <p:cNvSpPr txBox="1">
            <a:spLocks/>
          </p:cNvSpPr>
          <p:nvPr/>
        </p:nvSpPr>
        <p:spPr>
          <a:xfrm>
            <a:off x="2725430" y="1270735"/>
            <a:ext cx="6741140" cy="774362"/>
          </a:xfrm>
          <a:prstGeom prst="rect">
            <a:avLst/>
          </a:prstGeom>
          <a:solidFill>
            <a:srgbClr val="00698E"/>
          </a:solidFill>
          <a:ln>
            <a:noFill/>
          </a:ln>
        </p:spPr>
        <p:txBody>
          <a:bodyPr spcFirstLastPara="1" wrap="square" lIns="116050" tIns="116050" rIns="116050" bIns="11605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r>
              <a:rPr lang="en-GB" sz="4000" b="1" dirty="0">
                <a:solidFill>
                  <a:schemeClr val="bg1"/>
                </a:solidFill>
                <a:latin typeface="Raleway" panose="020B0604020202020204" charset="0"/>
              </a:rPr>
              <a:t>Lesson Objectives</a:t>
            </a:r>
          </a:p>
        </p:txBody>
      </p:sp>
    </p:spTree>
    <p:extLst>
      <p:ext uri="{BB962C8B-B14F-4D97-AF65-F5344CB8AC3E}">
        <p14:creationId xmlns:p14="http://schemas.microsoft.com/office/powerpoint/2010/main" val="2760637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976530" y="159403"/>
            <a:ext cx="1379321" cy="447003"/>
          </a:xfrm>
          <a:prstGeom prst="rect">
            <a:avLst/>
          </a:prstGeom>
          <a:noFill/>
          <a:ln>
            <a:noFill/>
          </a:ln>
        </p:spPr>
      </p:pic>
      <p:sp>
        <p:nvSpPr>
          <p:cNvPr id="133" name="Google Shape;133;p16"/>
          <p:cNvSpPr txBox="1"/>
          <p:nvPr/>
        </p:nvSpPr>
        <p:spPr>
          <a:xfrm>
            <a:off x="1965922" y="1540613"/>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740592"/>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41988" y="47324"/>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90747" y="18610"/>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endParaRPr sz="1197" dirty="0">
              <a:solidFill>
                <a:srgbClr val="4FA0C1"/>
              </a:solidFill>
              <a:latin typeface="Arial"/>
              <a:ea typeface="Arial"/>
              <a:cs typeface="Arial"/>
              <a:sym typeface="Arial"/>
            </a:endParaRPr>
          </a:p>
          <a:p>
            <a:pPr>
              <a:buClr>
                <a:srgbClr val="000000"/>
              </a:buClr>
              <a:buSzPts val="1100"/>
            </a:pPr>
            <a:r>
              <a:rPr lang="it" sz="1539" b="1" dirty="0">
                <a:solidFill>
                  <a:srgbClr val="4FA0C1"/>
                </a:solidFill>
                <a:latin typeface="Prompt"/>
                <a:ea typeface="Prompt"/>
                <a:cs typeface="Prompt"/>
                <a:sym typeface="Prompt"/>
              </a:rPr>
              <a:t>Teaching Learning Unit</a:t>
            </a:r>
            <a:endParaRPr sz="1197" dirty="0">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647729" y="1403283"/>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783503" y="887102"/>
            <a:ext cx="10716285"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 name="Title 1">
            <a:extLst>
              <a:ext uri="{FF2B5EF4-FFF2-40B4-BE49-F238E27FC236}">
                <a16:creationId xmlns:a16="http://schemas.microsoft.com/office/drawing/2014/main" id="{BEC0AEEC-8DA9-469D-A869-0BB1A2D11A02}"/>
              </a:ext>
            </a:extLst>
          </p:cNvPr>
          <p:cNvSpPr>
            <a:spLocks noGrp="1"/>
          </p:cNvSpPr>
          <p:nvPr>
            <p:ph type="title"/>
          </p:nvPr>
        </p:nvSpPr>
        <p:spPr>
          <a:xfrm>
            <a:off x="304801" y="999082"/>
            <a:ext cx="11617387" cy="1325563"/>
          </a:xfrm>
          <a:solidFill>
            <a:srgbClr val="00698E"/>
          </a:solidFill>
        </p:spPr>
        <p:txBody>
          <a:bodyPr>
            <a:normAutofit fontScale="90000"/>
          </a:bodyPr>
          <a:lstStyle/>
          <a:p>
            <a:br>
              <a:rPr lang="en-GB" b="1" dirty="0">
                <a:solidFill>
                  <a:srgbClr val="595959"/>
                </a:solidFill>
                <a:latin typeface="Raleway" panose="020B0604020202020204" charset="0"/>
              </a:rPr>
            </a:br>
            <a:r>
              <a:rPr lang="en-GB" b="1" dirty="0">
                <a:solidFill>
                  <a:schemeClr val="bg1"/>
                </a:solidFill>
                <a:latin typeface="Raleway" panose="020B0604020202020204" charset="0"/>
              </a:rPr>
              <a:t>Activity 1: What does ‘leaving no one behind’ mean? United Nations The Global goals </a:t>
            </a:r>
            <a:br>
              <a:rPr lang="en-GB" b="1" dirty="0">
                <a:solidFill>
                  <a:srgbClr val="595959"/>
                </a:solidFill>
                <a:latin typeface="Raleway" panose="020B0604020202020204" charset="0"/>
              </a:rPr>
            </a:br>
            <a:endParaRPr lang="en-GB" dirty="0"/>
          </a:p>
        </p:txBody>
      </p:sp>
      <p:sp>
        <p:nvSpPr>
          <p:cNvPr id="17" name="Title 1">
            <a:extLst>
              <a:ext uri="{FF2B5EF4-FFF2-40B4-BE49-F238E27FC236}">
                <a16:creationId xmlns:a16="http://schemas.microsoft.com/office/drawing/2014/main" id="{4C883612-464C-4D02-9123-D93496E5492B}"/>
              </a:ext>
            </a:extLst>
          </p:cNvPr>
          <p:cNvSpPr>
            <a:spLocks noGrp="1"/>
          </p:cNvSpPr>
          <p:nvPr>
            <p:ph idx="1"/>
          </p:nvPr>
        </p:nvSpPr>
        <p:spPr>
          <a:xfrm>
            <a:off x="784225" y="2676525"/>
            <a:ext cx="10515600" cy="4351338"/>
          </a:xfrm>
        </p:spPr>
        <p:txBody>
          <a:bodyPr>
            <a:normAutofit/>
          </a:bodyPr>
          <a:lstStyle/>
          <a:p>
            <a:r>
              <a:rPr lang="en-GB" sz="3600" i="1" dirty="0">
                <a:latin typeface="Raleway" panose="020B0604020202020204" charset="0"/>
              </a:rPr>
              <a:t>“Like slavery and apartheid, poverty is not natural. It is man-made and can be overcome and eradicated by the actions of human beings.” </a:t>
            </a:r>
            <a:r>
              <a:rPr lang="en-GB" sz="3600" i="1" dirty="0">
                <a:latin typeface="Raleway" panose="020B0604020202020204" charset="0"/>
                <a:hlinkClick r:id="rId4" tooltip="Reference: Mandela (2005)"/>
              </a:rPr>
              <a:t>Nelson Mandela (2005)</a:t>
            </a:r>
            <a:endParaRPr lang="en-GB" sz="3600" dirty="0">
              <a:latin typeface="Raleway" panose="020B0604020202020204" charset="0"/>
            </a:endParaRPr>
          </a:p>
        </p:txBody>
      </p:sp>
      <p:pic>
        <p:nvPicPr>
          <p:cNvPr id="4" name="Picture 3">
            <a:extLst>
              <a:ext uri="{FF2B5EF4-FFF2-40B4-BE49-F238E27FC236}">
                <a16:creationId xmlns:a16="http://schemas.microsoft.com/office/drawing/2014/main" id="{396FE2EC-6075-421F-95F6-AAE08C65072E}"/>
              </a:ext>
            </a:extLst>
          </p:cNvPr>
          <p:cNvPicPr>
            <a:picLocks noChangeAspect="1"/>
          </p:cNvPicPr>
          <p:nvPr/>
        </p:nvPicPr>
        <p:blipFill>
          <a:blip r:embed="rId5"/>
          <a:stretch>
            <a:fillRect/>
          </a:stretch>
        </p:blipFill>
        <p:spPr>
          <a:xfrm>
            <a:off x="269812" y="5008297"/>
            <a:ext cx="2822693" cy="1487553"/>
          </a:xfrm>
          <a:prstGeom prst="rect">
            <a:avLst/>
          </a:prstGeom>
        </p:spPr>
      </p:pic>
      <p:pic>
        <p:nvPicPr>
          <p:cNvPr id="5" name="Picture 4">
            <a:extLst>
              <a:ext uri="{FF2B5EF4-FFF2-40B4-BE49-F238E27FC236}">
                <a16:creationId xmlns:a16="http://schemas.microsoft.com/office/drawing/2014/main" id="{0C7F3FBE-5458-4D6F-B7CA-A747DBE38DD7}"/>
              </a:ext>
            </a:extLst>
          </p:cNvPr>
          <p:cNvPicPr>
            <a:picLocks noChangeAspect="1"/>
          </p:cNvPicPr>
          <p:nvPr/>
        </p:nvPicPr>
        <p:blipFill>
          <a:blip r:embed="rId6"/>
          <a:stretch>
            <a:fillRect/>
          </a:stretch>
        </p:blipFill>
        <p:spPr>
          <a:xfrm>
            <a:off x="8538615" y="4257792"/>
            <a:ext cx="3383573" cy="2414225"/>
          </a:xfrm>
          <a:prstGeom prst="rect">
            <a:avLst/>
          </a:prstGeom>
        </p:spPr>
      </p:pic>
    </p:spTree>
    <p:extLst>
      <p:ext uri="{BB962C8B-B14F-4D97-AF65-F5344CB8AC3E}">
        <p14:creationId xmlns:p14="http://schemas.microsoft.com/office/powerpoint/2010/main" val="2284855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8899260" y="472533"/>
            <a:ext cx="1379321" cy="447003"/>
          </a:xfrm>
          <a:prstGeom prst="rect">
            <a:avLst/>
          </a:prstGeom>
          <a:noFill/>
          <a:ln>
            <a:noFill/>
          </a:ln>
        </p:spPr>
      </p:pic>
      <p:sp>
        <p:nvSpPr>
          <p:cNvPr id="133" name="Google Shape;133;p16"/>
          <p:cNvSpPr txBox="1"/>
          <p:nvPr/>
        </p:nvSpPr>
        <p:spPr>
          <a:xfrm>
            <a:off x="1539551" y="2190890"/>
            <a:ext cx="7231225" cy="1304403"/>
          </a:xfrm>
          <a:prstGeom prst="rect">
            <a:avLst/>
          </a:prstGeom>
          <a:noFill/>
          <a:ln>
            <a:noFill/>
          </a:ln>
        </p:spPr>
        <p:txBody>
          <a:bodyPr spcFirstLastPara="1" wrap="square" lIns="78190" tIns="78190" rIns="78190" bIns="78190" anchor="t" anchorCtr="0">
            <a:noAutofit/>
          </a:bodyPr>
          <a:lstStyle/>
          <a:p>
            <a:r>
              <a:rPr lang="en-GB" sz="3600" dirty="0">
                <a:latin typeface="Raleway" panose="020B0604020202020204" charset="0"/>
              </a:rPr>
              <a:t>Write down  5 things you can buy for £1.45</a:t>
            </a:r>
          </a:p>
          <a:p>
            <a:endParaRPr lang="en-GB" sz="3600" dirty="0">
              <a:latin typeface="Raleway" panose="020B0604020202020204" charset="0"/>
            </a:endParaRPr>
          </a:p>
          <a:p>
            <a:r>
              <a:rPr lang="en-GB" sz="3600" dirty="0">
                <a:latin typeface="Raleway" panose="020B0604020202020204" charset="0"/>
              </a:rPr>
              <a:t>Could you buy enough food to live on £1.45 a day? </a:t>
            </a:r>
          </a:p>
        </p:txBody>
      </p:sp>
      <p:sp>
        <p:nvSpPr>
          <p:cNvPr id="134" name="Google Shape;134;p16"/>
          <p:cNvSpPr txBox="1"/>
          <p:nvPr/>
        </p:nvSpPr>
        <p:spPr>
          <a:xfrm>
            <a:off x="2172942" y="5354775"/>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810095" y="3904966"/>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1923480" y="6641225"/>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6295009" y="51446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3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835584" y="445187"/>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7784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9012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2799184" y="1225198"/>
            <a:ext cx="4749281" cy="669798"/>
          </a:xfrm>
          <a:prstGeom prst="rect">
            <a:avLst/>
          </a:prstGeom>
          <a:solidFill>
            <a:srgbClr val="00698E"/>
          </a:solidFill>
          <a:ln>
            <a:noFill/>
          </a:ln>
        </p:spPr>
        <p:txBody>
          <a:bodyPr spcFirstLastPara="1" wrap="square" lIns="78190" tIns="78190" rIns="78190" bIns="78190" anchor="t" anchorCtr="0">
            <a:noAutofit/>
          </a:bodyPr>
          <a:lstStyle/>
          <a:p>
            <a:pPr>
              <a:buClr>
                <a:srgbClr val="000000"/>
              </a:buClr>
              <a:buSzPts val="1400"/>
            </a:pPr>
            <a:r>
              <a:rPr lang="en-GB" sz="4000" b="1" dirty="0">
                <a:solidFill>
                  <a:schemeClr val="bg1"/>
                </a:solidFill>
                <a:latin typeface="Raleway" panose="020B0604020202020204" charset="0"/>
              </a:rPr>
              <a:t>     Activity One </a:t>
            </a:r>
            <a:endParaRPr sz="4000" b="1" dirty="0">
              <a:solidFill>
                <a:schemeClr val="bg1"/>
              </a:solidFill>
              <a:latin typeface="Prompt"/>
              <a:ea typeface="Prompt"/>
              <a:cs typeface="Prompt"/>
              <a:sym typeface="Prompt"/>
            </a:endParaRPr>
          </a:p>
        </p:txBody>
      </p:sp>
      <p:sp>
        <p:nvSpPr>
          <p:cNvPr id="152" name="Google Shape;152;p16"/>
          <p:cNvSpPr/>
          <p:nvPr/>
        </p:nvSpPr>
        <p:spPr>
          <a:xfrm rot="10800000" flipH="1" flipV="1">
            <a:off x="400050" y="1017864"/>
            <a:ext cx="11429999" cy="61350"/>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2" name="Picture 1">
            <a:extLst>
              <a:ext uri="{FF2B5EF4-FFF2-40B4-BE49-F238E27FC236}">
                <a16:creationId xmlns:a16="http://schemas.microsoft.com/office/drawing/2014/main" id="{DE67C817-6E3F-41C4-8FAA-750CB28059F3}"/>
              </a:ext>
            </a:extLst>
          </p:cNvPr>
          <p:cNvPicPr>
            <a:picLocks noChangeAspect="1"/>
          </p:cNvPicPr>
          <p:nvPr/>
        </p:nvPicPr>
        <p:blipFill>
          <a:blip r:embed="rId4"/>
          <a:stretch>
            <a:fillRect/>
          </a:stretch>
        </p:blipFill>
        <p:spPr>
          <a:xfrm>
            <a:off x="8861040" y="4518900"/>
            <a:ext cx="2969009" cy="1871634"/>
          </a:xfrm>
          <a:prstGeom prst="rect">
            <a:avLst/>
          </a:prstGeom>
        </p:spPr>
      </p:pic>
    </p:spTree>
    <p:extLst>
      <p:ext uri="{BB962C8B-B14F-4D97-AF65-F5344CB8AC3E}">
        <p14:creationId xmlns:p14="http://schemas.microsoft.com/office/powerpoint/2010/main" val="1520867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676</TotalTime>
  <Words>4176</Words>
  <Application>Microsoft Office PowerPoint</Application>
  <PresentationFormat>Widescreen</PresentationFormat>
  <Paragraphs>557</Paragraphs>
  <Slides>37</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Calibri</vt:lpstr>
      <vt:lpstr>Calibri Light</vt:lpstr>
      <vt:lpstr>Prompt</vt:lpstr>
      <vt:lpstr>Raleway</vt:lpstr>
      <vt:lpstr>Raleway ExtraBold</vt:lpstr>
      <vt:lpstr>Ralway</vt:lpstr>
      <vt:lpstr>Symbol</vt:lpstr>
      <vt:lpstr>Office Theme</vt:lpstr>
      <vt:lpstr>PowerPoint Presentation</vt:lpstr>
      <vt:lpstr>PowerPoint Presentation</vt:lpstr>
      <vt:lpstr> TEN CHAIRS OF INEQUALITY GAME AND DEBATE Teacher Instructions  </vt:lpstr>
      <vt:lpstr>PowerPoint Presentation</vt:lpstr>
      <vt:lpstr>PowerPoint Presentation</vt:lpstr>
      <vt:lpstr>PowerPoint Presentation</vt:lpstr>
      <vt:lpstr>PowerPoint Presentation</vt:lpstr>
      <vt:lpstr> Activity 1: What does ‘leaving no one behind’ mean? United Nations The Global goals  </vt:lpstr>
      <vt:lpstr>PowerPoint Presentation</vt:lpstr>
      <vt:lpstr>Activity Two: Let’s Get Thinking</vt:lpstr>
      <vt:lpstr>PowerPoint Presentation</vt:lpstr>
      <vt:lpstr>Reflection on Activity and Class Discussion </vt:lpstr>
      <vt:lpstr>PowerPoint Presentation</vt:lpstr>
      <vt:lpstr> Wealth Timeline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Global Rich List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Ayre</dc:creator>
  <cp:lastModifiedBy>Kevin Ayre</cp:lastModifiedBy>
  <cp:revision>18</cp:revision>
  <dcterms:created xsi:type="dcterms:W3CDTF">2020-05-11T11:27:59Z</dcterms:created>
  <dcterms:modified xsi:type="dcterms:W3CDTF">2020-07-21T15:42:06Z</dcterms:modified>
</cp:coreProperties>
</file>