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93" r:id="rId3"/>
    <p:sldId id="294" r:id="rId4"/>
    <p:sldId id="295" r:id="rId5"/>
    <p:sldId id="330" r:id="rId6"/>
    <p:sldId id="331" r:id="rId7"/>
    <p:sldId id="332" r:id="rId8"/>
    <p:sldId id="333" r:id="rId9"/>
    <p:sldId id="336" r:id="rId10"/>
    <p:sldId id="334" r:id="rId11"/>
    <p:sldId id="335" r:id="rId12"/>
    <p:sldId id="337" r:id="rId13"/>
    <p:sldId id="338" r:id="rId14"/>
    <p:sldId id="339" r:id="rId15"/>
    <p:sldId id="340" r:id="rId16"/>
    <p:sldId id="343" r:id="rId17"/>
    <p:sldId id="341" r:id="rId18"/>
    <p:sldId id="342" r:id="rId19"/>
    <p:sldId id="344" r:id="rId20"/>
    <p:sldId id="345" r:id="rId21"/>
    <p:sldId id="347" r:id="rId22"/>
    <p:sldId id="346" r:id="rId23"/>
    <p:sldId id="348" r:id="rId24"/>
    <p:sldId id="349" r:id="rId25"/>
    <p:sldId id="350" r:id="rId26"/>
    <p:sldId id="351" r:id="rId27"/>
    <p:sldId id="352" r:id="rId28"/>
    <p:sldId id="353" r:id="rId29"/>
    <p:sldId id="354" r:id="rId30"/>
    <p:sldId id="355" r:id="rId31"/>
    <p:sldId id="356" r:id="rId32"/>
    <p:sldId id="357" r:id="rId33"/>
    <p:sldId id="358" r:id="rId34"/>
    <p:sldId id="359" r:id="rId35"/>
    <p:sldId id="360" r:id="rId36"/>
    <p:sldId id="36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4660"/>
  </p:normalViewPr>
  <p:slideViewPr>
    <p:cSldViewPr>
      <p:cViewPr varScale="1">
        <p:scale>
          <a:sx n="108" d="100"/>
          <a:sy n="108" d="100"/>
        </p:scale>
        <p:origin x="156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4" Type="http://schemas.openxmlformats.org/officeDocument/2006/relationships/image" Target="../media/image8.svg"/></Relationships>
</file>

<file path=ppt/diagram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4" Type="http://schemas.openxmlformats.org/officeDocument/2006/relationships/image" Target="../media/image8.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34BF2F-2B15-4E35-9728-AE558809209A}" type="doc">
      <dgm:prSet loTypeId="urn:microsoft.com/office/officeart/2018/5/layout/IconLeafLabelList" loCatId="icon" qsTypeId="urn:microsoft.com/office/officeart/2005/8/quickstyle/simple1" qsCatId="simple" csTypeId="urn:microsoft.com/office/officeart/2005/8/colors/colorful5" csCatId="colorful" phldr="1"/>
      <dgm:spPr/>
      <dgm:t>
        <a:bodyPr/>
        <a:lstStyle/>
        <a:p>
          <a:endParaRPr lang="en-US"/>
        </a:p>
      </dgm:t>
    </dgm:pt>
    <dgm:pt modelId="{423450E4-33DD-4476-B6CA-933E0D6AAC51}">
      <dgm:prSet/>
      <dgm:spPr/>
      <dgm:t>
        <a:bodyPr/>
        <a:lstStyle/>
        <a:p>
          <a:pPr>
            <a:lnSpc>
              <a:spcPct val="100000"/>
            </a:lnSpc>
            <a:defRPr cap="all"/>
          </a:pPr>
          <a:r>
            <a:rPr lang="en-GB" dirty="0">
              <a:latin typeface="Raleway" panose="020B0604020202020204" charset="0"/>
            </a:rPr>
            <a:t>WE LOOKED AT WHAT IT MEANS TO BE POOR OR RICH</a:t>
          </a:r>
          <a:endParaRPr lang="en-US" dirty="0">
            <a:latin typeface="Raleway" panose="020B0604020202020204" charset="0"/>
          </a:endParaRPr>
        </a:p>
      </dgm:t>
    </dgm:pt>
    <dgm:pt modelId="{A3D3F73C-547A-4BE2-85F1-3BDAB538DC91}" type="parTrans" cxnId="{013380BD-ED93-4D8D-8685-8B361338E8C7}">
      <dgm:prSet/>
      <dgm:spPr/>
      <dgm:t>
        <a:bodyPr/>
        <a:lstStyle/>
        <a:p>
          <a:endParaRPr lang="en-US"/>
        </a:p>
      </dgm:t>
    </dgm:pt>
    <dgm:pt modelId="{702A72EC-153C-43D0-9D51-2975F58ED7F7}" type="sibTrans" cxnId="{013380BD-ED93-4D8D-8685-8B361338E8C7}">
      <dgm:prSet/>
      <dgm:spPr/>
      <dgm:t>
        <a:bodyPr/>
        <a:lstStyle/>
        <a:p>
          <a:endParaRPr lang="en-US"/>
        </a:p>
      </dgm:t>
    </dgm:pt>
    <dgm:pt modelId="{013F6C54-3ACA-40A5-BBC6-E763B0B1F186}">
      <dgm:prSet/>
      <dgm:spPr/>
      <dgm:t>
        <a:bodyPr/>
        <a:lstStyle/>
        <a:p>
          <a:pPr>
            <a:lnSpc>
              <a:spcPct val="100000"/>
            </a:lnSpc>
            <a:defRPr cap="all"/>
          </a:pPr>
          <a:r>
            <a:rPr lang="en-US" dirty="0">
              <a:latin typeface="Raleway" panose="020B0604020202020204" charset="0"/>
            </a:rPr>
            <a:t>We</a:t>
          </a:r>
          <a:r>
            <a:rPr lang="en-US" baseline="0" dirty="0">
              <a:latin typeface="Raleway" panose="020B0604020202020204" charset="0"/>
            </a:rPr>
            <a:t> looked at how people become rich or poor</a:t>
          </a:r>
          <a:endParaRPr lang="en-US" dirty="0">
            <a:latin typeface="Raleway" panose="020B0604020202020204" charset="0"/>
          </a:endParaRPr>
        </a:p>
      </dgm:t>
    </dgm:pt>
    <dgm:pt modelId="{155273A9-A66F-428E-8352-2A0B3C0A1FA3}" type="parTrans" cxnId="{3D618596-2001-46B8-AF56-2EEB5C297778}">
      <dgm:prSet/>
      <dgm:spPr/>
      <dgm:t>
        <a:bodyPr/>
        <a:lstStyle/>
        <a:p>
          <a:endParaRPr lang="en-US"/>
        </a:p>
      </dgm:t>
    </dgm:pt>
    <dgm:pt modelId="{376FF121-5AD1-439E-A225-C548CF675880}" type="sibTrans" cxnId="{3D618596-2001-46B8-AF56-2EEB5C297778}">
      <dgm:prSet/>
      <dgm:spPr/>
      <dgm:t>
        <a:bodyPr/>
        <a:lstStyle/>
        <a:p>
          <a:endParaRPr lang="en-US"/>
        </a:p>
      </dgm:t>
    </dgm:pt>
    <dgm:pt modelId="{99E008B7-7681-4E23-B163-B349FBC4949C}" type="pres">
      <dgm:prSet presAssocID="{F934BF2F-2B15-4E35-9728-AE558809209A}" presName="root" presStyleCnt="0">
        <dgm:presLayoutVars>
          <dgm:dir/>
          <dgm:resizeHandles val="exact"/>
        </dgm:presLayoutVars>
      </dgm:prSet>
      <dgm:spPr/>
    </dgm:pt>
    <dgm:pt modelId="{61C45F95-2922-4A85-B234-66D8A94AB33D}" type="pres">
      <dgm:prSet presAssocID="{423450E4-33DD-4476-B6CA-933E0D6AAC51}" presName="compNode" presStyleCnt="0"/>
      <dgm:spPr/>
    </dgm:pt>
    <dgm:pt modelId="{D1F48068-72EB-49B6-BA07-02991892A9EA}" type="pres">
      <dgm:prSet presAssocID="{423450E4-33DD-4476-B6CA-933E0D6AAC51}" presName="iconBgRect" presStyleLbl="bgShp" presStyleIdx="0" presStyleCnt="2"/>
      <dgm:spPr>
        <a:prstGeom prst="round2DiagRect">
          <a:avLst>
            <a:gd name="adj1" fmla="val 29727"/>
            <a:gd name="adj2" fmla="val 0"/>
          </a:avLst>
        </a:prstGeom>
        <a:solidFill>
          <a:srgbClr val="C0504D"/>
        </a:solidFill>
      </dgm:spPr>
    </dgm:pt>
    <dgm:pt modelId="{BB171BCE-E7FD-4986-B695-CA573D2438B4}" type="pres">
      <dgm:prSet presAssocID="{423450E4-33DD-4476-B6CA-933E0D6AAC5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Questions"/>
        </a:ext>
      </dgm:extLst>
    </dgm:pt>
    <dgm:pt modelId="{60ED8AB9-B87C-4E33-A906-E3B749CAEDB8}" type="pres">
      <dgm:prSet presAssocID="{423450E4-33DD-4476-B6CA-933E0D6AAC51}" presName="spaceRect" presStyleCnt="0"/>
      <dgm:spPr/>
    </dgm:pt>
    <dgm:pt modelId="{2BF78EA1-15C5-4E5C-BDE3-B9AC461607AD}" type="pres">
      <dgm:prSet presAssocID="{423450E4-33DD-4476-B6CA-933E0D6AAC51}" presName="textRect" presStyleLbl="revTx" presStyleIdx="0" presStyleCnt="2" custLinFactNeighborX="3882" custLinFactNeighborY="-46518">
        <dgm:presLayoutVars>
          <dgm:chMax val="1"/>
          <dgm:chPref val="1"/>
        </dgm:presLayoutVars>
      </dgm:prSet>
      <dgm:spPr/>
    </dgm:pt>
    <dgm:pt modelId="{3FD333FE-D43A-4523-AB3E-742C6F5F8BBB}" type="pres">
      <dgm:prSet presAssocID="{702A72EC-153C-43D0-9D51-2975F58ED7F7}" presName="sibTrans" presStyleCnt="0"/>
      <dgm:spPr/>
    </dgm:pt>
    <dgm:pt modelId="{D25E6A27-B6A9-44B0-870D-C97CE14E4A51}" type="pres">
      <dgm:prSet presAssocID="{013F6C54-3ACA-40A5-BBC6-E763B0B1F186}" presName="compNode" presStyleCnt="0"/>
      <dgm:spPr/>
    </dgm:pt>
    <dgm:pt modelId="{189B7000-61C6-4B94-B56E-91D1E3F3686C}" type="pres">
      <dgm:prSet presAssocID="{013F6C54-3ACA-40A5-BBC6-E763B0B1F186}" presName="iconBgRect" presStyleLbl="bgShp" presStyleIdx="1" presStyleCnt="2"/>
      <dgm:spPr>
        <a:prstGeom prst="round2DiagRect">
          <a:avLst>
            <a:gd name="adj1" fmla="val 29727"/>
            <a:gd name="adj2" fmla="val 0"/>
          </a:avLst>
        </a:prstGeom>
        <a:solidFill>
          <a:srgbClr val="9BBB59"/>
        </a:solidFill>
      </dgm:spPr>
    </dgm:pt>
    <dgm:pt modelId="{DBF4844E-726A-4FE3-AE69-83E8D5EE8649}" type="pres">
      <dgm:prSet presAssocID="{013F6C54-3ACA-40A5-BBC6-E763B0B1F186}"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itcoin"/>
        </a:ext>
      </dgm:extLst>
    </dgm:pt>
    <dgm:pt modelId="{6B901D6A-AC3B-4BDB-8F63-1A62F176E7C1}" type="pres">
      <dgm:prSet presAssocID="{013F6C54-3ACA-40A5-BBC6-E763B0B1F186}" presName="spaceRect" presStyleCnt="0"/>
      <dgm:spPr/>
    </dgm:pt>
    <dgm:pt modelId="{C8002917-6A70-4964-AAAB-3C77F76886AB}" type="pres">
      <dgm:prSet presAssocID="{013F6C54-3ACA-40A5-BBC6-E763B0B1F186}" presName="textRect" presStyleLbl="revTx" presStyleIdx="1" presStyleCnt="2" custLinFactNeighborX="-2001" custLinFactNeighborY="-50291">
        <dgm:presLayoutVars>
          <dgm:chMax val="1"/>
          <dgm:chPref val="1"/>
        </dgm:presLayoutVars>
      </dgm:prSet>
      <dgm:spPr/>
    </dgm:pt>
  </dgm:ptLst>
  <dgm:cxnLst>
    <dgm:cxn modelId="{96963A6D-09AB-4910-8ACA-0DDAA117FFDC}" type="presOf" srcId="{423450E4-33DD-4476-B6CA-933E0D6AAC51}" destId="{2BF78EA1-15C5-4E5C-BDE3-B9AC461607AD}" srcOrd="0" destOrd="0" presId="urn:microsoft.com/office/officeart/2018/5/layout/IconLeafLabelList"/>
    <dgm:cxn modelId="{3D618596-2001-46B8-AF56-2EEB5C297778}" srcId="{F934BF2F-2B15-4E35-9728-AE558809209A}" destId="{013F6C54-3ACA-40A5-BBC6-E763B0B1F186}" srcOrd="1" destOrd="0" parTransId="{155273A9-A66F-428E-8352-2A0B3C0A1FA3}" sibTransId="{376FF121-5AD1-439E-A225-C548CF675880}"/>
    <dgm:cxn modelId="{013380BD-ED93-4D8D-8685-8B361338E8C7}" srcId="{F934BF2F-2B15-4E35-9728-AE558809209A}" destId="{423450E4-33DD-4476-B6CA-933E0D6AAC51}" srcOrd="0" destOrd="0" parTransId="{A3D3F73C-547A-4BE2-85F1-3BDAB538DC91}" sibTransId="{702A72EC-153C-43D0-9D51-2975F58ED7F7}"/>
    <dgm:cxn modelId="{0E2516F8-D78E-4EBA-8534-78AB866C9E14}" type="presOf" srcId="{F934BF2F-2B15-4E35-9728-AE558809209A}" destId="{99E008B7-7681-4E23-B163-B349FBC4949C}" srcOrd="0" destOrd="0" presId="urn:microsoft.com/office/officeart/2018/5/layout/IconLeafLabelList"/>
    <dgm:cxn modelId="{57C8B9FA-29A7-47C2-9464-AB408C4D3B2B}" type="presOf" srcId="{013F6C54-3ACA-40A5-BBC6-E763B0B1F186}" destId="{C8002917-6A70-4964-AAAB-3C77F76886AB}" srcOrd="0" destOrd="0" presId="urn:microsoft.com/office/officeart/2018/5/layout/IconLeafLabelList"/>
    <dgm:cxn modelId="{B8E359F3-13D0-496B-B16E-41983B9D0FF0}" type="presParOf" srcId="{99E008B7-7681-4E23-B163-B349FBC4949C}" destId="{61C45F95-2922-4A85-B234-66D8A94AB33D}" srcOrd="0" destOrd="0" presId="urn:microsoft.com/office/officeart/2018/5/layout/IconLeafLabelList"/>
    <dgm:cxn modelId="{FE444D1D-4447-42E5-A448-CE1DDE87FDCD}" type="presParOf" srcId="{61C45F95-2922-4A85-B234-66D8A94AB33D}" destId="{D1F48068-72EB-49B6-BA07-02991892A9EA}" srcOrd="0" destOrd="0" presId="urn:microsoft.com/office/officeart/2018/5/layout/IconLeafLabelList"/>
    <dgm:cxn modelId="{F9E962A4-FFB6-4170-BC94-01DA4F12EC63}" type="presParOf" srcId="{61C45F95-2922-4A85-B234-66D8A94AB33D}" destId="{BB171BCE-E7FD-4986-B695-CA573D2438B4}" srcOrd="1" destOrd="0" presId="urn:microsoft.com/office/officeart/2018/5/layout/IconLeafLabelList"/>
    <dgm:cxn modelId="{E3E1DFE9-CE66-4F5D-8CD4-710D0F5A04A6}" type="presParOf" srcId="{61C45F95-2922-4A85-B234-66D8A94AB33D}" destId="{60ED8AB9-B87C-4E33-A906-E3B749CAEDB8}" srcOrd="2" destOrd="0" presId="urn:microsoft.com/office/officeart/2018/5/layout/IconLeafLabelList"/>
    <dgm:cxn modelId="{4E0B38D8-DC24-4B92-9C7A-AD5BC0E06439}" type="presParOf" srcId="{61C45F95-2922-4A85-B234-66D8A94AB33D}" destId="{2BF78EA1-15C5-4E5C-BDE3-B9AC461607AD}" srcOrd="3" destOrd="0" presId="urn:microsoft.com/office/officeart/2018/5/layout/IconLeafLabelList"/>
    <dgm:cxn modelId="{A456D096-907B-49FE-A7DB-F3616AD04FC4}" type="presParOf" srcId="{99E008B7-7681-4E23-B163-B349FBC4949C}" destId="{3FD333FE-D43A-4523-AB3E-742C6F5F8BBB}" srcOrd="1" destOrd="0" presId="urn:microsoft.com/office/officeart/2018/5/layout/IconLeafLabelList"/>
    <dgm:cxn modelId="{835EC5E9-4827-45D5-B5C5-12F1AA0D6A61}" type="presParOf" srcId="{99E008B7-7681-4E23-B163-B349FBC4949C}" destId="{D25E6A27-B6A9-44B0-870D-C97CE14E4A51}" srcOrd="2" destOrd="0" presId="urn:microsoft.com/office/officeart/2018/5/layout/IconLeafLabelList"/>
    <dgm:cxn modelId="{79956A72-9E1A-47B3-8307-A8FCB74AB1CE}" type="presParOf" srcId="{D25E6A27-B6A9-44B0-870D-C97CE14E4A51}" destId="{189B7000-61C6-4B94-B56E-91D1E3F3686C}" srcOrd="0" destOrd="0" presId="urn:microsoft.com/office/officeart/2018/5/layout/IconLeafLabelList"/>
    <dgm:cxn modelId="{F7E25B4A-6404-48FA-B7D3-37DA7456D107}" type="presParOf" srcId="{D25E6A27-B6A9-44B0-870D-C97CE14E4A51}" destId="{DBF4844E-726A-4FE3-AE69-83E8D5EE8649}" srcOrd="1" destOrd="0" presId="urn:microsoft.com/office/officeart/2018/5/layout/IconLeafLabelList"/>
    <dgm:cxn modelId="{2A2D4F1E-598B-41FB-8C1C-D486BD7B1DF8}" type="presParOf" srcId="{D25E6A27-B6A9-44B0-870D-C97CE14E4A51}" destId="{6B901D6A-AC3B-4BDB-8F63-1A62F176E7C1}" srcOrd="2" destOrd="0" presId="urn:microsoft.com/office/officeart/2018/5/layout/IconLeafLabelList"/>
    <dgm:cxn modelId="{B5E5CB27-0B45-460E-A1DE-10E8AB9D7267}" type="presParOf" srcId="{D25E6A27-B6A9-44B0-870D-C97CE14E4A51}" destId="{C8002917-6A70-4964-AAAB-3C77F76886AB}" srcOrd="3" destOrd="0" presId="urn:microsoft.com/office/officeart/2018/5/layout/IconLeafLabelList"/>
  </dgm:cxnLst>
  <dgm:bg/>
  <dgm:whole/>
  <dgm:extLst>
    <a:ext uri="http://schemas.microsoft.com/office/drawing/2008/diagram">
      <dsp:dataModelExt xmlns:dsp="http://schemas.microsoft.com/office/drawing/2008/diagram" relId="rId11"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49021FE-9BF9-4AD7-BF0D-32A70EC69254}" type="doc">
      <dgm:prSet loTypeId="urn:microsoft.com/office/officeart/2005/8/layout/cycle5" loCatId="cycle" qsTypeId="urn:microsoft.com/office/officeart/2005/8/quickstyle/simple1" qsCatId="simple" csTypeId="urn:microsoft.com/office/officeart/2005/8/colors/colorful3" csCatId="colorful" phldr="1"/>
      <dgm:spPr/>
      <dgm:t>
        <a:bodyPr/>
        <a:lstStyle/>
        <a:p>
          <a:endParaRPr lang="en-GB"/>
        </a:p>
      </dgm:t>
    </dgm:pt>
    <dgm:pt modelId="{9F84B041-7114-45DB-970D-1B189B4F2030}">
      <dgm:prSet phldrT="[Text]"/>
      <dgm:spPr/>
      <dgm:t>
        <a:bodyPr/>
        <a:lstStyle/>
        <a:p>
          <a:r>
            <a:rPr lang="en-GB" b="1" dirty="0">
              <a:latin typeface="Raleway" panose="020B0604020202020204" charset="0"/>
            </a:rPr>
            <a:t>Unemployed or low wage</a:t>
          </a:r>
        </a:p>
      </dgm:t>
    </dgm:pt>
    <dgm:pt modelId="{224EB1E6-FB01-409D-9041-E356CED7E41E}" type="parTrans" cxnId="{E8BF7551-03D0-42F0-B5A7-8A649DA4105D}">
      <dgm:prSet/>
      <dgm:spPr/>
      <dgm:t>
        <a:bodyPr/>
        <a:lstStyle/>
        <a:p>
          <a:endParaRPr lang="en-GB"/>
        </a:p>
      </dgm:t>
    </dgm:pt>
    <dgm:pt modelId="{B8F594C8-E2B4-4081-A1B0-82FA95A0F394}" type="sibTrans" cxnId="{E8BF7551-03D0-42F0-B5A7-8A649DA4105D}">
      <dgm:prSet/>
      <dgm:spPr/>
      <dgm:t>
        <a:bodyPr/>
        <a:lstStyle/>
        <a:p>
          <a:endParaRPr lang="en-GB"/>
        </a:p>
      </dgm:t>
    </dgm:pt>
    <dgm:pt modelId="{D8EC7054-DC05-45A6-A9B2-0EC8F6179AD6}">
      <dgm:prSet phldrT="[Text]"/>
      <dgm:spPr/>
      <dgm:t>
        <a:bodyPr/>
        <a:lstStyle/>
        <a:p>
          <a:r>
            <a:rPr lang="en-GB" b="1" dirty="0">
              <a:latin typeface="Raleway" panose="020B0604020202020204" charset="0"/>
            </a:rPr>
            <a:t>Poor housing</a:t>
          </a:r>
        </a:p>
      </dgm:t>
    </dgm:pt>
    <dgm:pt modelId="{40A2ACC4-789B-440F-B85A-9B16FE572322}" type="parTrans" cxnId="{553A5B88-58DD-42A8-81CD-FB3DB8DAAAA7}">
      <dgm:prSet/>
      <dgm:spPr/>
      <dgm:t>
        <a:bodyPr/>
        <a:lstStyle/>
        <a:p>
          <a:endParaRPr lang="en-GB"/>
        </a:p>
      </dgm:t>
    </dgm:pt>
    <dgm:pt modelId="{8349175B-BC93-42F9-B4D6-BB55E4BE9FD4}" type="sibTrans" cxnId="{553A5B88-58DD-42A8-81CD-FB3DB8DAAAA7}">
      <dgm:prSet/>
      <dgm:spPr/>
      <dgm:t>
        <a:bodyPr/>
        <a:lstStyle/>
        <a:p>
          <a:endParaRPr lang="en-GB"/>
        </a:p>
      </dgm:t>
    </dgm:pt>
    <dgm:pt modelId="{DF0E3811-4283-4A5D-B6DF-612479ABB77A}">
      <dgm:prSet phldrT="[Text]"/>
      <dgm:spPr>
        <a:solidFill>
          <a:schemeClr val="accent5">
            <a:lumMod val="40000"/>
            <a:lumOff val="60000"/>
          </a:schemeClr>
        </a:solidFill>
      </dgm:spPr>
      <dgm:t>
        <a:bodyPr/>
        <a:lstStyle/>
        <a:p>
          <a:r>
            <a:rPr lang="en-GB" b="1" dirty="0">
              <a:latin typeface="Raleway" panose="020B0604020202020204" charset="0"/>
            </a:rPr>
            <a:t>Poor food</a:t>
          </a:r>
        </a:p>
      </dgm:t>
    </dgm:pt>
    <dgm:pt modelId="{7FBA7100-63D7-470D-BDE2-E7A4170539E8}" type="parTrans" cxnId="{17365DA4-9A24-4182-913D-B4697D1A7728}">
      <dgm:prSet/>
      <dgm:spPr/>
      <dgm:t>
        <a:bodyPr/>
        <a:lstStyle/>
        <a:p>
          <a:endParaRPr lang="en-GB"/>
        </a:p>
      </dgm:t>
    </dgm:pt>
    <dgm:pt modelId="{72D9CC1D-8722-41CC-800A-2B48C738D9D8}" type="sibTrans" cxnId="{17365DA4-9A24-4182-913D-B4697D1A7728}">
      <dgm:prSet/>
      <dgm:spPr/>
      <dgm:t>
        <a:bodyPr/>
        <a:lstStyle/>
        <a:p>
          <a:endParaRPr lang="en-GB"/>
        </a:p>
      </dgm:t>
    </dgm:pt>
    <dgm:pt modelId="{A772D8A0-2AB1-4441-8191-04CF7B9DDC2A}">
      <dgm:prSet phldrT="[Text]"/>
      <dgm:spPr/>
      <dgm:t>
        <a:bodyPr/>
        <a:lstStyle/>
        <a:p>
          <a:r>
            <a:rPr lang="en-GB" b="1" dirty="0">
              <a:latin typeface="Raleway" panose="020B0604020202020204" charset="0"/>
            </a:rPr>
            <a:t>Poor health </a:t>
          </a:r>
        </a:p>
      </dgm:t>
    </dgm:pt>
    <dgm:pt modelId="{D28E8BD8-A830-4F98-B82C-9065E988BF6C}" type="parTrans" cxnId="{1F64F13C-EFF3-4E82-B9EB-2CCB4742D3F4}">
      <dgm:prSet/>
      <dgm:spPr/>
      <dgm:t>
        <a:bodyPr/>
        <a:lstStyle/>
        <a:p>
          <a:endParaRPr lang="en-GB"/>
        </a:p>
      </dgm:t>
    </dgm:pt>
    <dgm:pt modelId="{157D62B2-65DC-423E-89E6-EB676489B297}" type="sibTrans" cxnId="{1F64F13C-EFF3-4E82-B9EB-2CCB4742D3F4}">
      <dgm:prSet/>
      <dgm:spPr/>
      <dgm:t>
        <a:bodyPr/>
        <a:lstStyle/>
        <a:p>
          <a:endParaRPr lang="en-GB"/>
        </a:p>
      </dgm:t>
    </dgm:pt>
    <dgm:pt modelId="{6D7A6BFD-EFC8-49A5-8142-0C5CB532840A}">
      <dgm:prSet phldrT="[Text]"/>
      <dgm:spPr/>
      <dgm:t>
        <a:bodyPr/>
        <a:lstStyle/>
        <a:p>
          <a:r>
            <a:rPr lang="en-GB" b="1" dirty="0">
              <a:latin typeface="Raleway" panose="020B0604020202020204" charset="0"/>
            </a:rPr>
            <a:t>Lack of educational opportunities</a:t>
          </a:r>
        </a:p>
      </dgm:t>
    </dgm:pt>
    <dgm:pt modelId="{30DA4124-6ADE-4686-B5F0-CB1846F1DD59}" type="parTrans" cxnId="{0BE726E5-55E7-4C6E-899F-32E96FE09102}">
      <dgm:prSet/>
      <dgm:spPr/>
      <dgm:t>
        <a:bodyPr/>
        <a:lstStyle/>
        <a:p>
          <a:endParaRPr lang="en-GB"/>
        </a:p>
      </dgm:t>
    </dgm:pt>
    <dgm:pt modelId="{D8F1A36E-3095-44F6-9964-B9A4C63D32EB}" type="sibTrans" cxnId="{0BE726E5-55E7-4C6E-899F-32E96FE09102}">
      <dgm:prSet/>
      <dgm:spPr/>
      <dgm:t>
        <a:bodyPr/>
        <a:lstStyle/>
        <a:p>
          <a:endParaRPr lang="en-GB"/>
        </a:p>
      </dgm:t>
    </dgm:pt>
    <dgm:pt modelId="{308B2AD9-E80E-4C2F-B408-E0B81D455F7E}" type="pres">
      <dgm:prSet presAssocID="{949021FE-9BF9-4AD7-BF0D-32A70EC69254}" presName="cycle" presStyleCnt="0">
        <dgm:presLayoutVars>
          <dgm:dir/>
          <dgm:resizeHandles val="exact"/>
        </dgm:presLayoutVars>
      </dgm:prSet>
      <dgm:spPr/>
    </dgm:pt>
    <dgm:pt modelId="{EB6C5CB5-B366-487C-8B86-8AE323510356}" type="pres">
      <dgm:prSet presAssocID="{9F84B041-7114-45DB-970D-1B189B4F2030}" presName="node" presStyleLbl="node1" presStyleIdx="0" presStyleCnt="5">
        <dgm:presLayoutVars>
          <dgm:bulletEnabled val="1"/>
        </dgm:presLayoutVars>
      </dgm:prSet>
      <dgm:spPr/>
    </dgm:pt>
    <dgm:pt modelId="{923C9084-263B-4911-96E8-940A53FBF22B}" type="pres">
      <dgm:prSet presAssocID="{9F84B041-7114-45DB-970D-1B189B4F2030}" presName="spNode" presStyleCnt="0"/>
      <dgm:spPr/>
    </dgm:pt>
    <dgm:pt modelId="{880D807D-B07A-49D4-BB71-C4394E266227}" type="pres">
      <dgm:prSet presAssocID="{B8F594C8-E2B4-4081-A1B0-82FA95A0F394}" presName="sibTrans" presStyleLbl="sibTrans1D1" presStyleIdx="0" presStyleCnt="5"/>
      <dgm:spPr/>
    </dgm:pt>
    <dgm:pt modelId="{61994821-003C-49AB-9B27-4E5A47B6955B}" type="pres">
      <dgm:prSet presAssocID="{D8EC7054-DC05-45A6-A9B2-0EC8F6179AD6}" presName="node" presStyleLbl="node1" presStyleIdx="1" presStyleCnt="5">
        <dgm:presLayoutVars>
          <dgm:bulletEnabled val="1"/>
        </dgm:presLayoutVars>
      </dgm:prSet>
      <dgm:spPr/>
    </dgm:pt>
    <dgm:pt modelId="{CF2B9DD7-F8B7-47B3-B7FF-4B747D2B8C89}" type="pres">
      <dgm:prSet presAssocID="{D8EC7054-DC05-45A6-A9B2-0EC8F6179AD6}" presName="spNode" presStyleCnt="0"/>
      <dgm:spPr/>
    </dgm:pt>
    <dgm:pt modelId="{D68BFE54-8B75-4AEE-B960-D9DA5C0CF33D}" type="pres">
      <dgm:prSet presAssocID="{8349175B-BC93-42F9-B4D6-BB55E4BE9FD4}" presName="sibTrans" presStyleLbl="sibTrans1D1" presStyleIdx="1" presStyleCnt="5"/>
      <dgm:spPr/>
    </dgm:pt>
    <dgm:pt modelId="{9BA528AD-1EF8-45B2-A689-4BF0252EAC16}" type="pres">
      <dgm:prSet presAssocID="{DF0E3811-4283-4A5D-B6DF-612479ABB77A}" presName="node" presStyleLbl="node1" presStyleIdx="2" presStyleCnt="5">
        <dgm:presLayoutVars>
          <dgm:bulletEnabled val="1"/>
        </dgm:presLayoutVars>
      </dgm:prSet>
      <dgm:spPr/>
    </dgm:pt>
    <dgm:pt modelId="{0E650C0E-7B12-4C63-A5E5-0A04706BB8A3}" type="pres">
      <dgm:prSet presAssocID="{DF0E3811-4283-4A5D-B6DF-612479ABB77A}" presName="spNode" presStyleCnt="0"/>
      <dgm:spPr/>
    </dgm:pt>
    <dgm:pt modelId="{9610BD6E-742A-40D8-BCBE-D1F2D4F40E0B}" type="pres">
      <dgm:prSet presAssocID="{72D9CC1D-8722-41CC-800A-2B48C738D9D8}" presName="sibTrans" presStyleLbl="sibTrans1D1" presStyleIdx="2" presStyleCnt="5"/>
      <dgm:spPr/>
    </dgm:pt>
    <dgm:pt modelId="{8F2C9420-FF25-453A-8742-DF1F773BDDAC}" type="pres">
      <dgm:prSet presAssocID="{A772D8A0-2AB1-4441-8191-04CF7B9DDC2A}" presName="node" presStyleLbl="node1" presStyleIdx="3" presStyleCnt="5">
        <dgm:presLayoutVars>
          <dgm:bulletEnabled val="1"/>
        </dgm:presLayoutVars>
      </dgm:prSet>
      <dgm:spPr/>
    </dgm:pt>
    <dgm:pt modelId="{94FDACA4-7DFB-47C2-810A-56298187F096}" type="pres">
      <dgm:prSet presAssocID="{A772D8A0-2AB1-4441-8191-04CF7B9DDC2A}" presName="spNode" presStyleCnt="0"/>
      <dgm:spPr/>
    </dgm:pt>
    <dgm:pt modelId="{6C795495-7AB0-4CE1-A633-CF7C28BB528F}" type="pres">
      <dgm:prSet presAssocID="{157D62B2-65DC-423E-89E6-EB676489B297}" presName="sibTrans" presStyleLbl="sibTrans1D1" presStyleIdx="3" presStyleCnt="5"/>
      <dgm:spPr/>
    </dgm:pt>
    <dgm:pt modelId="{6F108054-A58B-4BF1-9D0C-98CCC2E0A5CF}" type="pres">
      <dgm:prSet presAssocID="{6D7A6BFD-EFC8-49A5-8142-0C5CB532840A}" presName="node" presStyleLbl="node1" presStyleIdx="4" presStyleCnt="5">
        <dgm:presLayoutVars>
          <dgm:bulletEnabled val="1"/>
        </dgm:presLayoutVars>
      </dgm:prSet>
      <dgm:spPr/>
    </dgm:pt>
    <dgm:pt modelId="{AC201606-83DF-4C06-B8BD-D25454465762}" type="pres">
      <dgm:prSet presAssocID="{6D7A6BFD-EFC8-49A5-8142-0C5CB532840A}" presName="spNode" presStyleCnt="0"/>
      <dgm:spPr/>
    </dgm:pt>
    <dgm:pt modelId="{FC564E60-FA65-42CD-B553-A2D83551E83F}" type="pres">
      <dgm:prSet presAssocID="{D8F1A36E-3095-44F6-9964-B9A4C63D32EB}" presName="sibTrans" presStyleLbl="sibTrans1D1" presStyleIdx="4" presStyleCnt="5"/>
      <dgm:spPr/>
    </dgm:pt>
  </dgm:ptLst>
  <dgm:cxnLst>
    <dgm:cxn modelId="{7D97E105-2475-49D0-8E2E-05FB875467C9}" type="presOf" srcId="{6D7A6BFD-EFC8-49A5-8142-0C5CB532840A}" destId="{6F108054-A58B-4BF1-9D0C-98CCC2E0A5CF}" srcOrd="0" destOrd="0" presId="urn:microsoft.com/office/officeart/2005/8/layout/cycle5"/>
    <dgm:cxn modelId="{1F64F13C-EFF3-4E82-B9EB-2CCB4742D3F4}" srcId="{949021FE-9BF9-4AD7-BF0D-32A70EC69254}" destId="{A772D8A0-2AB1-4441-8191-04CF7B9DDC2A}" srcOrd="3" destOrd="0" parTransId="{D28E8BD8-A830-4F98-B82C-9065E988BF6C}" sibTransId="{157D62B2-65DC-423E-89E6-EB676489B297}"/>
    <dgm:cxn modelId="{E8BF7551-03D0-42F0-B5A7-8A649DA4105D}" srcId="{949021FE-9BF9-4AD7-BF0D-32A70EC69254}" destId="{9F84B041-7114-45DB-970D-1B189B4F2030}" srcOrd="0" destOrd="0" parTransId="{224EB1E6-FB01-409D-9041-E356CED7E41E}" sibTransId="{B8F594C8-E2B4-4081-A1B0-82FA95A0F394}"/>
    <dgm:cxn modelId="{79128973-C1E9-453C-BF66-653575B7667E}" type="presOf" srcId="{DF0E3811-4283-4A5D-B6DF-612479ABB77A}" destId="{9BA528AD-1EF8-45B2-A689-4BF0252EAC16}" srcOrd="0" destOrd="0" presId="urn:microsoft.com/office/officeart/2005/8/layout/cycle5"/>
    <dgm:cxn modelId="{553A5B88-58DD-42A8-81CD-FB3DB8DAAAA7}" srcId="{949021FE-9BF9-4AD7-BF0D-32A70EC69254}" destId="{D8EC7054-DC05-45A6-A9B2-0EC8F6179AD6}" srcOrd="1" destOrd="0" parTransId="{40A2ACC4-789B-440F-B85A-9B16FE572322}" sibTransId="{8349175B-BC93-42F9-B4D6-BB55E4BE9FD4}"/>
    <dgm:cxn modelId="{9482968A-BDF3-4178-9EDA-3235D30DB82C}" type="presOf" srcId="{949021FE-9BF9-4AD7-BF0D-32A70EC69254}" destId="{308B2AD9-E80E-4C2F-B408-E0B81D455F7E}" srcOrd="0" destOrd="0" presId="urn:microsoft.com/office/officeart/2005/8/layout/cycle5"/>
    <dgm:cxn modelId="{F54D8D8E-C799-457C-BFE5-82EB4184BFC2}" type="presOf" srcId="{72D9CC1D-8722-41CC-800A-2B48C738D9D8}" destId="{9610BD6E-742A-40D8-BCBE-D1F2D4F40E0B}" srcOrd="0" destOrd="0" presId="urn:microsoft.com/office/officeart/2005/8/layout/cycle5"/>
    <dgm:cxn modelId="{3D76978E-BB9F-44EB-9A19-1D717E0263AF}" type="presOf" srcId="{A772D8A0-2AB1-4441-8191-04CF7B9DDC2A}" destId="{8F2C9420-FF25-453A-8742-DF1F773BDDAC}" srcOrd="0" destOrd="0" presId="urn:microsoft.com/office/officeart/2005/8/layout/cycle5"/>
    <dgm:cxn modelId="{17365DA4-9A24-4182-913D-B4697D1A7728}" srcId="{949021FE-9BF9-4AD7-BF0D-32A70EC69254}" destId="{DF0E3811-4283-4A5D-B6DF-612479ABB77A}" srcOrd="2" destOrd="0" parTransId="{7FBA7100-63D7-470D-BDE2-E7A4170539E8}" sibTransId="{72D9CC1D-8722-41CC-800A-2B48C738D9D8}"/>
    <dgm:cxn modelId="{AD7B0EA7-282E-4DB5-8791-5B1D0C40BB84}" type="presOf" srcId="{D8EC7054-DC05-45A6-A9B2-0EC8F6179AD6}" destId="{61994821-003C-49AB-9B27-4E5A47B6955B}" srcOrd="0" destOrd="0" presId="urn:microsoft.com/office/officeart/2005/8/layout/cycle5"/>
    <dgm:cxn modelId="{82D450A8-6AE5-41F3-B7D5-4CD476C2004E}" type="presOf" srcId="{B8F594C8-E2B4-4081-A1B0-82FA95A0F394}" destId="{880D807D-B07A-49D4-BB71-C4394E266227}" srcOrd="0" destOrd="0" presId="urn:microsoft.com/office/officeart/2005/8/layout/cycle5"/>
    <dgm:cxn modelId="{4C5568B2-FB15-4756-87CF-5861925B1096}" type="presOf" srcId="{D8F1A36E-3095-44F6-9964-B9A4C63D32EB}" destId="{FC564E60-FA65-42CD-B553-A2D83551E83F}" srcOrd="0" destOrd="0" presId="urn:microsoft.com/office/officeart/2005/8/layout/cycle5"/>
    <dgm:cxn modelId="{D25C82CF-52D8-451B-8268-710409E045F8}" type="presOf" srcId="{9F84B041-7114-45DB-970D-1B189B4F2030}" destId="{EB6C5CB5-B366-487C-8B86-8AE323510356}" srcOrd="0" destOrd="0" presId="urn:microsoft.com/office/officeart/2005/8/layout/cycle5"/>
    <dgm:cxn modelId="{F9859CCF-ECD9-4182-9577-7F8FDB7425EA}" type="presOf" srcId="{157D62B2-65DC-423E-89E6-EB676489B297}" destId="{6C795495-7AB0-4CE1-A633-CF7C28BB528F}" srcOrd="0" destOrd="0" presId="urn:microsoft.com/office/officeart/2005/8/layout/cycle5"/>
    <dgm:cxn modelId="{0BE726E5-55E7-4C6E-899F-32E96FE09102}" srcId="{949021FE-9BF9-4AD7-BF0D-32A70EC69254}" destId="{6D7A6BFD-EFC8-49A5-8142-0C5CB532840A}" srcOrd="4" destOrd="0" parTransId="{30DA4124-6ADE-4686-B5F0-CB1846F1DD59}" sibTransId="{D8F1A36E-3095-44F6-9964-B9A4C63D32EB}"/>
    <dgm:cxn modelId="{EC544EF7-15AF-4F09-AB71-32BBFFF02B2E}" type="presOf" srcId="{8349175B-BC93-42F9-B4D6-BB55E4BE9FD4}" destId="{D68BFE54-8B75-4AEE-B960-D9DA5C0CF33D}" srcOrd="0" destOrd="0" presId="urn:microsoft.com/office/officeart/2005/8/layout/cycle5"/>
    <dgm:cxn modelId="{88851988-73E7-4DD1-BBD3-8ABB9D9DCB16}" type="presParOf" srcId="{308B2AD9-E80E-4C2F-B408-E0B81D455F7E}" destId="{EB6C5CB5-B366-487C-8B86-8AE323510356}" srcOrd="0" destOrd="0" presId="urn:microsoft.com/office/officeart/2005/8/layout/cycle5"/>
    <dgm:cxn modelId="{1EDD8875-22E8-46DA-8887-084C88FC2B33}" type="presParOf" srcId="{308B2AD9-E80E-4C2F-B408-E0B81D455F7E}" destId="{923C9084-263B-4911-96E8-940A53FBF22B}" srcOrd="1" destOrd="0" presId="urn:microsoft.com/office/officeart/2005/8/layout/cycle5"/>
    <dgm:cxn modelId="{6E6B659E-E41C-44F9-AB6C-65E1449B0010}" type="presParOf" srcId="{308B2AD9-E80E-4C2F-B408-E0B81D455F7E}" destId="{880D807D-B07A-49D4-BB71-C4394E266227}" srcOrd="2" destOrd="0" presId="urn:microsoft.com/office/officeart/2005/8/layout/cycle5"/>
    <dgm:cxn modelId="{DA39BBC0-0631-494F-912D-31A92B421A95}" type="presParOf" srcId="{308B2AD9-E80E-4C2F-B408-E0B81D455F7E}" destId="{61994821-003C-49AB-9B27-4E5A47B6955B}" srcOrd="3" destOrd="0" presId="urn:microsoft.com/office/officeart/2005/8/layout/cycle5"/>
    <dgm:cxn modelId="{EDF6B15D-5C47-4055-91D0-748BCB42C86D}" type="presParOf" srcId="{308B2AD9-E80E-4C2F-B408-E0B81D455F7E}" destId="{CF2B9DD7-F8B7-47B3-B7FF-4B747D2B8C89}" srcOrd="4" destOrd="0" presId="urn:microsoft.com/office/officeart/2005/8/layout/cycle5"/>
    <dgm:cxn modelId="{A27BA3B4-9E3A-40D2-A267-806D44068321}" type="presParOf" srcId="{308B2AD9-E80E-4C2F-B408-E0B81D455F7E}" destId="{D68BFE54-8B75-4AEE-B960-D9DA5C0CF33D}" srcOrd="5" destOrd="0" presId="urn:microsoft.com/office/officeart/2005/8/layout/cycle5"/>
    <dgm:cxn modelId="{67E3BC1F-EE99-4609-9F7E-FA6BD771790E}" type="presParOf" srcId="{308B2AD9-E80E-4C2F-B408-E0B81D455F7E}" destId="{9BA528AD-1EF8-45B2-A689-4BF0252EAC16}" srcOrd="6" destOrd="0" presId="urn:microsoft.com/office/officeart/2005/8/layout/cycle5"/>
    <dgm:cxn modelId="{3467EFE6-4511-476A-A592-5CF50857F008}" type="presParOf" srcId="{308B2AD9-E80E-4C2F-B408-E0B81D455F7E}" destId="{0E650C0E-7B12-4C63-A5E5-0A04706BB8A3}" srcOrd="7" destOrd="0" presId="urn:microsoft.com/office/officeart/2005/8/layout/cycle5"/>
    <dgm:cxn modelId="{28691611-5191-4C0F-ADEE-67C4C0573732}" type="presParOf" srcId="{308B2AD9-E80E-4C2F-B408-E0B81D455F7E}" destId="{9610BD6E-742A-40D8-BCBE-D1F2D4F40E0B}" srcOrd="8" destOrd="0" presId="urn:microsoft.com/office/officeart/2005/8/layout/cycle5"/>
    <dgm:cxn modelId="{9FE89134-07F2-48E0-9326-D10964FBCF09}" type="presParOf" srcId="{308B2AD9-E80E-4C2F-B408-E0B81D455F7E}" destId="{8F2C9420-FF25-453A-8742-DF1F773BDDAC}" srcOrd="9" destOrd="0" presId="urn:microsoft.com/office/officeart/2005/8/layout/cycle5"/>
    <dgm:cxn modelId="{AC73BDDF-45DC-4CE1-B7C6-31C467CC045F}" type="presParOf" srcId="{308B2AD9-E80E-4C2F-B408-E0B81D455F7E}" destId="{94FDACA4-7DFB-47C2-810A-56298187F096}" srcOrd="10" destOrd="0" presId="urn:microsoft.com/office/officeart/2005/8/layout/cycle5"/>
    <dgm:cxn modelId="{868CEC2F-2AB5-48AA-8FEF-47D0CDE88408}" type="presParOf" srcId="{308B2AD9-E80E-4C2F-B408-E0B81D455F7E}" destId="{6C795495-7AB0-4CE1-A633-CF7C28BB528F}" srcOrd="11" destOrd="0" presId="urn:microsoft.com/office/officeart/2005/8/layout/cycle5"/>
    <dgm:cxn modelId="{610C7851-1F82-4869-841C-86D104E11E6A}" type="presParOf" srcId="{308B2AD9-E80E-4C2F-B408-E0B81D455F7E}" destId="{6F108054-A58B-4BF1-9D0C-98CCC2E0A5CF}" srcOrd="12" destOrd="0" presId="urn:microsoft.com/office/officeart/2005/8/layout/cycle5"/>
    <dgm:cxn modelId="{B6F9EC4C-8A68-43B0-95C0-4EF70A166D62}" type="presParOf" srcId="{308B2AD9-E80E-4C2F-B408-E0B81D455F7E}" destId="{AC201606-83DF-4C06-B8BD-D25454465762}" srcOrd="13" destOrd="0" presId="urn:microsoft.com/office/officeart/2005/8/layout/cycle5"/>
    <dgm:cxn modelId="{06633CD1-C45E-44CA-93E0-6E09C83C2C25}" type="presParOf" srcId="{308B2AD9-E80E-4C2F-B408-E0B81D455F7E}" destId="{FC564E60-FA65-42CD-B553-A2D83551E83F}" srcOrd="14" destOrd="0" presId="urn:microsoft.com/office/officeart/2005/8/layout/cycle5"/>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F48068-72EB-49B6-BA07-02991892A9EA}">
      <dsp:nvSpPr>
        <dsp:cNvPr id="0" name=""/>
        <dsp:cNvSpPr/>
      </dsp:nvSpPr>
      <dsp:spPr>
        <a:xfrm>
          <a:off x="705562" y="43972"/>
          <a:ext cx="2093062" cy="2093062"/>
        </a:xfrm>
        <a:prstGeom prst="round2DiagRect">
          <a:avLst>
            <a:gd name="adj1" fmla="val 29727"/>
            <a:gd name="adj2" fmla="val 0"/>
          </a:avLst>
        </a:prstGeom>
        <a:solidFill>
          <a:srgbClr val="C0504D"/>
        </a:solidFill>
        <a:ln>
          <a:noFill/>
        </a:ln>
        <a:effectLst/>
      </dsp:spPr>
      <dsp:style>
        <a:lnRef idx="0">
          <a:scrgbClr r="0" g="0" b="0"/>
        </a:lnRef>
        <a:fillRef idx="1">
          <a:scrgbClr r="0" g="0" b="0"/>
        </a:fillRef>
        <a:effectRef idx="0">
          <a:scrgbClr r="0" g="0" b="0"/>
        </a:effectRef>
        <a:fontRef idx="minor"/>
      </dsp:style>
    </dsp:sp>
    <dsp:sp modelId="{BB171BCE-E7FD-4986-B695-CA573D2438B4}">
      <dsp:nvSpPr>
        <dsp:cNvPr id="0" name=""/>
        <dsp:cNvSpPr/>
      </dsp:nvSpPr>
      <dsp:spPr>
        <a:xfrm>
          <a:off x="1151624" y="490035"/>
          <a:ext cx="1200937" cy="12009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F78EA1-15C5-4E5C-BDE3-B9AC461607AD}">
      <dsp:nvSpPr>
        <dsp:cNvPr id="0" name=""/>
        <dsp:cNvSpPr/>
      </dsp:nvSpPr>
      <dsp:spPr>
        <a:xfrm>
          <a:off x="169669" y="2454043"/>
          <a:ext cx="343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defRPr cap="all"/>
          </a:pPr>
          <a:r>
            <a:rPr lang="en-GB" sz="2100" kern="1200" dirty="0">
              <a:latin typeface="Raleway" panose="020B0604020202020204" charset="0"/>
            </a:rPr>
            <a:t>WE LOOKED AT WHAT IT MEANS TO BE POOR OR RICH</a:t>
          </a:r>
          <a:endParaRPr lang="en-US" sz="2100" kern="1200" dirty="0">
            <a:latin typeface="Raleway" panose="020B0604020202020204" charset="0"/>
          </a:endParaRPr>
        </a:p>
      </dsp:txBody>
      <dsp:txXfrm>
        <a:off x="169669" y="2454043"/>
        <a:ext cx="3431250" cy="720000"/>
      </dsp:txXfrm>
    </dsp:sp>
    <dsp:sp modelId="{189B7000-61C6-4B94-B56E-91D1E3F3686C}">
      <dsp:nvSpPr>
        <dsp:cNvPr id="0" name=""/>
        <dsp:cNvSpPr/>
      </dsp:nvSpPr>
      <dsp:spPr>
        <a:xfrm>
          <a:off x="4737281" y="43972"/>
          <a:ext cx="2093062" cy="2093062"/>
        </a:xfrm>
        <a:prstGeom prst="round2DiagRect">
          <a:avLst>
            <a:gd name="adj1" fmla="val 29727"/>
            <a:gd name="adj2" fmla="val 0"/>
          </a:avLst>
        </a:prstGeom>
        <a:solidFill>
          <a:srgbClr val="9BBB59"/>
        </a:solidFill>
        <a:ln>
          <a:noFill/>
        </a:ln>
        <a:effectLst/>
      </dsp:spPr>
      <dsp:style>
        <a:lnRef idx="0">
          <a:scrgbClr r="0" g="0" b="0"/>
        </a:lnRef>
        <a:fillRef idx="1">
          <a:scrgbClr r="0" g="0" b="0"/>
        </a:fillRef>
        <a:effectRef idx="0">
          <a:scrgbClr r="0" g="0" b="0"/>
        </a:effectRef>
        <a:fontRef idx="minor"/>
      </dsp:style>
    </dsp:sp>
    <dsp:sp modelId="{DBF4844E-726A-4FE3-AE69-83E8D5EE8649}">
      <dsp:nvSpPr>
        <dsp:cNvPr id="0" name=""/>
        <dsp:cNvSpPr/>
      </dsp:nvSpPr>
      <dsp:spPr>
        <a:xfrm>
          <a:off x="5183343" y="490035"/>
          <a:ext cx="1200937" cy="12009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002917-6A70-4964-AAAB-3C77F76886AB}">
      <dsp:nvSpPr>
        <dsp:cNvPr id="0" name=""/>
        <dsp:cNvSpPr/>
      </dsp:nvSpPr>
      <dsp:spPr>
        <a:xfrm>
          <a:off x="3999528" y="2426877"/>
          <a:ext cx="343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100000"/>
            </a:lnSpc>
            <a:spcBef>
              <a:spcPct val="0"/>
            </a:spcBef>
            <a:spcAft>
              <a:spcPct val="35000"/>
            </a:spcAft>
            <a:buNone/>
            <a:defRPr cap="all"/>
          </a:pPr>
          <a:r>
            <a:rPr lang="en-US" sz="2100" kern="1200" dirty="0">
              <a:latin typeface="Raleway" panose="020B0604020202020204" charset="0"/>
            </a:rPr>
            <a:t>We</a:t>
          </a:r>
          <a:r>
            <a:rPr lang="en-US" sz="2100" kern="1200" baseline="0" dirty="0">
              <a:latin typeface="Raleway" panose="020B0604020202020204" charset="0"/>
            </a:rPr>
            <a:t> looked at how people become rich or poor</a:t>
          </a:r>
          <a:endParaRPr lang="en-US" sz="2100" kern="1200" dirty="0">
            <a:latin typeface="Raleway" panose="020B0604020202020204" charset="0"/>
          </a:endParaRPr>
        </a:p>
      </dsp:txBody>
      <dsp:txXfrm>
        <a:off x="3999528" y="2426877"/>
        <a:ext cx="343125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6C5CB5-B366-487C-8B86-8AE323510356}">
      <dsp:nvSpPr>
        <dsp:cNvPr id="0" name=""/>
        <dsp:cNvSpPr/>
      </dsp:nvSpPr>
      <dsp:spPr>
        <a:xfrm>
          <a:off x="3430303" y="634"/>
          <a:ext cx="1492854" cy="970355"/>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b="1" kern="1200" dirty="0">
              <a:latin typeface="Raleway" panose="020B0604020202020204" charset="0"/>
            </a:rPr>
            <a:t>Unemployed or low wage</a:t>
          </a:r>
        </a:p>
      </dsp:txBody>
      <dsp:txXfrm>
        <a:off x="3477672" y="48003"/>
        <a:ext cx="1398116" cy="875617"/>
      </dsp:txXfrm>
    </dsp:sp>
    <dsp:sp modelId="{880D807D-B07A-49D4-BB71-C4394E266227}">
      <dsp:nvSpPr>
        <dsp:cNvPr id="0" name=""/>
        <dsp:cNvSpPr/>
      </dsp:nvSpPr>
      <dsp:spPr>
        <a:xfrm>
          <a:off x="2239314" y="485812"/>
          <a:ext cx="3874832" cy="3874832"/>
        </a:xfrm>
        <a:custGeom>
          <a:avLst/>
          <a:gdLst/>
          <a:ahLst/>
          <a:cxnLst/>
          <a:rect l="0" t="0" r="0" b="0"/>
          <a:pathLst>
            <a:path>
              <a:moveTo>
                <a:pt x="2883530" y="246721"/>
              </a:moveTo>
              <a:arcTo wR="1937416" hR="1937416" stAng="17953884" swAng="1210826"/>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1994821-003C-49AB-9B27-4E5A47B6955B}">
      <dsp:nvSpPr>
        <dsp:cNvPr id="0" name=""/>
        <dsp:cNvSpPr/>
      </dsp:nvSpPr>
      <dsp:spPr>
        <a:xfrm>
          <a:off x="5272895" y="1339356"/>
          <a:ext cx="1492854" cy="970355"/>
        </a:xfrm>
        <a:prstGeom prst="roundRect">
          <a:avLst/>
        </a:prstGeom>
        <a:solidFill>
          <a:schemeClr val="accent3">
            <a:hueOff val="2812566"/>
            <a:satOff val="-4220"/>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b="1" kern="1200" dirty="0">
              <a:latin typeface="Raleway" panose="020B0604020202020204" charset="0"/>
            </a:rPr>
            <a:t>Poor housing</a:t>
          </a:r>
        </a:p>
      </dsp:txBody>
      <dsp:txXfrm>
        <a:off x="5320264" y="1386725"/>
        <a:ext cx="1398116" cy="875617"/>
      </dsp:txXfrm>
    </dsp:sp>
    <dsp:sp modelId="{D68BFE54-8B75-4AEE-B960-D9DA5C0CF33D}">
      <dsp:nvSpPr>
        <dsp:cNvPr id="0" name=""/>
        <dsp:cNvSpPr/>
      </dsp:nvSpPr>
      <dsp:spPr>
        <a:xfrm>
          <a:off x="2239314" y="485812"/>
          <a:ext cx="3874832" cy="3874832"/>
        </a:xfrm>
        <a:custGeom>
          <a:avLst/>
          <a:gdLst/>
          <a:ahLst/>
          <a:cxnLst/>
          <a:rect l="0" t="0" r="0" b="0"/>
          <a:pathLst>
            <a:path>
              <a:moveTo>
                <a:pt x="3870175" y="2071662"/>
              </a:moveTo>
              <a:arcTo wR="1937416" hR="1937416" stAng="21838397" swAng="1359175"/>
            </a:path>
          </a:pathLst>
        </a:custGeom>
        <a:noFill/>
        <a:ln w="9525" cap="flat" cmpd="sng" algn="ctr">
          <a:solidFill>
            <a:schemeClr val="accent3">
              <a:hueOff val="2812566"/>
              <a:satOff val="-4220"/>
              <a:lumOff val="-686"/>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BA528AD-1EF8-45B2-A689-4BF0252EAC16}">
      <dsp:nvSpPr>
        <dsp:cNvPr id="0" name=""/>
        <dsp:cNvSpPr/>
      </dsp:nvSpPr>
      <dsp:spPr>
        <a:xfrm>
          <a:off x="4569087" y="3505453"/>
          <a:ext cx="1492854" cy="970355"/>
        </a:xfrm>
        <a:prstGeom prst="roundRect">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b="1" kern="1200" dirty="0">
              <a:latin typeface="Raleway" panose="020B0604020202020204" charset="0"/>
            </a:rPr>
            <a:t>Poor food</a:t>
          </a:r>
        </a:p>
      </dsp:txBody>
      <dsp:txXfrm>
        <a:off x="4616456" y="3552822"/>
        <a:ext cx="1398116" cy="875617"/>
      </dsp:txXfrm>
    </dsp:sp>
    <dsp:sp modelId="{9610BD6E-742A-40D8-BCBE-D1F2D4F40E0B}">
      <dsp:nvSpPr>
        <dsp:cNvPr id="0" name=""/>
        <dsp:cNvSpPr/>
      </dsp:nvSpPr>
      <dsp:spPr>
        <a:xfrm>
          <a:off x="2239314" y="485812"/>
          <a:ext cx="3874832" cy="3874832"/>
        </a:xfrm>
        <a:custGeom>
          <a:avLst/>
          <a:gdLst/>
          <a:ahLst/>
          <a:cxnLst/>
          <a:rect l="0" t="0" r="0" b="0"/>
          <a:pathLst>
            <a:path>
              <a:moveTo>
                <a:pt x="2174964" y="3860214"/>
              </a:moveTo>
              <a:arcTo wR="1937416" hR="1937416" stAng="4977432" swAng="845135"/>
            </a:path>
          </a:pathLst>
        </a:custGeom>
        <a:noFill/>
        <a:ln w="9525" cap="flat" cmpd="sng" algn="ctr">
          <a:solidFill>
            <a:schemeClr val="accent3">
              <a:hueOff val="5625132"/>
              <a:satOff val="-8440"/>
              <a:lumOff val="-1373"/>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F2C9420-FF25-453A-8742-DF1F773BDDAC}">
      <dsp:nvSpPr>
        <dsp:cNvPr id="0" name=""/>
        <dsp:cNvSpPr/>
      </dsp:nvSpPr>
      <dsp:spPr>
        <a:xfrm>
          <a:off x="2291518" y="3505453"/>
          <a:ext cx="1492854" cy="970355"/>
        </a:xfrm>
        <a:prstGeom prst="roundRect">
          <a:avLst/>
        </a:prstGeom>
        <a:solidFill>
          <a:schemeClr val="accent3">
            <a:hueOff val="8437698"/>
            <a:satOff val="-12660"/>
            <a:lumOff val="-20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b="1" kern="1200" dirty="0">
              <a:latin typeface="Raleway" panose="020B0604020202020204" charset="0"/>
            </a:rPr>
            <a:t>Poor health </a:t>
          </a:r>
        </a:p>
      </dsp:txBody>
      <dsp:txXfrm>
        <a:off x="2338887" y="3552822"/>
        <a:ext cx="1398116" cy="875617"/>
      </dsp:txXfrm>
    </dsp:sp>
    <dsp:sp modelId="{6C795495-7AB0-4CE1-A633-CF7C28BB528F}">
      <dsp:nvSpPr>
        <dsp:cNvPr id="0" name=""/>
        <dsp:cNvSpPr/>
      </dsp:nvSpPr>
      <dsp:spPr>
        <a:xfrm>
          <a:off x="2239314" y="485812"/>
          <a:ext cx="3874832" cy="3874832"/>
        </a:xfrm>
        <a:custGeom>
          <a:avLst/>
          <a:gdLst/>
          <a:ahLst/>
          <a:cxnLst/>
          <a:rect l="0" t="0" r="0" b="0"/>
          <a:pathLst>
            <a:path>
              <a:moveTo>
                <a:pt x="205464" y="2805704"/>
              </a:moveTo>
              <a:arcTo wR="1937416" hR="1937416" stAng="9202428" swAng="1359175"/>
            </a:path>
          </a:pathLst>
        </a:custGeom>
        <a:noFill/>
        <a:ln w="9525" cap="flat" cmpd="sng" algn="ctr">
          <a:solidFill>
            <a:schemeClr val="accent3">
              <a:hueOff val="8437698"/>
              <a:satOff val="-12660"/>
              <a:lumOff val="-205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F108054-A58B-4BF1-9D0C-98CCC2E0A5CF}">
      <dsp:nvSpPr>
        <dsp:cNvPr id="0" name=""/>
        <dsp:cNvSpPr/>
      </dsp:nvSpPr>
      <dsp:spPr>
        <a:xfrm>
          <a:off x="1587710" y="1339356"/>
          <a:ext cx="1492854" cy="970355"/>
        </a:xfrm>
        <a:prstGeom prst="roundRect">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b="1" kern="1200" dirty="0">
              <a:latin typeface="Raleway" panose="020B0604020202020204" charset="0"/>
            </a:rPr>
            <a:t>Lack of educational opportunities</a:t>
          </a:r>
        </a:p>
      </dsp:txBody>
      <dsp:txXfrm>
        <a:off x="1635079" y="1386725"/>
        <a:ext cx="1398116" cy="875617"/>
      </dsp:txXfrm>
    </dsp:sp>
    <dsp:sp modelId="{FC564E60-FA65-42CD-B553-A2D83551E83F}">
      <dsp:nvSpPr>
        <dsp:cNvPr id="0" name=""/>
        <dsp:cNvSpPr/>
      </dsp:nvSpPr>
      <dsp:spPr>
        <a:xfrm>
          <a:off x="2239314" y="485812"/>
          <a:ext cx="3874832" cy="3874832"/>
        </a:xfrm>
        <a:custGeom>
          <a:avLst/>
          <a:gdLst/>
          <a:ahLst/>
          <a:cxnLst/>
          <a:rect l="0" t="0" r="0" b="0"/>
          <a:pathLst>
            <a:path>
              <a:moveTo>
                <a:pt x="466131" y="676899"/>
              </a:moveTo>
              <a:arcTo wR="1937416" hR="1937416" stAng="13235290" swAng="1210826"/>
            </a:path>
          </a:pathLst>
        </a:custGeom>
        <a:noFill/>
        <a:ln w="9525" cap="flat" cmpd="sng" algn="ctr">
          <a:solidFill>
            <a:schemeClr val="accent3">
              <a:hueOff val="11250264"/>
              <a:satOff val="-16880"/>
              <a:lumOff val="-2745"/>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670DFC-1D17-44BE-ACA8-0C51F75C712E}" type="datetimeFigureOut">
              <a:rPr lang="en-GB" smtClean="0"/>
              <a:t>21/07/2020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6BB127-19A0-46DD-B87A-5AA2952D2494}" type="slidenum">
              <a:rPr lang="en-GB" smtClean="0"/>
              <a:t>‹#›</a:t>
            </a:fld>
            <a:endParaRPr lang="en-GB"/>
          </a:p>
        </p:txBody>
      </p:sp>
    </p:spTree>
    <p:extLst>
      <p:ext uri="{BB962C8B-B14F-4D97-AF65-F5344CB8AC3E}">
        <p14:creationId xmlns:p14="http://schemas.microsoft.com/office/powerpoint/2010/main" val="1595184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k.images.search.yahoo.com/yhs/search;_ylt=AwrJ3s8kKg9eY.8A5Nqe3olQ?p=google+children+in+poverty+in+uk&amp;norw=1&amp;ei=UTF-8&amp;type=pds_sjiqmxum1acegikmuebkmoqsuwl96p7j8qmodg_19_39_ssg15_ag24378&amp;fr=yhs-itm-001&amp;hsimp=yhs-001&amp;hspart=itm&amp;param1=1&amp;param2=f%3D4%26b%3Dchrome%26ip%3D82.17.167.174%26pa%3Dpdfconverterds%26type%3Dpds_sjiqmxum1acegikmuebkmoqsuwl96p7j8qmodg_19_39_ssg15_ag24378%26cat%3Dweb%26a%3Dpds_sjiqmxum1acegikmuebkmoqsuwl96p7j8qmodg_19_39_ssg15_ag24378%26xlp_pers_guid%3Dgclid_eaiaiqobchmiw9jr47ds5aiv46pxch212gh1eaeyasaaegjasfd_bwe%26xlp_sess_guid%3Dgclid_eaiaiqobchmiw9jr47ds5aiv46pxch212gh1eaeyasaaegjasfd_bwe-a74a-f89acab02d74%26uref%3D%26abid%3D20243%26xt_abg%3D24378%26xt_ver%3D10.1.4.68%26ls_ts%3D1569428525&amp;imgl=fsu&amp;fr2=p:s,v:i#id=9&amp;iurl=https%3A%2F%2Fseneddhome.com%2Fwp-content%2Fuploads%2F2018%2F11%2Fpoverty.jpg&amp;action=clic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google.co.uk/search?q=child+poverty&amp;tbm=isch&amp;ved=2ahUKEwjvz4jcsOfmAhVM0YUKHVfxB9EQ2-cCegQIABAA&amp;oq=child+poverty&amp;gs_l=img.3..0l10.128816.132493..135031...1.0..0.73.800.13......0....1..gws-wiz-img.....10..35i362i39j35i39j0i131j0i67.j0KfGA6wV8c&amp;ei=riwPXu9AzKKXBNfin4gN&amp;bih=937&amp;biw=1903&amp;tbs=sur:fc&amp;hl=en#imgrc=ETxdGMVPGImQ4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live.staticflickr.com/334/31563573240_0e78676679_b.jpg"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www.needpix.com/photo/1061439/river-water-residential-area-houses-grass" TargetMode="External"/><Relationship Id="rId5" Type="http://schemas.openxmlformats.org/officeDocument/2006/relationships/hyperlink" Target="https://www.geograph.org.uk/photo/6380742" TargetMode="External"/><Relationship Id="rId4" Type="http://schemas.openxmlformats.org/officeDocument/2006/relationships/hyperlink" Target="https://www.pxfuel.com/en/free-photo-ogcma"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commons.wikimedia.org/wiki/File:Pills_and_medicines_"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freesvg.org/food-basket-vector-icon"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flickr.com/photos/30478819@N08/42075688425" TargetMode="External"/><Relationship Id="rId7" Type="http://schemas.openxmlformats.org/officeDocument/2006/relationships/hyperlink" Target="https://publicdomainvectors.org/en/free-clipart/Girl-using-laptop/79463.html"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en.wikipedia.org/wiki/Desktop_computer" TargetMode="External"/><Relationship Id="rId5" Type="http://schemas.openxmlformats.org/officeDocument/2006/relationships/hyperlink" Target="https://publicdomainvectors.org/en/free-clipart/Mobile-phone-in-hand/81183.html" TargetMode="External"/><Relationship Id="rId4" Type="http://schemas.openxmlformats.org/officeDocument/2006/relationships/hyperlink" Target="https://publicdomainvectors.org/en/free-clipart/A-Family-Car-Vector/2006.html"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commons.wikimedia.org/wiki/File:Kitchen_water_tap_20190408.jpg"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www.wallpaperflare.com/opened-white-refrigerator-with-foods-and-beverage-packs-and-containers-in-refrigerator-wallpaper-wjquf"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oxfam.org.uk/what-we-do/issues-we-work-on/poverty-in-the-uk"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www.poverty.com/index.html"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cpag.org.uk/child-poverty/child-poverty-facts-and-figure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cpag.org.uk/child-poverty/child-poverty-facts-and-figure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hlinkClick r:id="rId3"/>
              </a:rPr>
              <a:t>Pictures allowed for use </a:t>
            </a:r>
          </a:p>
          <a:p>
            <a:r>
              <a:rPr lang="en-GB" dirty="0">
                <a:hlinkClick r:id="rId3"/>
              </a:rPr>
              <a:t>https://uk.images.search.yahoo.com/yhs/search;_ylt=AwrJ3s8kKg9eY.8A5Nqe3olQ?p=google+children+in+poverty+in+uk&amp;norw=1&amp;ei=UTF-8&amp;type=pds_sjiqmxum1acegikmuebkmoqsuwl96p7j8qmodg_19_39_ssg15_ag24378&amp;fr=yhs-itm-001&amp;hsimp=yhs-001&amp;hspart=itm&amp;param1=1&amp;param2=f%3D4%26b%3Dchrome%26ip%3D82.17.167.174%26pa%3Dpdfconverterds%26type%3Dpds_sjiqmxum1acegikmuebkmoqsuwl96p7j8qmodg_19_39_ssg15_ag24378%26cat%3Dweb%26a%3Dpds_sjiqmxum1acegikmuebkmoqsuwl96p7j8qmodg_19_39_ssg15_ag24378%26xlp_pers_guid%3Dgclid_eaiaiqobchmiw9jr47ds5aiv46pxch212gh1eaeyasaaegjasfd_bwe%26xlp_sess_guid%3Dgclid_eaiaiqobchmiw9jr47ds5aiv46pxch212gh1eaeyasaaegjasfd_bwe-a74a-f89acab02d74%26uref%3D%26abid%3D20243%26xt_abg%3D24378%26xt_ver%3D10.1.4.68%26ls_ts%3D1569428525&amp;imgl=fsu&amp;fr2=p%3As%2Cv%3Ai#id=9&amp;iurl=https%3A%2F%2Fseneddhome.com%2Fwp-content%2Fuploads%2F2018%2F11%2Fpoverty.jpg&amp;action=click</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779655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Pts val="1100"/>
              <a:buFontTx/>
              <a:buNone/>
              <a:tabLst/>
              <a:defRPr/>
            </a:pPr>
            <a:r>
              <a:rPr lang="en-GB" dirty="0">
                <a:hlinkClick r:id="rId3"/>
              </a:rPr>
              <a:t>https://www.google.co.uk/</a:t>
            </a:r>
            <a:r>
              <a:rPr lang="en-GB" dirty="0" err="1">
                <a:hlinkClick r:id="rId3"/>
              </a:rPr>
              <a:t>search?q</a:t>
            </a:r>
            <a:r>
              <a:rPr lang="en-GB" dirty="0">
                <a:hlinkClick r:id="rId3"/>
              </a:rPr>
              <a:t>=</a:t>
            </a:r>
            <a:r>
              <a:rPr lang="en-GB" dirty="0" err="1">
                <a:hlinkClick r:id="rId3"/>
              </a:rPr>
              <a:t>child+poverty&amp;tbm</a:t>
            </a:r>
            <a:r>
              <a:rPr lang="en-GB" dirty="0">
                <a:hlinkClick r:id="rId3"/>
              </a:rPr>
              <a:t>=</a:t>
            </a:r>
            <a:r>
              <a:rPr lang="en-GB" dirty="0" err="1">
                <a:hlinkClick r:id="rId3"/>
              </a:rPr>
              <a:t>isch&amp;ved</a:t>
            </a:r>
            <a:r>
              <a:rPr lang="en-GB" dirty="0">
                <a:hlinkClick r:id="rId3"/>
              </a:rPr>
              <a:t>=2ahUKEwjvz4jcsOfmAhVM0YUKHVfxB9EQ2-cCegQIABAA&amp;oq=</a:t>
            </a:r>
            <a:r>
              <a:rPr lang="en-GB" dirty="0" err="1">
                <a:hlinkClick r:id="rId3"/>
              </a:rPr>
              <a:t>child+poverty&amp;gs_l</a:t>
            </a:r>
            <a:r>
              <a:rPr lang="en-GB" dirty="0">
                <a:hlinkClick r:id="rId3"/>
              </a:rPr>
              <a:t>=img.3..0l10.128816.132493..135031...1.0..0.73.800.13......0....1..gws-wiz-img.....10..35i362i39j35i39j0i131j0i67.j0KfGA6wV8c&amp;ei=riwPXu9AzKKXBNfin4gN&amp;bih=937&amp;biw=1903&amp;tbs=sur%3Afc&amp;hl=</a:t>
            </a:r>
            <a:r>
              <a:rPr lang="en-GB" dirty="0" err="1">
                <a:hlinkClick r:id="rId3"/>
              </a:rPr>
              <a:t>en#imgrc</a:t>
            </a:r>
            <a:r>
              <a:rPr lang="en-GB" dirty="0">
                <a:hlinkClick r:id="rId3"/>
              </a:rPr>
              <a:t>=ETxdGMVPGImQ4M</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06196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hlinkClick r:id="rId3"/>
              </a:rPr>
              <a:t>https://live.staticflickr.com/334/31563573240_0e78676679_b.jpg</a:t>
            </a:r>
            <a:endParaRPr lang="en-GB" dirty="0"/>
          </a:p>
          <a:p>
            <a:pPr marL="0" lvl="0" indent="0" algn="l" rtl="0">
              <a:lnSpc>
                <a:spcPct val="100000"/>
              </a:lnSpc>
              <a:spcBef>
                <a:spcPts val="0"/>
              </a:spcBef>
              <a:spcAft>
                <a:spcPts val="0"/>
              </a:spcAft>
              <a:buSzPts val="1100"/>
              <a:buNone/>
            </a:pPr>
            <a:r>
              <a:rPr lang="en-GB" dirty="0">
                <a:hlinkClick r:id="rId4"/>
              </a:rPr>
              <a:t>https://www.pxfuel.com/en/free-photo-ogcma</a:t>
            </a:r>
            <a:endParaRPr lang="en-GB" dirty="0"/>
          </a:p>
          <a:p>
            <a:pPr marL="0" lvl="0" indent="0" algn="l" rtl="0">
              <a:lnSpc>
                <a:spcPct val="100000"/>
              </a:lnSpc>
              <a:spcBef>
                <a:spcPts val="0"/>
              </a:spcBef>
              <a:spcAft>
                <a:spcPts val="0"/>
              </a:spcAft>
              <a:buSzPts val="1100"/>
              <a:buNone/>
            </a:pPr>
            <a:r>
              <a:rPr lang="en-GB" dirty="0">
                <a:hlinkClick r:id="rId5"/>
              </a:rPr>
              <a:t>https://www.geograph.org.uk/photo/6380742</a:t>
            </a:r>
            <a:endParaRPr lang="en-GB" dirty="0"/>
          </a:p>
          <a:p>
            <a:pPr marL="0" lvl="0" indent="0" algn="l" rtl="0">
              <a:lnSpc>
                <a:spcPct val="100000"/>
              </a:lnSpc>
              <a:spcBef>
                <a:spcPts val="0"/>
              </a:spcBef>
              <a:spcAft>
                <a:spcPts val="0"/>
              </a:spcAft>
              <a:buSzPts val="1100"/>
              <a:buNone/>
            </a:pPr>
            <a:r>
              <a:rPr lang="en-GB" dirty="0">
                <a:hlinkClick r:id="rId6"/>
              </a:rPr>
              <a:t>https://www.needpix.com/photo/1061439/river-water-residential-area-houses-grass</a:t>
            </a:r>
            <a:endParaRPr dirty="0"/>
          </a:p>
        </p:txBody>
      </p:sp>
    </p:spTree>
    <p:extLst>
      <p:ext uri="{BB962C8B-B14F-4D97-AF65-F5344CB8AC3E}">
        <p14:creationId xmlns:p14="http://schemas.microsoft.com/office/powerpoint/2010/main" val="2871494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1875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993621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721932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49881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Pts val="1100"/>
              <a:buFontTx/>
              <a:buNone/>
              <a:tabLst/>
              <a:defRPr/>
            </a:pPr>
            <a:r>
              <a:rPr lang="en-GB" dirty="0"/>
              <a:t>https://encrypted-tbn0.gstatic.com/images?q=tbn%3AANd9GcTbBNfuoX4H4mzaFmmjkDasvS9KYAeGFlvR1iff9tLFmbgvPJDD</a:t>
            </a:r>
          </a:p>
          <a:p>
            <a:r>
              <a:rPr lang="en-GB"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 </a:t>
            </a:r>
            <a:r>
              <a:rPr lang="en-GB" dirty="0"/>
              <a:t>https://upload.wikimedia.org/wikipedia/commons/4/49/Basic_rural_home_%28Unsplash%29.jpg</a:t>
            </a:r>
          </a:p>
          <a:p>
            <a:r>
              <a:rPr lang="en-GB" dirty="0">
                <a:hlinkClick r:id="rId3"/>
              </a:rPr>
              <a:t>https://commons.wikimedia.org/wiki/File:Pills_and_medicines_</a:t>
            </a:r>
            <a:endParaRPr lang="en-GB" dirty="0"/>
          </a:p>
          <a:p>
            <a:r>
              <a:rPr lang="en-GB" dirty="0">
                <a:hlinkClick r:id="rId4"/>
              </a:rPr>
              <a:t>https://freesvg.org/food-basket-vector-icon</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https://images.pexels.com/photos/298949/water-drop-of-water-macro-drip-298949.jpeg?cs=srgb&amp;dl=blue-clean-clear-dew-298949.jpg&amp;fm=jpg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486186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Pts val="1100"/>
              <a:buFontTx/>
              <a:buNone/>
              <a:tabLst/>
              <a:defRPr/>
            </a:pPr>
            <a:r>
              <a:rPr lang="en-GB" dirty="0"/>
              <a:t>https://s0.geograph.org.uk/photos/47/00/470017_7e590096.jpg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528419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9115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4c6af311c4_0_9: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 name="Google Shape;66;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Pts val="1100"/>
              <a:buFontTx/>
              <a:buNone/>
              <a:tabLst/>
              <a:defRPr/>
            </a:pPr>
            <a:r>
              <a:rPr lang="en-GB" sz="1200" kern="1200" dirty="0">
                <a:solidFill>
                  <a:schemeClr val="tx1"/>
                </a:solidFill>
                <a:effectLst/>
                <a:latin typeface="+mn-lt"/>
                <a:ea typeface="+mn-ea"/>
                <a:cs typeface="+mn-cs"/>
              </a:rPr>
              <a:t>https://cdn.pixabay.com/photo/2014/07/28/11/16/children-403582_960_720.jpg</a:t>
            </a:r>
          </a:p>
          <a:p>
            <a:pPr marL="0" lvl="0" indent="0" algn="l" rtl="0">
              <a:lnSpc>
                <a:spcPct val="100000"/>
              </a:lnSpc>
              <a:spcBef>
                <a:spcPts val="0"/>
              </a:spcBef>
              <a:spcAft>
                <a:spcPts val="0"/>
              </a:spcAft>
              <a:buSzPts val="1100"/>
              <a:buNone/>
            </a:pPr>
            <a:r>
              <a:rPr lang="en-GB" dirty="0">
                <a:hlinkClick r:id="rId3"/>
              </a:rPr>
              <a:t>https://www.flickr.com/photos/30478819@N08/42075688425</a:t>
            </a:r>
            <a:endParaRPr lang="en-GB" dirty="0"/>
          </a:p>
          <a:p>
            <a:pPr marL="0" lvl="0" indent="0" algn="l" rtl="0">
              <a:lnSpc>
                <a:spcPct val="100000"/>
              </a:lnSpc>
              <a:spcBef>
                <a:spcPts val="0"/>
              </a:spcBef>
              <a:spcAft>
                <a:spcPts val="0"/>
              </a:spcAft>
              <a:buSzPts val="1100"/>
              <a:buNone/>
            </a:pPr>
            <a:r>
              <a:rPr lang="en-GB" dirty="0">
                <a:hlinkClick r:id="rId4"/>
              </a:rPr>
              <a:t>https://publicdomainvectors.org/en/free-clipart/A-Family-Car-Vector/2006.html</a:t>
            </a:r>
            <a:endParaRPr lang="en-GB" dirty="0"/>
          </a:p>
          <a:p>
            <a:pPr marL="0" lvl="0" indent="0" algn="l" rtl="0">
              <a:lnSpc>
                <a:spcPct val="100000"/>
              </a:lnSpc>
              <a:spcBef>
                <a:spcPts val="0"/>
              </a:spcBef>
              <a:spcAft>
                <a:spcPts val="0"/>
              </a:spcAft>
              <a:buSzPts val="1100"/>
              <a:buNone/>
            </a:pPr>
            <a:r>
              <a:rPr lang="en-GB" dirty="0">
                <a:hlinkClick r:id="rId5"/>
              </a:rPr>
              <a:t>https://publicdomainvectors.org/en/free-clipart/Mobile-phone-in-hand/81183.html</a:t>
            </a:r>
            <a:endParaRPr lang="en-GB" dirty="0"/>
          </a:p>
          <a:p>
            <a:pPr marL="0" lvl="0" indent="0" algn="l" rtl="0">
              <a:lnSpc>
                <a:spcPct val="100000"/>
              </a:lnSpc>
              <a:spcBef>
                <a:spcPts val="0"/>
              </a:spcBef>
              <a:spcAft>
                <a:spcPts val="0"/>
              </a:spcAft>
              <a:buSzPts val="1100"/>
              <a:buNone/>
            </a:pPr>
            <a:r>
              <a:rPr lang="en-GB" dirty="0">
                <a:hlinkClick r:id="rId6"/>
              </a:rPr>
              <a:t>https://en.wikipedia.org/wiki/Desktop_computer</a:t>
            </a:r>
            <a:endParaRPr lang="en-GB" dirty="0"/>
          </a:p>
          <a:p>
            <a:pPr marL="0" lvl="0" indent="0" algn="l" rtl="0">
              <a:lnSpc>
                <a:spcPct val="100000"/>
              </a:lnSpc>
              <a:spcBef>
                <a:spcPts val="0"/>
              </a:spcBef>
              <a:spcAft>
                <a:spcPts val="0"/>
              </a:spcAft>
              <a:buSzPts val="1100"/>
              <a:buNone/>
            </a:pPr>
            <a:endParaRPr lang="en-GB" dirty="0"/>
          </a:p>
          <a:p>
            <a:pPr marL="0" lvl="0" indent="0" algn="l" rtl="0">
              <a:lnSpc>
                <a:spcPct val="100000"/>
              </a:lnSpc>
              <a:spcBef>
                <a:spcPts val="0"/>
              </a:spcBef>
              <a:spcAft>
                <a:spcPts val="0"/>
              </a:spcAft>
              <a:buSzPts val="1100"/>
              <a:buNone/>
            </a:pPr>
            <a:r>
              <a:rPr lang="en-GB" dirty="0">
                <a:hlinkClick r:id="rId7"/>
              </a:rPr>
              <a:t>https://publicdomainvectors.org/en/free-clipart/Girl-using-laptop/79463.html</a:t>
            </a:r>
            <a:endParaRPr dirty="0"/>
          </a:p>
        </p:txBody>
      </p:sp>
    </p:spTree>
    <p:extLst>
      <p:ext uri="{BB962C8B-B14F-4D97-AF65-F5344CB8AC3E}">
        <p14:creationId xmlns:p14="http://schemas.microsoft.com/office/powerpoint/2010/main" val="2800610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844577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a:hlinkClick r:id="rId3"/>
              </a:rPr>
              <a:t>Https://commons.wikimedia.org/wiki/File:Kitchen_water_tap_20190408.jpg</a:t>
            </a:r>
            <a:endParaRPr lang="en-GB" dirty="0"/>
          </a:p>
          <a:p>
            <a:pPr marL="0" lvl="0" indent="0" algn="l" rtl="0">
              <a:lnSpc>
                <a:spcPct val="100000"/>
              </a:lnSpc>
              <a:spcBef>
                <a:spcPts val="0"/>
              </a:spcBef>
              <a:spcAft>
                <a:spcPts val="0"/>
              </a:spcAft>
              <a:buSzPts val="1100"/>
              <a:buNone/>
            </a:pPr>
            <a:r>
              <a:rPr lang="en-GB" dirty="0">
                <a:hlinkClick r:id="rId4"/>
              </a:rPr>
              <a:t>https://www.wallpaperflare.com/opened-white-refrigerator-with-foods-and-beverage-packs-and-containers-in-refrigerator-wallpaper-wjquf</a:t>
            </a:r>
            <a:endParaRPr dirty="0"/>
          </a:p>
        </p:txBody>
      </p:sp>
    </p:spTree>
    <p:extLst>
      <p:ext uri="{BB962C8B-B14F-4D97-AF65-F5344CB8AC3E}">
        <p14:creationId xmlns:p14="http://schemas.microsoft.com/office/powerpoint/2010/main" val="22850700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dirty="0"/>
              <a:t>Explain that poverty</a:t>
            </a:r>
            <a:r>
              <a:rPr lang="en-GB" baseline="0" dirty="0"/>
              <a:t> is an issue in the UK as well as abroad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http://www.oxfam.org.uk/what-we-do/issues-we-work-on/poverty-in-the-uk</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rPr>
              <a:t>http://www.poverty.com/index.html</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7706624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Pts val="1100"/>
              <a:buFontTx/>
              <a:buNone/>
              <a:tabLst/>
              <a:defRPr/>
            </a:pPr>
            <a:r>
              <a:rPr lang="en-GB" dirty="0">
                <a:hlinkClick r:id="rId3"/>
              </a:rPr>
              <a:t>https://cpag.org.uk/child-poverty/child-poverty-facts-and-figures</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343407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4619450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8869060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39858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795314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89990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274193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590943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707370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5333146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18725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Pts val="1100"/>
              <a:buFontTx/>
              <a:buNone/>
              <a:tabLst/>
              <a:defRPr/>
            </a:pPr>
            <a:r>
              <a:rPr lang="en-GB" dirty="0">
                <a:hlinkClick r:id="rId3"/>
              </a:rPr>
              <a:t>https://cpag.org.uk/child-poverty/child-poverty-facts-and-figures</a:t>
            </a:r>
            <a:endParaRPr lang="en-GB"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9857545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58167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57908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77183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148021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38730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c7a48efbc_0_48:notes"/>
          <p:cNvSpPr>
            <a:spLocks noGrp="1" noRot="1" noChangeAspect="1"/>
          </p:cNvSpPr>
          <p:nvPr>
            <p:ph type="sldImg" idx="2"/>
          </p:nvPr>
        </p:nvSpPr>
        <p:spPr>
          <a:xfrm>
            <a:off x="1143000" y="685800"/>
            <a:ext cx="4573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59520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02A4CF9-3C29-460A-815A-E7E8FB6EE78A}" type="datetimeFigureOut">
              <a:rPr lang="en-GB" smtClean="0"/>
              <a:t>21/07/2020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2844597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02A4CF9-3C29-460A-815A-E7E8FB6EE78A}" type="datetimeFigureOut">
              <a:rPr lang="en-GB" smtClean="0"/>
              <a:t>21/07/2020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2864331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02A4CF9-3C29-460A-815A-E7E8FB6EE78A}" type="datetimeFigureOut">
              <a:rPr lang="en-GB" smtClean="0"/>
              <a:t>21/07/2020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1035500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02A4CF9-3C29-460A-815A-E7E8FB6EE78A}" type="datetimeFigureOut">
              <a:rPr lang="en-GB" smtClean="0"/>
              <a:t>21/07/2020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2721129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2A4CF9-3C29-460A-815A-E7E8FB6EE78A}" type="datetimeFigureOut">
              <a:rPr lang="en-GB" smtClean="0"/>
              <a:t>21/07/2020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14126961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802A4CF9-3C29-460A-815A-E7E8FB6EE78A}" type="datetimeFigureOut">
              <a:rPr lang="en-GB" smtClean="0"/>
              <a:t>21/07/2020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3325154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02A4CF9-3C29-460A-815A-E7E8FB6EE78A}" type="datetimeFigureOut">
              <a:rPr lang="en-GB" smtClean="0"/>
              <a:t>21/07/2020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3609028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02A4CF9-3C29-460A-815A-E7E8FB6EE78A}" type="datetimeFigureOut">
              <a:rPr lang="en-GB" smtClean="0"/>
              <a:t>21/07/2020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1280888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2A4CF9-3C29-460A-815A-E7E8FB6EE78A}" type="datetimeFigureOut">
              <a:rPr lang="en-GB" smtClean="0"/>
              <a:t>21/07/2020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323613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2A4CF9-3C29-460A-815A-E7E8FB6EE78A}" type="datetimeFigureOut">
              <a:rPr lang="en-GB" smtClean="0"/>
              <a:t>21/07/2020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2412312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2A4CF9-3C29-460A-815A-E7E8FB6EE78A}" type="datetimeFigureOut">
              <a:rPr lang="en-GB" smtClean="0"/>
              <a:t>21/07/2020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E3C63B2-76B6-4431-A61E-CDC4726E2836}" type="slidenum">
              <a:rPr lang="en-GB" smtClean="0"/>
              <a:t>‹#›</a:t>
            </a:fld>
            <a:endParaRPr lang="en-GB"/>
          </a:p>
        </p:txBody>
      </p:sp>
    </p:spTree>
    <p:extLst>
      <p:ext uri="{BB962C8B-B14F-4D97-AF65-F5344CB8AC3E}">
        <p14:creationId xmlns:p14="http://schemas.microsoft.com/office/powerpoint/2010/main" val="1035067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2A4CF9-3C29-460A-815A-E7E8FB6EE78A}" type="datetimeFigureOut">
              <a:rPr lang="en-GB" smtClean="0"/>
              <a:t>21/07/2020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3C63B2-76B6-4431-A61E-CDC4726E2836}" type="slidenum">
              <a:rPr lang="en-GB" smtClean="0"/>
              <a:t>‹#›</a:t>
            </a:fld>
            <a:endParaRPr lang="en-GB"/>
          </a:p>
        </p:txBody>
      </p:sp>
    </p:spTree>
    <p:extLst>
      <p:ext uri="{BB962C8B-B14F-4D97-AF65-F5344CB8AC3E}">
        <p14:creationId xmlns:p14="http://schemas.microsoft.com/office/powerpoint/2010/main" val="29084077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jpg"/><Relationship Id="rId7"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1.jpg"/><Relationship Id="rId7"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jpg"/><Relationship Id="rId7"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hyperlink" Target="http://www.poverty.com/"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hyperlink" Target="https://www.youtube.com/watch?v=8g1ym0BkAs8"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hyperlink" Target="https://www.youtube.com/watch?v=HEB4tvIRTXo"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g"/><Relationship Id="rId7" Type="http://schemas.openxmlformats.org/officeDocument/2006/relationships/diagramColors" Target="../diagrams/colors2.xml"/><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hyperlink" Target="http://www.unicef.ca/sites/default/files/imce_uploads/UTILITY%20NAV/TEACHERS/DOCS/GC/Rights_card_images_colour.pdf"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hyperlink" Target="https://cpag.org.uk/child-poverty/whats-povert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1.jpg"/><Relationship Id="rId7" Type="http://schemas.openxmlformats.org/officeDocument/2006/relationships/diagramData" Target="../diagrams/data1.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svg"/><Relationship Id="rId11" Type="http://schemas.microsoft.com/office/2007/relationships/diagramDrawing" Target="../diagrams/drawing1.xml"/><Relationship Id="rId5" Type="http://schemas.openxmlformats.org/officeDocument/2006/relationships/image" Target="../media/image5.png"/><Relationship Id="rId10" Type="http://schemas.openxmlformats.org/officeDocument/2006/relationships/diagramColors" Target="../diagrams/colors1.xml"/><Relationship Id="rId4" Type="http://schemas.openxmlformats.org/officeDocument/2006/relationships/image" Target="../media/image4.png"/><Relationship Id="rId9"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55" name="Google Shape;55;p13"/>
          <p:cNvSpPr/>
          <p:nvPr/>
        </p:nvSpPr>
        <p:spPr>
          <a:xfrm rot="10800000" flipH="1">
            <a:off x="366746" y="1065765"/>
            <a:ext cx="8394462" cy="43873"/>
          </a:xfrm>
          <a:prstGeom prst="rect">
            <a:avLst/>
          </a:prstGeom>
          <a:solidFill>
            <a:srgbClr val="4FA0C1"/>
          </a:solidFill>
          <a:ln>
            <a:noFill/>
          </a:ln>
        </p:spPr>
        <p:txBody>
          <a:bodyPr spcFirstLastPara="1" wrap="square" lIns="78190" tIns="78190" rIns="78190" bIns="78190" anchor="ctr" anchorCtr="0">
            <a:noAutofit/>
          </a:bodyPr>
          <a:lstStyle/>
          <a:p>
            <a:endParaRPr sz="1539">
              <a:solidFill>
                <a:srgbClr val="ED6E29"/>
              </a:solidFill>
            </a:endParaRPr>
          </a:p>
        </p:txBody>
      </p:sp>
      <p:sp>
        <p:nvSpPr>
          <p:cNvPr id="56" name="Google Shape;56;p13"/>
          <p:cNvSpPr/>
          <p:nvPr/>
        </p:nvSpPr>
        <p:spPr>
          <a:xfrm rot="10800000" flipH="1">
            <a:off x="366746" y="6279271"/>
            <a:ext cx="8394462" cy="43873"/>
          </a:xfrm>
          <a:prstGeom prst="rect">
            <a:avLst/>
          </a:prstGeom>
          <a:solidFill>
            <a:srgbClr val="4FA0C1"/>
          </a:solidFill>
          <a:ln>
            <a:noFill/>
          </a:ln>
        </p:spPr>
        <p:txBody>
          <a:bodyPr spcFirstLastPara="1" wrap="square" lIns="78190" tIns="78190" rIns="78190" bIns="78190" anchor="ctr" anchorCtr="0">
            <a:noAutofit/>
          </a:bodyPr>
          <a:lstStyle/>
          <a:p>
            <a:endParaRPr sz="1539">
              <a:solidFill>
                <a:srgbClr val="ED6E29"/>
              </a:solidFill>
            </a:endParaRPr>
          </a:p>
        </p:txBody>
      </p:sp>
      <p:sp>
        <p:nvSpPr>
          <p:cNvPr id="58" name="Google Shape;58;p13"/>
          <p:cNvSpPr txBox="1"/>
          <p:nvPr/>
        </p:nvSpPr>
        <p:spPr>
          <a:xfrm>
            <a:off x="311583" y="445186"/>
            <a:ext cx="7063676"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dirty="0">
                <a:solidFill>
                  <a:srgbClr val="4FA0C1"/>
                </a:solidFill>
                <a:latin typeface="Prompt"/>
                <a:ea typeface="Prompt"/>
                <a:cs typeface="Prompt"/>
                <a:sym typeface="Prompt"/>
              </a:rPr>
              <a:t>// </a:t>
            </a:r>
            <a:r>
              <a:rPr lang="it" sz="1539" b="1" dirty="0">
                <a:solidFill>
                  <a:srgbClr val="4FA0C1"/>
                </a:solidFill>
                <a:latin typeface="Prompt"/>
                <a:ea typeface="Prompt"/>
                <a:cs typeface="Prompt"/>
                <a:sym typeface="Prompt"/>
              </a:rPr>
              <a:t>INTERNATIONAL INEQUALITIES</a:t>
            </a:r>
            <a:r>
              <a:rPr lang="it" sz="1197" b="1" dirty="0">
                <a:solidFill>
                  <a:srgbClr val="4FA0C1"/>
                </a:solidFill>
                <a:latin typeface="Prompt"/>
                <a:ea typeface="Prompt"/>
                <a:cs typeface="Prompt"/>
                <a:sym typeface="Prompt"/>
              </a:rPr>
              <a:t> //</a:t>
            </a:r>
            <a:r>
              <a:rPr lang="it" sz="1197" dirty="0">
                <a:solidFill>
                  <a:srgbClr val="4FA0C1"/>
                </a:solidFill>
                <a:latin typeface="Arial"/>
                <a:ea typeface="Prompt"/>
                <a:cs typeface="Arial"/>
                <a:sym typeface="Arial"/>
              </a:rPr>
              <a:t>  </a:t>
            </a:r>
            <a:r>
              <a:rPr lang="it" sz="1539" b="1" dirty="0">
                <a:solidFill>
                  <a:srgbClr val="4FA0C1"/>
                </a:solidFill>
                <a:latin typeface="Prompt"/>
                <a:ea typeface="Prompt"/>
                <a:cs typeface="Prompt"/>
                <a:sym typeface="Prompt"/>
              </a:rPr>
              <a:t>Teaching Learning Uni</a:t>
            </a:r>
            <a:r>
              <a:rPr lang="en-GB" sz="1539" b="1" dirty="0">
                <a:solidFill>
                  <a:srgbClr val="4FA0C1"/>
                </a:solidFill>
                <a:latin typeface="Prompt"/>
                <a:ea typeface="Prompt"/>
                <a:cs typeface="Prompt"/>
                <a:sym typeface="Prompt"/>
              </a:rPr>
              <a:t>t  </a:t>
            </a:r>
          </a:p>
          <a:p>
            <a:pPr>
              <a:buClr>
                <a:srgbClr val="000000"/>
              </a:buClr>
              <a:buSzPts val="1400"/>
            </a:pPr>
            <a:r>
              <a:rPr lang="en-GB" sz="1539" b="1" dirty="0">
                <a:solidFill>
                  <a:srgbClr val="4FA0C1"/>
                </a:solidFill>
                <a:latin typeface="Prompt"/>
                <a:ea typeface="Prompt"/>
                <a:cs typeface="Prompt"/>
                <a:sym typeface="Prompt"/>
              </a:rPr>
              <a:t>Lesson 2</a:t>
            </a:r>
            <a:endParaRPr lang="en-GB" sz="1600" b="1" u="sng" dirty="0">
              <a:latin typeface="Arial" pitchFamily="34" charset="0"/>
              <a:cs typeface="Arial" pitchFamily="34" charset="0"/>
            </a:endParaRPr>
          </a:p>
          <a:p>
            <a:pPr>
              <a:buClr>
                <a:srgbClr val="000000"/>
              </a:buClr>
              <a:buSzPts val="1100"/>
            </a:pPr>
            <a:endParaRPr sz="1197" dirty="0">
              <a:solidFill>
                <a:srgbClr val="4FA0C1"/>
              </a:solidFill>
              <a:latin typeface="Arial"/>
              <a:ea typeface="Arial"/>
              <a:cs typeface="Arial"/>
              <a:sym typeface="Arial"/>
            </a:endParaRPr>
          </a:p>
        </p:txBody>
      </p:sp>
      <p:sp>
        <p:nvSpPr>
          <p:cNvPr id="59" name="Google Shape;59;p13"/>
          <p:cNvSpPr/>
          <p:nvPr/>
        </p:nvSpPr>
        <p:spPr>
          <a:xfrm>
            <a:off x="2529310" y="1456650"/>
            <a:ext cx="5715097" cy="4291709"/>
          </a:xfrm>
          <a:prstGeom prst="wedgeRectCallout">
            <a:avLst>
              <a:gd name="adj1" fmla="val -19831"/>
              <a:gd name="adj2" fmla="val 50787"/>
            </a:avLst>
          </a:prstGeom>
          <a:solidFill>
            <a:srgbClr val="CC0000"/>
          </a:solidFill>
          <a:ln>
            <a:noFill/>
          </a:ln>
        </p:spPr>
        <p:txBody>
          <a:bodyPr spcFirstLastPara="1" wrap="square" lIns="78190" tIns="78190" rIns="78190" bIns="78190" anchor="ctr" anchorCtr="0">
            <a:noAutofit/>
          </a:bodyPr>
          <a:lstStyle/>
          <a:p>
            <a:endParaRPr sz="1539"/>
          </a:p>
        </p:txBody>
      </p:sp>
      <p:sp>
        <p:nvSpPr>
          <p:cNvPr id="60" name="Google Shape;60;p13"/>
          <p:cNvSpPr txBox="1"/>
          <p:nvPr/>
        </p:nvSpPr>
        <p:spPr>
          <a:xfrm>
            <a:off x="3059832" y="1880828"/>
            <a:ext cx="3672408" cy="3096344"/>
          </a:xfrm>
          <a:prstGeom prst="rect">
            <a:avLst/>
          </a:prstGeom>
          <a:noFill/>
          <a:ln>
            <a:noFill/>
          </a:ln>
        </p:spPr>
        <p:txBody>
          <a:bodyPr spcFirstLastPara="1" wrap="square" lIns="78190" tIns="78190" rIns="78190" bIns="78190" anchor="t" anchorCtr="0">
            <a:noAutofit/>
          </a:bodyPr>
          <a:lstStyle/>
          <a:p>
            <a:r>
              <a:rPr lang="en-GB" sz="4000" b="1" dirty="0">
                <a:solidFill>
                  <a:schemeClr val="lt1"/>
                </a:solidFill>
                <a:latin typeface="Prompt"/>
                <a:ea typeface="Prompt"/>
                <a:cs typeface="Prompt"/>
                <a:sym typeface="Prompt"/>
              </a:rPr>
              <a:t>How do we define or measure poverty? </a:t>
            </a:r>
            <a:endParaRPr sz="4000" b="1" dirty="0">
              <a:solidFill>
                <a:schemeClr val="lt1"/>
              </a:solidFill>
            </a:endParaRPr>
          </a:p>
        </p:txBody>
      </p:sp>
      <p:sp>
        <p:nvSpPr>
          <p:cNvPr id="61" name="Google Shape;61;p13"/>
          <p:cNvSpPr/>
          <p:nvPr/>
        </p:nvSpPr>
        <p:spPr>
          <a:xfrm>
            <a:off x="366746" y="2425309"/>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62" name="Google Shape;62;p13"/>
          <p:cNvSpPr txBox="1"/>
          <p:nvPr/>
        </p:nvSpPr>
        <p:spPr>
          <a:xfrm>
            <a:off x="470120" y="2539051"/>
            <a:ext cx="1094046" cy="499635"/>
          </a:xfrm>
          <a:prstGeom prst="rect">
            <a:avLst/>
          </a:prstGeom>
          <a:noFill/>
          <a:ln>
            <a:noFill/>
          </a:ln>
        </p:spPr>
        <p:txBody>
          <a:bodyPr spcFirstLastPara="1" wrap="square" lIns="78190" tIns="78190" rIns="78190" bIns="78190" anchor="t" anchorCtr="0">
            <a:noAutofit/>
          </a:bodyPr>
          <a:lstStyle/>
          <a:p>
            <a:r>
              <a:rPr lang="en-GB" b="1" dirty="0">
                <a:solidFill>
                  <a:schemeClr val="lt1"/>
                </a:solidFill>
                <a:latin typeface="Prompt"/>
                <a:ea typeface="Prompt"/>
                <a:cs typeface="Prompt"/>
                <a:sym typeface="Prompt"/>
              </a:rPr>
              <a:t>Poverty </a:t>
            </a:r>
            <a:endParaRPr b="1" dirty="0">
              <a:solidFill>
                <a:schemeClr val="lt1"/>
              </a:solidFill>
              <a:latin typeface="Prompt"/>
              <a:ea typeface="Prompt"/>
              <a:cs typeface="Prompt"/>
              <a:sym typeface="Prompt"/>
            </a:endParaRPr>
          </a:p>
        </p:txBody>
      </p:sp>
      <p:pic>
        <p:nvPicPr>
          <p:cNvPr id="63" name="Google Shape;63;p13"/>
          <p:cNvPicPr preferRelativeResize="0"/>
          <p:nvPr/>
        </p:nvPicPr>
        <p:blipFill>
          <a:blip r:embed="rId4">
            <a:alphaModFix/>
          </a:blip>
          <a:stretch>
            <a:fillRect/>
          </a:stretch>
        </p:blipFill>
        <p:spPr>
          <a:xfrm>
            <a:off x="7943840" y="5941366"/>
            <a:ext cx="817362" cy="28607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a:off x="399480" y="6597352"/>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4642225" y="169041"/>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7" y="974319"/>
            <a:ext cx="8678482"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grpSp>
        <p:nvGrpSpPr>
          <p:cNvPr id="20" name="Group 19">
            <a:extLst>
              <a:ext uri="{FF2B5EF4-FFF2-40B4-BE49-F238E27FC236}">
                <a16:creationId xmlns:a16="http://schemas.microsoft.com/office/drawing/2014/main" id="{8365AC92-678E-4EC1-851A-FA6A7AC8126C}"/>
              </a:ext>
            </a:extLst>
          </p:cNvPr>
          <p:cNvGrpSpPr/>
          <p:nvPr/>
        </p:nvGrpSpPr>
        <p:grpSpPr>
          <a:xfrm>
            <a:off x="0" y="1038212"/>
            <a:ext cx="9144000" cy="5822219"/>
            <a:chOff x="-356313" y="-82798"/>
            <a:chExt cx="11769259" cy="7921059"/>
          </a:xfrm>
        </p:grpSpPr>
        <p:pic>
          <p:nvPicPr>
            <p:cNvPr id="21" name="Picture 6" descr="A person standing in front of a brick building&#10;&#10;Description automatically generated">
              <a:extLst>
                <a:ext uri="{FF2B5EF4-FFF2-40B4-BE49-F238E27FC236}">
                  <a16:creationId xmlns:a16="http://schemas.microsoft.com/office/drawing/2014/main" id="{E9B6A89A-5286-4087-AEEF-573F9412ED7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472" r="1" b="11370"/>
            <a:stretch/>
          </p:blipFill>
          <p:spPr bwMode="auto">
            <a:xfrm>
              <a:off x="54575" y="24248"/>
              <a:ext cx="4587007" cy="3298017"/>
            </a:xfrm>
            <a:custGeom>
              <a:avLst/>
              <a:gdLst>
                <a:gd name="connsiteX0" fmla="*/ 0 w 7215401"/>
                <a:gd name="connsiteY0" fmla="*/ 0 h 2969304"/>
                <a:gd name="connsiteX1" fmla="*/ 677334 w 7215401"/>
                <a:gd name="connsiteY1" fmla="*/ 0 h 2969304"/>
                <a:gd name="connsiteX2" fmla="*/ 1168036 w 7215401"/>
                <a:gd name="connsiteY2" fmla="*/ 0 h 2969304"/>
                <a:gd name="connsiteX3" fmla="*/ 1205499 w 7215401"/>
                <a:gd name="connsiteY3" fmla="*/ 0 h 2969304"/>
                <a:gd name="connsiteX4" fmla="*/ 1647632 w 7215401"/>
                <a:gd name="connsiteY4" fmla="*/ 0 h 2969304"/>
                <a:gd name="connsiteX5" fmla="*/ 7215401 w 7215401"/>
                <a:gd name="connsiteY5" fmla="*/ 0 h 2969304"/>
                <a:gd name="connsiteX6" fmla="*/ 5840224 w 7215401"/>
                <a:gd name="connsiteY6" fmla="*/ 2969304 h 2969304"/>
                <a:gd name="connsiteX7" fmla="*/ 0 w 7215401"/>
                <a:gd name="connsiteY7" fmla="*/ 2969304 h 296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15401" h="2969304">
                  <a:moveTo>
                    <a:pt x="0" y="0"/>
                  </a:moveTo>
                  <a:lnTo>
                    <a:pt x="677334" y="0"/>
                  </a:lnTo>
                  <a:lnTo>
                    <a:pt x="1168036" y="0"/>
                  </a:lnTo>
                  <a:lnTo>
                    <a:pt x="1205499" y="0"/>
                  </a:lnTo>
                  <a:lnTo>
                    <a:pt x="1647632" y="0"/>
                  </a:lnTo>
                  <a:lnTo>
                    <a:pt x="7215401" y="0"/>
                  </a:lnTo>
                  <a:lnTo>
                    <a:pt x="5840224" y="2969304"/>
                  </a:lnTo>
                  <a:lnTo>
                    <a:pt x="0" y="2969304"/>
                  </a:lnTo>
                  <a:close/>
                </a:path>
              </a:pathLst>
            </a:custGeom>
            <a:noFill/>
            <a:extLst>
              <a:ext uri="{909E8E84-426E-40DD-AFC4-6F175D3DCCD1}">
                <a14:hiddenFill xmlns:a14="http://schemas.microsoft.com/office/drawing/2010/main">
                  <a:solidFill>
                    <a:srgbClr val="FFFFFF"/>
                  </a:solidFill>
                </a14:hiddenFill>
              </a:ext>
            </a:extLst>
          </p:spPr>
        </p:pic>
        <p:pic>
          <p:nvPicPr>
            <p:cNvPr id="22" name="Picture 4" descr="A picture containing bench, child, young, building&#10;&#10;Description automatically generated">
              <a:extLst>
                <a:ext uri="{FF2B5EF4-FFF2-40B4-BE49-F238E27FC236}">
                  <a16:creationId xmlns:a16="http://schemas.microsoft.com/office/drawing/2014/main" id="{822ACEF8-9D30-4813-9071-C5CECC8D190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237" r="14625" b="1"/>
            <a:stretch/>
          </p:blipFill>
          <p:spPr bwMode="auto">
            <a:xfrm>
              <a:off x="43035" y="3091070"/>
              <a:ext cx="4648978" cy="4626496"/>
            </a:xfrm>
            <a:custGeom>
              <a:avLst/>
              <a:gdLst>
                <a:gd name="connsiteX0" fmla="*/ 0 w 6209553"/>
                <a:gd name="connsiteY0" fmla="*/ 0 h 3751536"/>
                <a:gd name="connsiteX1" fmla="*/ 5776701 w 6209553"/>
                <a:gd name="connsiteY1" fmla="*/ 0 h 3751536"/>
                <a:gd name="connsiteX2" fmla="*/ 4041567 w 6209553"/>
                <a:gd name="connsiteY2" fmla="*/ 3746529 h 3751536"/>
                <a:gd name="connsiteX3" fmla="*/ 6209553 w 6209553"/>
                <a:gd name="connsiteY3" fmla="*/ 3746529 h 3751536"/>
                <a:gd name="connsiteX4" fmla="*/ 6209553 w 6209553"/>
                <a:gd name="connsiteY4" fmla="*/ 3746530 h 3751536"/>
                <a:gd name="connsiteX5" fmla="*/ 1647632 w 6209553"/>
                <a:gd name="connsiteY5" fmla="*/ 3746530 h 3751536"/>
                <a:gd name="connsiteX6" fmla="*/ 1647632 w 6209553"/>
                <a:gd name="connsiteY6" fmla="*/ 3751536 h 3751536"/>
                <a:gd name="connsiteX7" fmla="*/ 0 w 6209553"/>
                <a:gd name="connsiteY7" fmla="*/ 3751536 h 37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9553" h="3751536">
                  <a:moveTo>
                    <a:pt x="0" y="0"/>
                  </a:moveTo>
                  <a:lnTo>
                    <a:pt x="5776701" y="0"/>
                  </a:lnTo>
                  <a:lnTo>
                    <a:pt x="4041567" y="3746529"/>
                  </a:lnTo>
                  <a:lnTo>
                    <a:pt x="6209553" y="3746529"/>
                  </a:lnTo>
                  <a:lnTo>
                    <a:pt x="6209553" y="3746530"/>
                  </a:lnTo>
                  <a:lnTo>
                    <a:pt x="1647632" y="3746530"/>
                  </a:lnTo>
                  <a:lnTo>
                    <a:pt x="1647632" y="3751536"/>
                  </a:lnTo>
                  <a:lnTo>
                    <a:pt x="0" y="3751536"/>
                  </a:lnTo>
                  <a:close/>
                </a:path>
              </a:pathLst>
            </a:cu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420D8948-727B-4687-B70F-1CD189F1AE6C}"/>
                </a:ext>
              </a:extLst>
            </p:cNvPr>
            <p:cNvPicPr>
              <a:picLocks noChangeAspect="1"/>
            </p:cNvPicPr>
            <p:nvPr/>
          </p:nvPicPr>
          <p:blipFill>
            <a:blip r:embed="rId6"/>
            <a:stretch>
              <a:fillRect/>
            </a:stretch>
          </p:blipFill>
          <p:spPr>
            <a:xfrm>
              <a:off x="3865367" y="-37331"/>
              <a:ext cx="3925542" cy="3613307"/>
            </a:xfrm>
            <a:prstGeom prst="rect">
              <a:avLst/>
            </a:prstGeom>
          </p:spPr>
        </p:pic>
        <p:pic>
          <p:nvPicPr>
            <p:cNvPr id="24" name="Picture 8" descr="A group of people walking down the street&#10;&#10;Description automatically generated">
              <a:extLst>
                <a:ext uri="{FF2B5EF4-FFF2-40B4-BE49-F238E27FC236}">
                  <a16:creationId xmlns:a16="http://schemas.microsoft.com/office/drawing/2014/main" id="{1C38996D-5AA0-498F-9FF8-CF1E30B7F65E}"/>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890" r="3" b="3"/>
            <a:stretch/>
          </p:blipFill>
          <p:spPr bwMode="auto">
            <a:xfrm>
              <a:off x="2812500" y="3393466"/>
              <a:ext cx="8473318" cy="4279869"/>
            </a:xfrm>
            <a:custGeom>
              <a:avLst/>
              <a:gdLst>
                <a:gd name="connsiteX0" fmla="*/ 1376648 w 8009991"/>
                <a:gd name="connsiteY0" fmla="*/ 0 h 2970106"/>
                <a:gd name="connsiteX1" fmla="*/ 8009991 w 8009991"/>
                <a:gd name="connsiteY1" fmla="*/ 0 h 2970106"/>
                <a:gd name="connsiteX2" fmla="*/ 8009991 w 8009991"/>
                <a:gd name="connsiteY2" fmla="*/ 2970106 h 2970106"/>
                <a:gd name="connsiteX3" fmla="*/ 0 w 8009991"/>
                <a:gd name="connsiteY3" fmla="*/ 2970106 h 2970106"/>
              </a:gdLst>
              <a:ahLst/>
              <a:cxnLst>
                <a:cxn ang="0">
                  <a:pos x="connsiteX0" y="connsiteY0"/>
                </a:cxn>
                <a:cxn ang="0">
                  <a:pos x="connsiteX1" y="connsiteY1"/>
                </a:cxn>
                <a:cxn ang="0">
                  <a:pos x="connsiteX2" y="connsiteY2"/>
                </a:cxn>
                <a:cxn ang="0">
                  <a:pos x="connsiteX3" y="connsiteY3"/>
                </a:cxn>
              </a:cxnLst>
              <a:rect l="l" t="t" r="r" b="b"/>
              <a:pathLst>
                <a:path w="8009991" h="2970106">
                  <a:moveTo>
                    <a:pt x="1376648" y="0"/>
                  </a:moveTo>
                  <a:lnTo>
                    <a:pt x="8009991" y="0"/>
                  </a:lnTo>
                  <a:lnTo>
                    <a:pt x="8009991" y="2970106"/>
                  </a:lnTo>
                  <a:lnTo>
                    <a:pt x="0" y="2970106"/>
                  </a:lnTo>
                  <a:close/>
                </a:path>
              </a:pathLst>
            </a:custGeom>
            <a:noFill/>
            <a:extLst>
              <a:ext uri="{909E8E84-426E-40DD-AFC4-6F175D3DCCD1}">
                <a14:hiddenFill xmlns:a14="http://schemas.microsoft.com/office/drawing/2010/main">
                  <a:solidFill>
                    <a:srgbClr val="FFFFFF"/>
                  </a:solidFill>
                </a14:hiddenFill>
              </a:ext>
            </a:extLst>
          </p:spPr>
        </p:pic>
        <p:pic>
          <p:nvPicPr>
            <p:cNvPr id="25" name="Picture 2">
              <a:extLst>
                <a:ext uri="{FF2B5EF4-FFF2-40B4-BE49-F238E27FC236}">
                  <a16:creationId xmlns:a16="http://schemas.microsoft.com/office/drawing/2014/main" id="{B49AEA62-3DAD-4E52-AA88-DC4365F18FD7}"/>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19605"/>
            <a:stretch/>
          </p:blipFill>
          <p:spPr bwMode="auto">
            <a:xfrm>
              <a:off x="7349866" y="-82798"/>
              <a:ext cx="3919838" cy="3829136"/>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a:extLst>
                <a:ext uri="{FF2B5EF4-FFF2-40B4-BE49-F238E27FC236}">
                  <a16:creationId xmlns:a16="http://schemas.microsoft.com/office/drawing/2014/main" id="{528E0ADF-BD36-4FD1-8AD0-C9064E77FA3B}"/>
                </a:ext>
              </a:extLst>
            </p:cNvPr>
            <p:cNvSpPr/>
            <p:nvPr/>
          </p:nvSpPr>
          <p:spPr>
            <a:xfrm>
              <a:off x="-356313" y="6753062"/>
              <a:ext cx="11769259" cy="1085199"/>
            </a:xfrm>
            <a:prstGeom prst="rect">
              <a:avLst/>
            </a:prstGeom>
            <a:solidFill>
              <a:schemeClr val="accent1">
                <a:lumMod val="40000"/>
                <a:lumOff val="60000"/>
              </a:schemeClr>
            </a:solidFill>
          </p:spPr>
          <p:txBody>
            <a:bodyPr wrap="square">
              <a:spAutoFit/>
            </a:bodyPr>
            <a:lstStyle/>
            <a:p>
              <a:pPr algn="ctr">
                <a:spcAft>
                  <a:spcPts val="661"/>
                </a:spcAft>
              </a:pPr>
              <a:r>
                <a:rPr lang="en-GB" altLang="en-US" sz="2000" b="1" dirty="0">
                  <a:solidFill>
                    <a:srgbClr val="595959"/>
                  </a:solidFill>
                  <a:latin typeface="Raleway" panose="020B0604020202020204" charset="0"/>
                </a:rPr>
                <a:t>Write down what words/ideas/thoughts come into </a:t>
              </a:r>
            </a:p>
            <a:p>
              <a:pPr algn="ctr">
                <a:spcAft>
                  <a:spcPts val="661"/>
                </a:spcAft>
              </a:pPr>
              <a:r>
                <a:rPr lang="en-GB" altLang="en-US" sz="2000" b="1" dirty="0">
                  <a:solidFill>
                    <a:srgbClr val="595959"/>
                  </a:solidFill>
                  <a:latin typeface="Raleway" panose="020B0604020202020204" charset="0"/>
                </a:rPr>
                <a:t>your head when you look at these pictures.</a:t>
              </a:r>
            </a:p>
          </p:txBody>
        </p:sp>
      </p:grpSp>
    </p:spTree>
    <p:extLst>
      <p:ext uri="{BB962C8B-B14F-4D97-AF65-F5344CB8AC3E}">
        <p14:creationId xmlns:p14="http://schemas.microsoft.com/office/powerpoint/2010/main" val="56734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5757"/>
            <a:ext cx="8093686" cy="66212"/>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grpSp>
        <p:nvGrpSpPr>
          <p:cNvPr id="20" name="Group 19">
            <a:extLst>
              <a:ext uri="{FF2B5EF4-FFF2-40B4-BE49-F238E27FC236}">
                <a16:creationId xmlns:a16="http://schemas.microsoft.com/office/drawing/2014/main" id="{AF1B77AC-0D88-41DE-8210-6928CA1C052E}"/>
              </a:ext>
            </a:extLst>
          </p:cNvPr>
          <p:cNvGrpSpPr/>
          <p:nvPr/>
        </p:nvGrpSpPr>
        <p:grpSpPr>
          <a:xfrm>
            <a:off x="648942" y="1284361"/>
            <a:ext cx="7576232" cy="5384999"/>
            <a:chOff x="306146" y="10"/>
            <a:chExt cx="10079545" cy="7559665"/>
          </a:xfrm>
        </p:grpSpPr>
        <p:pic>
          <p:nvPicPr>
            <p:cNvPr id="21" name="Picture 4" descr="Image result for child poverty&quot;">
              <a:extLst>
                <a:ext uri="{FF2B5EF4-FFF2-40B4-BE49-F238E27FC236}">
                  <a16:creationId xmlns:a16="http://schemas.microsoft.com/office/drawing/2014/main" id="{03AF5B6C-2073-44AE-8850-C5C2EE16A71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954" r="4359" b="2"/>
            <a:stretch/>
          </p:blipFill>
          <p:spPr bwMode="auto">
            <a:xfrm>
              <a:off x="4954225" y="10"/>
              <a:ext cx="5431466" cy="4134479"/>
            </a:xfrm>
            <a:custGeom>
              <a:avLst/>
              <a:gdLst>
                <a:gd name="connsiteX0" fmla="*/ 1738471 w 6569769"/>
                <a:gd name="connsiteY0" fmla="*/ 0 h 3750734"/>
                <a:gd name="connsiteX1" fmla="*/ 6569769 w 6569769"/>
                <a:gd name="connsiteY1" fmla="*/ 0 h 3750734"/>
                <a:gd name="connsiteX2" fmla="*/ 6569769 w 6569769"/>
                <a:gd name="connsiteY2" fmla="*/ 3750734 h 3750734"/>
                <a:gd name="connsiteX3" fmla="*/ 0 w 6569769"/>
                <a:gd name="connsiteY3" fmla="*/ 3750734 h 3750734"/>
              </a:gdLst>
              <a:ahLst/>
              <a:cxnLst>
                <a:cxn ang="0">
                  <a:pos x="connsiteX0" y="connsiteY0"/>
                </a:cxn>
                <a:cxn ang="0">
                  <a:pos x="connsiteX1" y="connsiteY1"/>
                </a:cxn>
                <a:cxn ang="0">
                  <a:pos x="connsiteX2" y="connsiteY2"/>
                </a:cxn>
                <a:cxn ang="0">
                  <a:pos x="connsiteX3" y="connsiteY3"/>
                </a:cxn>
              </a:cxnLst>
              <a:rect l="l" t="t" r="r" b="b"/>
              <a:pathLst>
                <a:path w="6569769" h="3750734">
                  <a:moveTo>
                    <a:pt x="1738471" y="0"/>
                  </a:moveTo>
                  <a:lnTo>
                    <a:pt x="6569769" y="0"/>
                  </a:lnTo>
                  <a:lnTo>
                    <a:pt x="6569769" y="3750734"/>
                  </a:lnTo>
                  <a:lnTo>
                    <a:pt x="0" y="3750734"/>
                  </a:lnTo>
                  <a:close/>
                </a:path>
              </a:pathLst>
            </a:custGeom>
            <a:noFill/>
            <a:extLst>
              <a:ext uri="{909E8E84-426E-40DD-AFC4-6F175D3DCCD1}">
                <a14:hiddenFill xmlns:a14="http://schemas.microsoft.com/office/drawing/2010/main">
                  <a:solidFill>
                    <a:srgbClr val="FFFFFF"/>
                  </a:solidFill>
                </a14:hiddenFill>
              </a:ext>
            </a:extLst>
          </p:spPr>
        </p:pic>
        <p:pic>
          <p:nvPicPr>
            <p:cNvPr id="22" name="Picture 2">
              <a:extLst>
                <a:ext uri="{FF2B5EF4-FFF2-40B4-BE49-F238E27FC236}">
                  <a16:creationId xmlns:a16="http://schemas.microsoft.com/office/drawing/2014/main" id="{66B3811C-89C7-40A5-92EB-305F35F8A5EF}"/>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5444" r="2" b="9363"/>
            <a:stretch/>
          </p:blipFill>
          <p:spPr bwMode="auto">
            <a:xfrm>
              <a:off x="3763542" y="4285683"/>
              <a:ext cx="6622149" cy="3273992"/>
            </a:xfrm>
            <a:custGeom>
              <a:avLst/>
              <a:gdLst>
                <a:gd name="connsiteX0" fmla="*/ 1376648 w 8009991"/>
                <a:gd name="connsiteY0" fmla="*/ 0 h 2970106"/>
                <a:gd name="connsiteX1" fmla="*/ 8009991 w 8009991"/>
                <a:gd name="connsiteY1" fmla="*/ 0 h 2970106"/>
                <a:gd name="connsiteX2" fmla="*/ 8009991 w 8009991"/>
                <a:gd name="connsiteY2" fmla="*/ 2970106 h 2970106"/>
                <a:gd name="connsiteX3" fmla="*/ 0 w 8009991"/>
                <a:gd name="connsiteY3" fmla="*/ 2970106 h 2970106"/>
              </a:gdLst>
              <a:ahLst/>
              <a:cxnLst>
                <a:cxn ang="0">
                  <a:pos x="connsiteX0" y="connsiteY0"/>
                </a:cxn>
                <a:cxn ang="0">
                  <a:pos x="connsiteX1" y="connsiteY1"/>
                </a:cxn>
                <a:cxn ang="0">
                  <a:pos x="connsiteX2" y="connsiteY2"/>
                </a:cxn>
                <a:cxn ang="0">
                  <a:pos x="connsiteX3" y="connsiteY3"/>
                </a:cxn>
              </a:cxnLst>
              <a:rect l="l" t="t" r="r" b="b"/>
              <a:pathLst>
                <a:path w="8009991" h="2970106">
                  <a:moveTo>
                    <a:pt x="1376648" y="0"/>
                  </a:moveTo>
                  <a:lnTo>
                    <a:pt x="8009991" y="0"/>
                  </a:lnTo>
                  <a:lnTo>
                    <a:pt x="8009991" y="2970106"/>
                  </a:lnTo>
                  <a:lnTo>
                    <a:pt x="0" y="2970106"/>
                  </a:lnTo>
                  <a:close/>
                </a:path>
              </a:pathLst>
            </a:custGeom>
            <a:noFill/>
            <a:extLst>
              <a:ext uri="{909E8E84-426E-40DD-AFC4-6F175D3DCCD1}">
                <a14:hiddenFill xmlns:a14="http://schemas.microsoft.com/office/drawing/2010/main">
                  <a:solidFill>
                    <a:srgbClr val="FFFFFF"/>
                  </a:solidFill>
                </a14:hiddenFill>
              </a:ext>
            </a:extLst>
          </p:spPr>
        </p:pic>
        <p:pic>
          <p:nvPicPr>
            <p:cNvPr id="23" name="Picture 6" descr="Image result for child poverty&quot;">
              <a:extLst>
                <a:ext uri="{FF2B5EF4-FFF2-40B4-BE49-F238E27FC236}">
                  <a16:creationId xmlns:a16="http://schemas.microsoft.com/office/drawing/2014/main" id="{19104D56-4A4F-4B30-A927-FF0404F2DBD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18652"/>
            <a:stretch/>
          </p:blipFill>
          <p:spPr bwMode="auto">
            <a:xfrm>
              <a:off x="306146" y="11"/>
              <a:ext cx="6203070" cy="7559664"/>
            </a:xfrm>
            <a:custGeom>
              <a:avLst/>
              <a:gdLst>
                <a:gd name="connsiteX0" fmla="*/ 0 w 7503111"/>
                <a:gd name="connsiteY0" fmla="*/ 0 h 6858000"/>
                <a:gd name="connsiteX1" fmla="*/ 677334 w 7503111"/>
                <a:gd name="connsiteY1" fmla="*/ 0 h 6858000"/>
                <a:gd name="connsiteX2" fmla="*/ 1168036 w 7503111"/>
                <a:gd name="connsiteY2" fmla="*/ 0 h 6858000"/>
                <a:gd name="connsiteX3" fmla="*/ 1205499 w 7503111"/>
                <a:gd name="connsiteY3" fmla="*/ 0 h 6858000"/>
                <a:gd name="connsiteX4" fmla="*/ 1647632 w 7503111"/>
                <a:gd name="connsiteY4" fmla="*/ 0 h 6858000"/>
                <a:gd name="connsiteX5" fmla="*/ 7215401 w 7503111"/>
                <a:gd name="connsiteY5" fmla="*/ 0 h 6858000"/>
                <a:gd name="connsiteX6" fmla="*/ 4041567 w 7503111"/>
                <a:gd name="connsiteY6" fmla="*/ 6852993 h 6858000"/>
                <a:gd name="connsiteX7" fmla="*/ 7503111 w 7503111"/>
                <a:gd name="connsiteY7" fmla="*/ 6852993 h 6858000"/>
                <a:gd name="connsiteX8" fmla="*/ 7503111 w 7503111"/>
                <a:gd name="connsiteY8" fmla="*/ 6852994 h 6858000"/>
                <a:gd name="connsiteX9" fmla="*/ 1647632 w 7503111"/>
                <a:gd name="connsiteY9" fmla="*/ 6852994 h 6858000"/>
                <a:gd name="connsiteX10" fmla="*/ 1647632 w 7503111"/>
                <a:gd name="connsiteY10" fmla="*/ 6858000 h 6858000"/>
                <a:gd name="connsiteX11" fmla="*/ 0 w 750311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09669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15907" y="144668"/>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44163"/>
            <a:ext cx="8525734" cy="65468"/>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pic>
        <p:nvPicPr>
          <p:cNvPr id="2" name="Picture 1">
            <a:extLst>
              <a:ext uri="{FF2B5EF4-FFF2-40B4-BE49-F238E27FC236}">
                <a16:creationId xmlns:a16="http://schemas.microsoft.com/office/drawing/2014/main" id="{592A8439-A73C-4401-89A2-9BCADC223559}"/>
              </a:ext>
            </a:extLst>
          </p:cNvPr>
          <p:cNvPicPr>
            <a:picLocks noChangeAspect="1"/>
          </p:cNvPicPr>
          <p:nvPr/>
        </p:nvPicPr>
        <p:blipFill>
          <a:blip r:embed="rId4"/>
          <a:stretch>
            <a:fillRect/>
          </a:stretch>
        </p:blipFill>
        <p:spPr>
          <a:xfrm>
            <a:off x="170876" y="1305137"/>
            <a:ext cx="4349088" cy="2492366"/>
          </a:xfrm>
          <a:prstGeom prst="rect">
            <a:avLst/>
          </a:prstGeom>
        </p:spPr>
      </p:pic>
      <p:pic>
        <p:nvPicPr>
          <p:cNvPr id="3" name="Picture 2">
            <a:extLst>
              <a:ext uri="{FF2B5EF4-FFF2-40B4-BE49-F238E27FC236}">
                <a16:creationId xmlns:a16="http://schemas.microsoft.com/office/drawing/2014/main" id="{37892872-3EB6-4D3A-8A59-F13FAD1A44BB}"/>
              </a:ext>
            </a:extLst>
          </p:cNvPr>
          <p:cNvPicPr>
            <a:picLocks noChangeAspect="1"/>
          </p:cNvPicPr>
          <p:nvPr/>
        </p:nvPicPr>
        <p:blipFill>
          <a:blip r:embed="rId5"/>
          <a:stretch>
            <a:fillRect/>
          </a:stretch>
        </p:blipFill>
        <p:spPr>
          <a:xfrm>
            <a:off x="159275" y="3795530"/>
            <a:ext cx="4356625" cy="2450602"/>
          </a:xfrm>
          <a:prstGeom prst="rect">
            <a:avLst/>
          </a:prstGeom>
        </p:spPr>
      </p:pic>
      <p:pic>
        <p:nvPicPr>
          <p:cNvPr id="4" name="Picture 3">
            <a:extLst>
              <a:ext uri="{FF2B5EF4-FFF2-40B4-BE49-F238E27FC236}">
                <a16:creationId xmlns:a16="http://schemas.microsoft.com/office/drawing/2014/main" id="{7195D669-A085-4906-B102-81CC401B6255}"/>
              </a:ext>
            </a:extLst>
          </p:cNvPr>
          <p:cNvPicPr>
            <a:picLocks noChangeAspect="1"/>
          </p:cNvPicPr>
          <p:nvPr/>
        </p:nvPicPr>
        <p:blipFill>
          <a:blip r:embed="rId6"/>
          <a:stretch>
            <a:fillRect/>
          </a:stretch>
        </p:blipFill>
        <p:spPr>
          <a:xfrm>
            <a:off x="4523009" y="1312653"/>
            <a:ext cx="4179070" cy="2477334"/>
          </a:xfrm>
          <a:prstGeom prst="rect">
            <a:avLst/>
          </a:prstGeom>
        </p:spPr>
      </p:pic>
      <p:pic>
        <p:nvPicPr>
          <p:cNvPr id="5" name="Picture 4">
            <a:extLst>
              <a:ext uri="{FF2B5EF4-FFF2-40B4-BE49-F238E27FC236}">
                <a16:creationId xmlns:a16="http://schemas.microsoft.com/office/drawing/2014/main" id="{528FF65E-E8F3-4F51-B29B-11F3A891EFA4}"/>
              </a:ext>
            </a:extLst>
          </p:cNvPr>
          <p:cNvPicPr>
            <a:picLocks noChangeAspect="1"/>
          </p:cNvPicPr>
          <p:nvPr/>
        </p:nvPicPr>
        <p:blipFill>
          <a:blip r:embed="rId7"/>
          <a:stretch>
            <a:fillRect/>
          </a:stretch>
        </p:blipFill>
        <p:spPr>
          <a:xfrm>
            <a:off x="4523010" y="3789987"/>
            <a:ext cx="4248606" cy="2477334"/>
          </a:xfrm>
          <a:prstGeom prst="rect">
            <a:avLst/>
          </a:prstGeom>
        </p:spPr>
      </p:pic>
    </p:spTree>
    <p:extLst>
      <p:ext uri="{BB962C8B-B14F-4D97-AF65-F5344CB8AC3E}">
        <p14:creationId xmlns:p14="http://schemas.microsoft.com/office/powerpoint/2010/main" val="34726792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817838" y="169007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7" y="1063911"/>
            <a:ext cx="8301112"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107504" y="1137372"/>
            <a:ext cx="8856984" cy="1371612"/>
          </a:xfrm>
          <a:prstGeom prst="rect">
            <a:avLst/>
          </a:prstGeom>
          <a:noFill/>
          <a:ln>
            <a:noFill/>
          </a:ln>
        </p:spPr>
        <p:txBody>
          <a:bodyPr spcFirstLastPara="1" wrap="square" lIns="78190" tIns="78190" rIns="78190" bIns="78190" anchor="t" anchorCtr="0">
            <a:noAutofit/>
          </a:bodyPr>
          <a:lstStyle/>
          <a:p>
            <a:pPr marL="75596">
              <a:defRPr/>
            </a:pPr>
            <a:r>
              <a:rPr lang="en-GB" sz="2400" b="1" dirty="0">
                <a:solidFill>
                  <a:schemeClr val="tx2">
                    <a:lumMod val="50000"/>
                  </a:schemeClr>
                </a:solidFill>
                <a:latin typeface="Raleway" panose="020B0604020202020204" charset="0"/>
              </a:rPr>
              <a:t>Pair activity </a:t>
            </a:r>
            <a:r>
              <a:rPr lang="en-GB" sz="2400" dirty="0">
                <a:solidFill>
                  <a:schemeClr val="tx2">
                    <a:lumMod val="50000"/>
                  </a:schemeClr>
                </a:solidFill>
                <a:latin typeface="Raleway" panose="020B0604020202020204" charset="0"/>
              </a:rPr>
              <a:t>: </a:t>
            </a:r>
            <a:r>
              <a:rPr lang="en-GB" sz="2400" b="1" dirty="0">
                <a:solidFill>
                  <a:schemeClr val="tx2">
                    <a:lumMod val="50000"/>
                  </a:schemeClr>
                </a:solidFill>
                <a:latin typeface="Raleway" panose="020B0604020202020204" charset="0"/>
              </a:rPr>
              <a:t>In your pairs create a list of  12 necessities Items which you think no one should have to go without.</a:t>
            </a:r>
          </a:p>
          <a:p>
            <a:pPr marL="75596">
              <a:defRPr/>
            </a:pPr>
            <a:endParaRPr lang="en-GB" sz="2800" b="1" dirty="0">
              <a:solidFill>
                <a:schemeClr val="tx2">
                  <a:lumMod val="50000"/>
                </a:schemeClr>
              </a:solidFill>
              <a:latin typeface="Raleway" panose="020B0604020202020204" charset="0"/>
            </a:endParaRPr>
          </a:p>
        </p:txBody>
      </p:sp>
      <p:sp>
        <p:nvSpPr>
          <p:cNvPr id="20" name="Content Placeholder 2">
            <a:extLst>
              <a:ext uri="{FF2B5EF4-FFF2-40B4-BE49-F238E27FC236}">
                <a16:creationId xmlns:a16="http://schemas.microsoft.com/office/drawing/2014/main" id="{C56EF0C5-D584-43C9-BD84-2E9BA71AC9D2}"/>
              </a:ext>
            </a:extLst>
          </p:cNvPr>
          <p:cNvSpPr txBox="1">
            <a:spLocks/>
          </p:cNvSpPr>
          <p:nvPr/>
        </p:nvSpPr>
        <p:spPr>
          <a:xfrm>
            <a:off x="47107" y="2132856"/>
            <a:ext cx="9096893" cy="5196967"/>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501452" lvl="1">
              <a:defRPr/>
            </a:pPr>
            <a:r>
              <a:rPr lang="en-GB" sz="3307" b="1" dirty="0">
                <a:solidFill>
                  <a:schemeClr val="tx2">
                    <a:lumMod val="50000"/>
                  </a:schemeClr>
                </a:solidFill>
                <a:latin typeface="Raleway" panose="020B0604020202020204" charset="0"/>
              </a:rPr>
              <a:t>Now: think, pair, share</a:t>
            </a:r>
          </a:p>
          <a:p>
            <a:pPr marL="501452" lvl="1" algn="just">
              <a:defRPr/>
            </a:pPr>
            <a:r>
              <a:rPr lang="en-GB" sz="3307" b="1" dirty="0">
                <a:solidFill>
                  <a:schemeClr val="accent1"/>
                </a:solidFill>
                <a:latin typeface="Raleway" panose="020B0604020202020204" charset="0"/>
              </a:rPr>
              <a:t>1.</a:t>
            </a:r>
            <a:r>
              <a:rPr lang="en-GB" sz="3307" dirty="0">
                <a:solidFill>
                  <a:schemeClr val="accent1"/>
                </a:solidFill>
                <a:latin typeface="Raleway" panose="020B0604020202020204" charset="0"/>
              </a:rPr>
              <a:t>Compare your list with another pair. </a:t>
            </a:r>
          </a:p>
          <a:p>
            <a:pPr marL="501452" lvl="1" algn="just">
              <a:defRPr/>
            </a:pPr>
            <a:r>
              <a:rPr lang="en-GB" sz="3307" dirty="0">
                <a:solidFill>
                  <a:schemeClr val="accent3"/>
                </a:solidFill>
                <a:latin typeface="Raleway" panose="020B0604020202020204" charset="0"/>
              </a:rPr>
              <a:t>2.Were some items that you picked for your list very obvious? </a:t>
            </a:r>
          </a:p>
          <a:p>
            <a:pPr marL="501452" lvl="1" algn="just">
              <a:defRPr/>
            </a:pPr>
            <a:r>
              <a:rPr lang="en-GB" sz="3307" dirty="0">
                <a:solidFill>
                  <a:schemeClr val="accent6"/>
                </a:solidFill>
                <a:latin typeface="Raleway" panose="020B0604020202020204" charset="0"/>
              </a:rPr>
              <a:t>3.Did you disagree about some objects?</a:t>
            </a:r>
          </a:p>
          <a:p>
            <a:pPr marL="501452" lvl="1" algn="just">
              <a:defRPr/>
            </a:pPr>
            <a:r>
              <a:rPr lang="en-GB" sz="3307" dirty="0">
                <a:solidFill>
                  <a:srgbClr val="7030A0"/>
                </a:solidFill>
                <a:latin typeface="Raleway" panose="020B0604020202020204" charset="0"/>
              </a:rPr>
              <a:t>4.Was it easy or difficult to chose 12? </a:t>
            </a:r>
          </a:p>
          <a:p>
            <a:pPr marL="473534" lvl="1">
              <a:defRPr/>
            </a:pPr>
            <a:endParaRPr lang="en-GB" sz="2400" b="1" dirty="0">
              <a:solidFill>
                <a:schemeClr val="tx2">
                  <a:lumMod val="50000"/>
                </a:schemeClr>
              </a:solidFill>
              <a:latin typeface="Raleway" panose="020B0604020202020204" charset="0"/>
            </a:endParaRPr>
          </a:p>
          <a:p>
            <a:pPr marL="473534" lvl="1">
              <a:defRPr/>
            </a:pPr>
            <a:r>
              <a:rPr lang="en-GB" sz="2400" b="1" dirty="0">
                <a:solidFill>
                  <a:schemeClr val="tx2">
                    <a:lumMod val="50000"/>
                  </a:schemeClr>
                </a:solidFill>
                <a:latin typeface="Raleway" panose="020B0604020202020204" charset="0"/>
              </a:rPr>
              <a:t>If you lived in a poor country, would you have the same list of necessities? Give reasons for your answers.   </a:t>
            </a:r>
          </a:p>
          <a:p>
            <a:pPr marL="816434" lvl="1">
              <a:buFont typeface="Wingdings"/>
              <a:buChar char=""/>
              <a:defRPr/>
            </a:pPr>
            <a:endParaRPr lang="en-GB" dirty="0">
              <a:latin typeface="Raleway" panose="020B0604020202020204" charset="0"/>
            </a:endParaRPr>
          </a:p>
          <a:p>
            <a:pPr marL="1390962" lvl="3">
              <a:buClr>
                <a:schemeClr val="accent3"/>
              </a:buClr>
              <a:buFont typeface="Wingdings 3"/>
              <a:buChar char=""/>
              <a:defRPr/>
            </a:pPr>
            <a:endParaRPr lang="en-GB" dirty="0">
              <a:latin typeface="Raleway" panose="020B0604020202020204" charset="0"/>
            </a:endParaRPr>
          </a:p>
          <a:p>
            <a:pPr marL="453574">
              <a:buFont typeface="Wingdings"/>
              <a:buChar char=""/>
              <a:defRPr/>
            </a:pPr>
            <a:endParaRPr lang="en-GB" dirty="0">
              <a:latin typeface="Raleway" panose="020B0604020202020204" charset="0"/>
            </a:endParaRPr>
          </a:p>
        </p:txBody>
      </p:sp>
    </p:spTree>
    <p:extLst>
      <p:ext uri="{BB962C8B-B14F-4D97-AF65-F5344CB8AC3E}">
        <p14:creationId xmlns:p14="http://schemas.microsoft.com/office/powerpoint/2010/main" val="121474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880884" y="15167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668657" y="1503740"/>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109630"/>
            <a:ext cx="8491159" cy="1098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286095" y="1374504"/>
            <a:ext cx="8678393" cy="646300"/>
          </a:xfrm>
          <a:prstGeom prst="rect">
            <a:avLst/>
          </a:prstGeom>
          <a:solidFill>
            <a:schemeClr val="accent5">
              <a:lumMod val="75000"/>
            </a:schemeClr>
          </a:solidFill>
          <a:ln>
            <a:noFill/>
          </a:ln>
        </p:spPr>
        <p:txBody>
          <a:bodyPr spcFirstLastPara="1" wrap="square" lIns="78190" tIns="78190" rIns="78190" bIns="78190" anchor="t" anchorCtr="0">
            <a:noAutofit/>
          </a:bodyPr>
          <a:lstStyle/>
          <a:p>
            <a:r>
              <a:rPr lang="en-US" sz="3600" b="1" dirty="0">
                <a:solidFill>
                  <a:schemeClr val="bg1"/>
                </a:solidFill>
                <a:latin typeface="Raleway" panose="020B0604020202020204" charset="0"/>
              </a:rPr>
              <a:t>Sort your 12 items into three groups</a:t>
            </a:r>
            <a:endParaRPr sz="3600" dirty="0">
              <a:solidFill>
                <a:schemeClr val="bg1"/>
              </a:solidFill>
              <a:latin typeface="Raleway"/>
              <a:ea typeface="Raleway"/>
              <a:cs typeface="Raleway"/>
              <a:sym typeface="Raleway"/>
            </a:endParaRPr>
          </a:p>
        </p:txBody>
      </p:sp>
      <p:graphicFrame>
        <p:nvGraphicFramePr>
          <p:cNvPr id="20" name="Table 4">
            <a:extLst>
              <a:ext uri="{FF2B5EF4-FFF2-40B4-BE49-F238E27FC236}">
                <a16:creationId xmlns:a16="http://schemas.microsoft.com/office/drawing/2014/main" id="{AFB28305-2330-4F3C-8358-19F1CEB1B9DE}"/>
              </a:ext>
            </a:extLst>
          </p:cNvPr>
          <p:cNvGraphicFramePr>
            <a:graphicFrameLocks noGrp="1"/>
          </p:cNvGraphicFramePr>
          <p:nvPr>
            <p:extLst>
              <p:ext uri="{D42A27DB-BD31-4B8C-83A1-F6EECF244321}">
                <p14:modId xmlns:p14="http://schemas.microsoft.com/office/powerpoint/2010/main" val="3829144462"/>
              </p:ext>
            </p:extLst>
          </p:nvPr>
        </p:nvGraphicFramePr>
        <p:xfrm>
          <a:off x="350991" y="2351313"/>
          <a:ext cx="8506914" cy="3864108"/>
        </p:xfrm>
        <a:graphic>
          <a:graphicData uri="http://schemas.openxmlformats.org/drawingml/2006/table">
            <a:tbl>
              <a:tblPr firstRow="1" bandRow="1">
                <a:tableStyleId>{8799B23B-EC83-4686-B30A-512413B5E67A}</a:tableStyleId>
              </a:tblPr>
              <a:tblGrid>
                <a:gridCol w="2677813">
                  <a:extLst>
                    <a:ext uri="{9D8B030D-6E8A-4147-A177-3AD203B41FA5}">
                      <a16:colId xmlns:a16="http://schemas.microsoft.com/office/drawing/2014/main" val="1621892303"/>
                    </a:ext>
                  </a:extLst>
                </a:gridCol>
                <a:gridCol w="3001156">
                  <a:extLst>
                    <a:ext uri="{9D8B030D-6E8A-4147-A177-3AD203B41FA5}">
                      <a16:colId xmlns:a16="http://schemas.microsoft.com/office/drawing/2014/main" val="2604043230"/>
                    </a:ext>
                  </a:extLst>
                </a:gridCol>
                <a:gridCol w="2827945">
                  <a:extLst>
                    <a:ext uri="{9D8B030D-6E8A-4147-A177-3AD203B41FA5}">
                      <a16:colId xmlns:a16="http://schemas.microsoft.com/office/drawing/2014/main" val="2993690185"/>
                    </a:ext>
                  </a:extLst>
                </a:gridCol>
              </a:tblGrid>
              <a:tr h="15082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300" dirty="0">
                          <a:solidFill>
                            <a:schemeClr val="tx2">
                              <a:lumMod val="50000"/>
                            </a:schemeClr>
                          </a:solidFill>
                        </a:rPr>
                        <a:t>Essential for life </a:t>
                      </a:r>
                      <a:endParaRPr lang="en-GB" sz="2300" b="1" dirty="0">
                        <a:solidFill>
                          <a:schemeClr val="tx2">
                            <a:lumMod val="50000"/>
                          </a:schemeClr>
                        </a:solidFill>
                      </a:endParaRPr>
                    </a:p>
                    <a:p>
                      <a:endParaRPr lang="en-GB" sz="2300" dirty="0">
                        <a:solidFill>
                          <a:schemeClr val="tx2">
                            <a:lumMod val="50000"/>
                          </a:schemeClr>
                        </a:solidFill>
                      </a:endParaRPr>
                    </a:p>
                  </a:txBody>
                  <a:tcPr marL="118239" marR="118239" marT="59119" marB="591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300" dirty="0">
                          <a:solidFill>
                            <a:schemeClr val="tx2">
                              <a:lumMod val="50000"/>
                            </a:schemeClr>
                          </a:solidFill>
                        </a:rPr>
                        <a:t>Necessary for an acceptable standard of living in the UK</a:t>
                      </a:r>
                      <a:endParaRPr lang="en-GB" sz="2300" b="1" dirty="0">
                        <a:solidFill>
                          <a:schemeClr val="tx2">
                            <a:lumMod val="50000"/>
                          </a:schemeClr>
                        </a:solidFill>
                      </a:endParaRPr>
                    </a:p>
                    <a:p>
                      <a:endParaRPr lang="en-GB" sz="2300" dirty="0">
                        <a:solidFill>
                          <a:schemeClr val="tx2">
                            <a:lumMod val="50000"/>
                          </a:schemeClr>
                        </a:solidFill>
                      </a:endParaRPr>
                    </a:p>
                  </a:txBody>
                  <a:tcPr marL="118239" marR="118239" marT="59119" marB="591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300" dirty="0">
                          <a:solidFill>
                            <a:schemeClr val="tx2">
                              <a:lumMod val="50000"/>
                            </a:schemeClr>
                          </a:solidFill>
                        </a:rPr>
                        <a:t>Luxuries</a:t>
                      </a:r>
                      <a:endParaRPr lang="en-GB" sz="2300" b="1" dirty="0">
                        <a:solidFill>
                          <a:schemeClr val="tx2">
                            <a:lumMod val="50000"/>
                          </a:schemeClr>
                        </a:solidFill>
                      </a:endParaRPr>
                    </a:p>
                    <a:p>
                      <a:endParaRPr lang="en-GB" sz="2300" dirty="0">
                        <a:solidFill>
                          <a:schemeClr val="tx2">
                            <a:lumMod val="50000"/>
                          </a:schemeClr>
                        </a:solidFill>
                      </a:endParaRPr>
                    </a:p>
                  </a:txBody>
                  <a:tcPr marL="118239" marR="118239" marT="59119" marB="59119"/>
                </a:tc>
                <a:extLst>
                  <a:ext uri="{0D108BD9-81ED-4DB2-BD59-A6C34878D82A}">
                    <a16:rowId xmlns:a16="http://schemas.microsoft.com/office/drawing/2014/main" val="3139340181"/>
                  </a:ext>
                </a:extLst>
              </a:tr>
              <a:tr h="459819">
                <a:tc>
                  <a:txBody>
                    <a:bodyPr/>
                    <a:lstStyle/>
                    <a:p>
                      <a:endParaRPr lang="en-GB" sz="2300" dirty="0"/>
                    </a:p>
                  </a:txBody>
                  <a:tcPr marL="118239" marR="118239" marT="59119" marB="59119">
                    <a:solidFill>
                      <a:schemeClr val="accent1">
                        <a:lumMod val="20000"/>
                        <a:lumOff val="80000"/>
                        <a:alpha val="20000"/>
                      </a:schemeClr>
                    </a:solidFill>
                  </a:tcPr>
                </a:tc>
                <a:tc>
                  <a:txBody>
                    <a:bodyPr/>
                    <a:lstStyle/>
                    <a:p>
                      <a:endParaRPr lang="en-GB" sz="2300"/>
                    </a:p>
                  </a:txBody>
                  <a:tcPr marL="118239" marR="118239" marT="59119" marB="59119">
                    <a:solidFill>
                      <a:schemeClr val="accent1">
                        <a:lumMod val="20000"/>
                        <a:lumOff val="80000"/>
                        <a:alpha val="20000"/>
                      </a:schemeClr>
                    </a:solidFill>
                  </a:tcPr>
                </a:tc>
                <a:tc>
                  <a:txBody>
                    <a:bodyPr/>
                    <a:lstStyle/>
                    <a:p>
                      <a:endParaRPr lang="en-GB" sz="2300"/>
                    </a:p>
                  </a:txBody>
                  <a:tcPr marL="118239" marR="118239" marT="59119" marB="59119">
                    <a:solidFill>
                      <a:schemeClr val="accent1">
                        <a:lumMod val="20000"/>
                        <a:lumOff val="80000"/>
                        <a:alpha val="20000"/>
                      </a:schemeClr>
                    </a:solidFill>
                  </a:tcPr>
                </a:tc>
                <a:extLst>
                  <a:ext uri="{0D108BD9-81ED-4DB2-BD59-A6C34878D82A}">
                    <a16:rowId xmlns:a16="http://schemas.microsoft.com/office/drawing/2014/main" val="818549717"/>
                  </a:ext>
                </a:extLst>
              </a:tr>
              <a:tr h="459819">
                <a:tc>
                  <a:txBody>
                    <a:bodyPr/>
                    <a:lstStyle/>
                    <a:p>
                      <a:endParaRPr lang="en-GB" sz="2300"/>
                    </a:p>
                  </a:txBody>
                  <a:tcPr marL="118239" marR="118239" marT="59119" marB="59119">
                    <a:solidFill>
                      <a:schemeClr val="accent1">
                        <a:lumMod val="20000"/>
                        <a:lumOff val="80000"/>
                      </a:schemeClr>
                    </a:solidFill>
                  </a:tcPr>
                </a:tc>
                <a:tc>
                  <a:txBody>
                    <a:bodyPr/>
                    <a:lstStyle/>
                    <a:p>
                      <a:endParaRPr lang="en-GB" sz="2300" dirty="0"/>
                    </a:p>
                  </a:txBody>
                  <a:tcPr marL="118239" marR="118239" marT="59119" marB="59119">
                    <a:solidFill>
                      <a:schemeClr val="accent1">
                        <a:lumMod val="20000"/>
                        <a:lumOff val="80000"/>
                      </a:schemeClr>
                    </a:solidFill>
                  </a:tcPr>
                </a:tc>
                <a:tc>
                  <a:txBody>
                    <a:bodyPr/>
                    <a:lstStyle/>
                    <a:p>
                      <a:endParaRPr lang="en-GB" sz="2300" dirty="0"/>
                    </a:p>
                  </a:txBody>
                  <a:tcPr marL="118239" marR="118239" marT="59119" marB="59119">
                    <a:solidFill>
                      <a:schemeClr val="accent1">
                        <a:lumMod val="20000"/>
                        <a:lumOff val="80000"/>
                      </a:schemeClr>
                    </a:solidFill>
                  </a:tcPr>
                </a:tc>
                <a:extLst>
                  <a:ext uri="{0D108BD9-81ED-4DB2-BD59-A6C34878D82A}">
                    <a16:rowId xmlns:a16="http://schemas.microsoft.com/office/drawing/2014/main" val="3842583553"/>
                  </a:ext>
                </a:extLst>
              </a:tr>
              <a:tr h="459819">
                <a:tc>
                  <a:txBody>
                    <a:bodyPr/>
                    <a:lstStyle/>
                    <a:p>
                      <a:endParaRPr lang="en-GB" sz="2300"/>
                    </a:p>
                  </a:txBody>
                  <a:tcPr marL="118239" marR="118239" marT="59119" marB="59119">
                    <a:solidFill>
                      <a:schemeClr val="accent1">
                        <a:lumMod val="20000"/>
                        <a:lumOff val="80000"/>
                        <a:alpha val="20000"/>
                      </a:schemeClr>
                    </a:solidFill>
                  </a:tcPr>
                </a:tc>
                <a:tc>
                  <a:txBody>
                    <a:bodyPr/>
                    <a:lstStyle/>
                    <a:p>
                      <a:endParaRPr lang="en-GB" sz="2300"/>
                    </a:p>
                  </a:txBody>
                  <a:tcPr marL="118239" marR="118239" marT="59119" marB="59119">
                    <a:solidFill>
                      <a:schemeClr val="accent1">
                        <a:lumMod val="20000"/>
                        <a:lumOff val="80000"/>
                        <a:alpha val="20000"/>
                      </a:schemeClr>
                    </a:solidFill>
                  </a:tcPr>
                </a:tc>
                <a:tc>
                  <a:txBody>
                    <a:bodyPr/>
                    <a:lstStyle/>
                    <a:p>
                      <a:endParaRPr lang="en-GB" sz="2300" dirty="0"/>
                    </a:p>
                  </a:txBody>
                  <a:tcPr marL="118239" marR="118239" marT="59119" marB="59119">
                    <a:solidFill>
                      <a:schemeClr val="accent1">
                        <a:lumMod val="20000"/>
                        <a:lumOff val="80000"/>
                        <a:alpha val="20000"/>
                      </a:schemeClr>
                    </a:solidFill>
                  </a:tcPr>
                </a:tc>
                <a:extLst>
                  <a:ext uri="{0D108BD9-81ED-4DB2-BD59-A6C34878D82A}">
                    <a16:rowId xmlns:a16="http://schemas.microsoft.com/office/drawing/2014/main" val="3336251456"/>
                  </a:ext>
                </a:extLst>
              </a:tr>
              <a:tr h="459819">
                <a:tc>
                  <a:txBody>
                    <a:bodyPr/>
                    <a:lstStyle/>
                    <a:p>
                      <a:endParaRPr lang="en-GB" sz="2300"/>
                    </a:p>
                  </a:txBody>
                  <a:tcPr marL="118239" marR="118239" marT="59119" marB="59119">
                    <a:solidFill>
                      <a:schemeClr val="accent1">
                        <a:lumMod val="20000"/>
                        <a:lumOff val="80000"/>
                      </a:schemeClr>
                    </a:solidFill>
                  </a:tcPr>
                </a:tc>
                <a:tc>
                  <a:txBody>
                    <a:bodyPr/>
                    <a:lstStyle/>
                    <a:p>
                      <a:endParaRPr lang="en-GB" sz="2300"/>
                    </a:p>
                  </a:txBody>
                  <a:tcPr marL="118239" marR="118239" marT="59119" marB="59119">
                    <a:solidFill>
                      <a:schemeClr val="accent1">
                        <a:lumMod val="20000"/>
                        <a:lumOff val="80000"/>
                      </a:schemeClr>
                    </a:solidFill>
                  </a:tcPr>
                </a:tc>
                <a:tc>
                  <a:txBody>
                    <a:bodyPr/>
                    <a:lstStyle/>
                    <a:p>
                      <a:endParaRPr lang="en-GB" sz="2300" dirty="0"/>
                    </a:p>
                  </a:txBody>
                  <a:tcPr marL="118239" marR="118239" marT="59119" marB="59119">
                    <a:solidFill>
                      <a:schemeClr val="accent1">
                        <a:lumMod val="20000"/>
                        <a:lumOff val="80000"/>
                      </a:schemeClr>
                    </a:solidFill>
                  </a:tcPr>
                </a:tc>
                <a:extLst>
                  <a:ext uri="{0D108BD9-81ED-4DB2-BD59-A6C34878D82A}">
                    <a16:rowId xmlns:a16="http://schemas.microsoft.com/office/drawing/2014/main" val="3191978674"/>
                  </a:ext>
                </a:extLst>
              </a:tr>
              <a:tr h="459819">
                <a:tc>
                  <a:txBody>
                    <a:bodyPr/>
                    <a:lstStyle/>
                    <a:p>
                      <a:endParaRPr lang="en-GB" sz="2300"/>
                    </a:p>
                  </a:txBody>
                  <a:tcPr marL="118239" marR="118239" marT="59119" marB="59119">
                    <a:solidFill>
                      <a:schemeClr val="accent1">
                        <a:lumMod val="20000"/>
                        <a:lumOff val="80000"/>
                        <a:alpha val="20000"/>
                      </a:schemeClr>
                    </a:solidFill>
                  </a:tcPr>
                </a:tc>
                <a:tc>
                  <a:txBody>
                    <a:bodyPr/>
                    <a:lstStyle/>
                    <a:p>
                      <a:endParaRPr lang="en-GB" sz="2300" dirty="0"/>
                    </a:p>
                  </a:txBody>
                  <a:tcPr marL="118239" marR="118239" marT="59119" marB="59119">
                    <a:solidFill>
                      <a:schemeClr val="accent1">
                        <a:lumMod val="20000"/>
                        <a:lumOff val="80000"/>
                        <a:alpha val="20000"/>
                      </a:schemeClr>
                    </a:solidFill>
                  </a:tcPr>
                </a:tc>
                <a:tc>
                  <a:txBody>
                    <a:bodyPr/>
                    <a:lstStyle/>
                    <a:p>
                      <a:endParaRPr lang="en-GB" sz="2300" dirty="0"/>
                    </a:p>
                  </a:txBody>
                  <a:tcPr marL="118239" marR="118239" marT="59119" marB="59119">
                    <a:solidFill>
                      <a:schemeClr val="accent1">
                        <a:lumMod val="20000"/>
                        <a:lumOff val="80000"/>
                        <a:alpha val="20000"/>
                      </a:schemeClr>
                    </a:solidFill>
                  </a:tcPr>
                </a:tc>
                <a:extLst>
                  <a:ext uri="{0D108BD9-81ED-4DB2-BD59-A6C34878D82A}">
                    <a16:rowId xmlns:a16="http://schemas.microsoft.com/office/drawing/2014/main" val="930137594"/>
                  </a:ext>
                </a:extLst>
              </a:tr>
            </a:tbl>
          </a:graphicData>
        </a:graphic>
      </p:graphicFrame>
    </p:spTree>
    <p:extLst>
      <p:ext uri="{BB962C8B-B14F-4D97-AF65-F5344CB8AC3E}">
        <p14:creationId xmlns:p14="http://schemas.microsoft.com/office/powerpoint/2010/main" val="1897454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628084" y="1244573"/>
            <a:ext cx="8126496" cy="1097975"/>
          </a:xfrm>
          <a:prstGeom prst="rect">
            <a:avLst/>
          </a:prstGeom>
          <a:solidFill>
            <a:schemeClr val="accent5">
              <a:lumMod val="75000"/>
            </a:schemeClr>
          </a:solidFill>
          <a:ln>
            <a:noFill/>
          </a:ln>
        </p:spPr>
        <p:txBody>
          <a:bodyPr spcFirstLastPara="1" wrap="square" lIns="78190" tIns="78190" rIns="78190" bIns="78190" anchor="t" anchorCtr="0">
            <a:noAutofit/>
          </a:bodyPr>
          <a:lstStyle/>
          <a:p>
            <a:pPr>
              <a:buClr>
                <a:srgbClr val="000000"/>
              </a:buClr>
              <a:buSzPts val="1400"/>
            </a:pPr>
            <a:r>
              <a:rPr lang="en-US" sz="3600" b="1" dirty="0">
                <a:solidFill>
                  <a:schemeClr val="tx2">
                    <a:lumMod val="50000"/>
                  </a:schemeClr>
                </a:solidFill>
                <a:latin typeface="Raleway" panose="020B0604020202020204" charset="0"/>
              </a:rPr>
              <a:t>Defining poverty: Absolute Poverty</a:t>
            </a:r>
            <a:endParaRPr sz="3600" b="1" dirty="0">
              <a:solidFill>
                <a:srgbClr val="3174BA"/>
              </a:solidFill>
              <a:latin typeface="Raleway" panose="020B0604020202020204" charset="0"/>
              <a:ea typeface="Prompt"/>
              <a:cs typeface="Prompt"/>
              <a:sym typeface="Prompt"/>
            </a:endParaRPr>
          </a:p>
        </p:txBody>
      </p:sp>
      <p:sp>
        <p:nvSpPr>
          <p:cNvPr id="152" name="Google Shape;152;p16"/>
          <p:cNvSpPr/>
          <p:nvPr/>
        </p:nvSpPr>
        <p:spPr>
          <a:xfrm rot="10800000" flipH="1">
            <a:off x="2011470" y="1075662"/>
            <a:ext cx="5519075" cy="71012"/>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20" name="Content Placeholder 2">
            <a:extLst>
              <a:ext uri="{FF2B5EF4-FFF2-40B4-BE49-F238E27FC236}">
                <a16:creationId xmlns:a16="http://schemas.microsoft.com/office/drawing/2014/main" id="{63255DC4-833C-4D02-B184-03FD780E7678}"/>
              </a:ext>
            </a:extLst>
          </p:cNvPr>
          <p:cNvSpPr txBox="1">
            <a:spLocks/>
          </p:cNvSpPr>
          <p:nvPr/>
        </p:nvSpPr>
        <p:spPr>
          <a:xfrm>
            <a:off x="0" y="2115410"/>
            <a:ext cx="9170223" cy="5227604"/>
          </a:xfrm>
          <a:prstGeom prst="rect">
            <a:avLst/>
          </a:prstGeom>
        </p:spPr>
        <p:txBody>
          <a:bodyPr spcFirstLastPara="1" vert="horz" wrap="square" lIns="100796" tIns="50398" rIns="100796" bIns="50398" rtlCol="0" anchor="t" anchorCtr="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indent="-251986">
              <a:lnSpc>
                <a:spcPct val="90000"/>
              </a:lnSpc>
            </a:pPr>
            <a:endParaRPr lang="en-US" sz="2646" dirty="0">
              <a:solidFill>
                <a:srgbClr val="595959"/>
              </a:solidFill>
              <a:latin typeface="Raleway" panose="020B0604020202020204" charset="0"/>
            </a:endParaRPr>
          </a:p>
          <a:p>
            <a:pPr indent="-251986">
              <a:lnSpc>
                <a:spcPct val="90000"/>
              </a:lnSpc>
            </a:pPr>
            <a:r>
              <a:rPr lang="en-US" sz="2000" dirty="0">
                <a:solidFill>
                  <a:srgbClr val="595959"/>
                </a:solidFill>
                <a:latin typeface="Raleway" panose="020B0604020202020204" charset="0"/>
              </a:rPr>
              <a:t>Based on the idea that poverty is a </a:t>
            </a:r>
            <a:r>
              <a:rPr lang="en-US" sz="2000" b="1" dirty="0">
                <a:solidFill>
                  <a:srgbClr val="595959"/>
                </a:solidFill>
                <a:latin typeface="Raleway" panose="020B0604020202020204" charset="0"/>
              </a:rPr>
              <a:t>lack of basic human needs</a:t>
            </a:r>
          </a:p>
          <a:p>
            <a:pPr indent="-251986">
              <a:lnSpc>
                <a:spcPct val="90000"/>
              </a:lnSpc>
            </a:pPr>
            <a:endParaRPr lang="en-US" sz="2000" b="1" dirty="0">
              <a:solidFill>
                <a:srgbClr val="595959"/>
              </a:solidFill>
              <a:latin typeface="Raleway" panose="020B0604020202020204" charset="0"/>
            </a:endParaRPr>
          </a:p>
          <a:p>
            <a:pPr indent="-251986">
              <a:lnSpc>
                <a:spcPct val="90000"/>
              </a:lnSpc>
            </a:pPr>
            <a:r>
              <a:rPr lang="en-US" sz="2000" b="1" dirty="0">
                <a:solidFill>
                  <a:srgbClr val="595959"/>
                </a:solidFill>
                <a:latin typeface="Raleway" panose="020B0604020202020204" charset="0"/>
              </a:rPr>
              <a:t>Lack of food, clothing and shelter </a:t>
            </a:r>
            <a:r>
              <a:rPr lang="en-US" sz="2000" dirty="0">
                <a:solidFill>
                  <a:srgbClr val="595959"/>
                </a:solidFill>
                <a:latin typeface="Raleway" panose="020B0604020202020204" charset="0"/>
              </a:rPr>
              <a:t>are main factors used in measuring poverty</a:t>
            </a:r>
          </a:p>
          <a:p>
            <a:pPr indent="-251986">
              <a:lnSpc>
                <a:spcPct val="90000"/>
              </a:lnSpc>
            </a:pPr>
            <a:endParaRPr lang="en-US" sz="2000" dirty="0">
              <a:solidFill>
                <a:srgbClr val="595959"/>
              </a:solidFill>
              <a:latin typeface="Raleway" panose="020B0604020202020204" charset="0"/>
            </a:endParaRPr>
          </a:p>
          <a:p>
            <a:pPr indent="-251986">
              <a:lnSpc>
                <a:spcPct val="90000"/>
              </a:lnSpc>
            </a:pPr>
            <a:r>
              <a:rPr lang="en-US" sz="2000" dirty="0">
                <a:solidFill>
                  <a:srgbClr val="595959"/>
                </a:solidFill>
                <a:latin typeface="Raleway" panose="020B0604020202020204" charset="0"/>
              </a:rPr>
              <a:t>What counts as poverty is assumed to be the </a:t>
            </a:r>
            <a:r>
              <a:rPr lang="en-US" sz="2000" b="1" dirty="0">
                <a:solidFill>
                  <a:srgbClr val="595959"/>
                </a:solidFill>
                <a:latin typeface="Raleway" panose="020B0604020202020204" charset="0"/>
              </a:rPr>
              <a:t>same in all societies and over time</a:t>
            </a:r>
          </a:p>
          <a:p>
            <a:pPr indent="-251986">
              <a:lnSpc>
                <a:spcPct val="90000"/>
              </a:lnSpc>
            </a:pPr>
            <a:endParaRPr lang="en-US" sz="2000" b="1" dirty="0">
              <a:solidFill>
                <a:srgbClr val="595959"/>
              </a:solidFill>
              <a:latin typeface="Raleway" panose="020B0604020202020204" charset="0"/>
            </a:endParaRPr>
          </a:p>
          <a:p>
            <a:pPr indent="-251986">
              <a:lnSpc>
                <a:spcPct val="90000"/>
              </a:lnSpc>
            </a:pPr>
            <a:r>
              <a:rPr lang="en-US" sz="2000" b="1" i="1" dirty="0">
                <a:solidFill>
                  <a:srgbClr val="595959"/>
                </a:solidFill>
                <a:latin typeface="Raleway" panose="020B0604020202020204" charset="0"/>
              </a:rPr>
              <a:t>Is usually measured by working out a list of basic requirements and costing them to establish a poverty line </a:t>
            </a:r>
          </a:p>
          <a:p>
            <a:pPr indent="-251986">
              <a:lnSpc>
                <a:spcPct val="90000"/>
              </a:lnSpc>
            </a:pPr>
            <a:endParaRPr lang="en-US" sz="2000" b="1" i="1" dirty="0">
              <a:solidFill>
                <a:srgbClr val="595959"/>
              </a:solidFill>
              <a:latin typeface="Raleway" panose="020B0604020202020204" charset="0"/>
            </a:endParaRPr>
          </a:p>
          <a:p>
            <a:pPr indent="-251986">
              <a:lnSpc>
                <a:spcPct val="90000"/>
              </a:lnSpc>
            </a:pPr>
            <a:r>
              <a:rPr lang="en-US" sz="2000" dirty="0">
                <a:solidFill>
                  <a:srgbClr val="595959"/>
                </a:solidFill>
                <a:latin typeface="Raleway" panose="020B0604020202020204" charset="0"/>
              </a:rPr>
              <a:t>(</a:t>
            </a:r>
            <a:r>
              <a:rPr lang="en-US" sz="2000" dirty="0" err="1">
                <a:solidFill>
                  <a:srgbClr val="595959"/>
                </a:solidFill>
                <a:latin typeface="Raleway" panose="020B0604020202020204" charset="0"/>
              </a:rPr>
              <a:t>eg</a:t>
            </a:r>
            <a:r>
              <a:rPr lang="en-US" sz="2000" dirty="0">
                <a:solidFill>
                  <a:srgbClr val="595959"/>
                </a:solidFill>
                <a:latin typeface="Raleway" panose="020B0604020202020204" charset="0"/>
              </a:rPr>
              <a:t> Rowntree’s research in York  1899-1950)</a:t>
            </a:r>
          </a:p>
        </p:txBody>
      </p:sp>
    </p:spTree>
    <p:extLst>
      <p:ext uri="{BB962C8B-B14F-4D97-AF65-F5344CB8AC3E}">
        <p14:creationId xmlns:p14="http://schemas.microsoft.com/office/powerpoint/2010/main" val="20238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109630"/>
            <a:ext cx="8387834"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sp>
        <p:nvSpPr>
          <p:cNvPr id="21" name="Cloud Callout 2">
            <a:extLst>
              <a:ext uri="{FF2B5EF4-FFF2-40B4-BE49-F238E27FC236}">
                <a16:creationId xmlns:a16="http://schemas.microsoft.com/office/drawing/2014/main" id="{F1C901FD-7571-4811-9EC7-4C518CFB1243}"/>
              </a:ext>
            </a:extLst>
          </p:cNvPr>
          <p:cNvSpPr/>
          <p:nvPr/>
        </p:nvSpPr>
        <p:spPr>
          <a:xfrm>
            <a:off x="1134733" y="1542834"/>
            <a:ext cx="6797615" cy="4485735"/>
          </a:xfrm>
          <a:prstGeom prst="cloudCallout">
            <a:avLst>
              <a:gd name="adj1" fmla="val -44363"/>
              <a:gd name="adj2" fmla="val 49476"/>
            </a:avLst>
          </a:prstGeom>
          <a:solidFill>
            <a:srgbClr val="EEFF41">
              <a:lumMod val="60000"/>
              <a:lumOff val="40000"/>
            </a:srgbClr>
          </a:solidFill>
          <a:ln w="25400" cap="flat" cmpd="sng" algn="ctr">
            <a:solidFill>
              <a:srgbClr val="FFAB40">
                <a:shade val="50000"/>
              </a:srgbClr>
            </a:solidFill>
            <a:prstDash val="solid"/>
          </a:ln>
          <a:effectLst/>
        </p:spPr>
        <p:txBody>
          <a:bodyPr rtlCol="0" anchor="ctr"/>
          <a:lstStyle/>
          <a:p>
            <a:pPr lvl="0" algn="ctr">
              <a:buClr>
                <a:srgbClr val="000000"/>
              </a:buClr>
            </a:pPr>
            <a:r>
              <a:rPr lang="en-US" sz="3600" dirty="0">
                <a:solidFill>
                  <a:srgbClr val="595959"/>
                </a:solidFill>
                <a:latin typeface="Raleway" panose="020B0604020202020204" charset="0"/>
              </a:rPr>
              <a:t>Think – what are the basic human needs? </a:t>
            </a:r>
            <a:endParaRPr kumimoji="0" lang="en-GB" sz="3600" b="0" i="0" u="none" strike="noStrike" kern="0" cap="none" spc="0" normalizeH="0" baseline="0" noProof="0" dirty="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1521087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382522" y="1503410"/>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3513864" cy="1180219"/>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en-GB" altLang="en-US" sz="3200" b="1" dirty="0">
                <a:solidFill>
                  <a:srgbClr val="595959"/>
                </a:solidFill>
                <a:latin typeface="Raleway" panose="020B0604020202020204" charset="0"/>
              </a:rPr>
              <a:t>Absolute poverty:</a:t>
            </a:r>
            <a:endParaRPr sz="3200"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109630"/>
            <a:ext cx="8387834"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grpSp>
        <p:nvGrpSpPr>
          <p:cNvPr id="20" name="Group 19">
            <a:extLst>
              <a:ext uri="{FF2B5EF4-FFF2-40B4-BE49-F238E27FC236}">
                <a16:creationId xmlns:a16="http://schemas.microsoft.com/office/drawing/2014/main" id="{CD0CD2EF-D214-4DEF-B008-7DEA5154F310}"/>
              </a:ext>
            </a:extLst>
          </p:cNvPr>
          <p:cNvGrpSpPr/>
          <p:nvPr/>
        </p:nvGrpSpPr>
        <p:grpSpPr>
          <a:xfrm>
            <a:off x="286095" y="1348653"/>
            <a:ext cx="8546322" cy="5346994"/>
            <a:chOff x="306124" y="-6873"/>
            <a:chExt cx="10079566" cy="7566548"/>
          </a:xfrm>
        </p:grpSpPr>
        <p:pic>
          <p:nvPicPr>
            <p:cNvPr id="21" name="Picture 8" descr="Image result for basic clothes">
              <a:extLst>
                <a:ext uri="{FF2B5EF4-FFF2-40B4-BE49-F238E27FC236}">
                  <a16:creationId xmlns:a16="http://schemas.microsoft.com/office/drawing/2014/main" id="{FAF9F221-E0B5-4232-9CDB-35D0A3A78D6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606" r="20403" b="2"/>
            <a:stretch/>
          </p:blipFill>
          <p:spPr bwMode="auto">
            <a:xfrm>
              <a:off x="306124" y="-6873"/>
              <a:ext cx="2691359" cy="2761801"/>
            </a:xfrm>
            <a:custGeom>
              <a:avLst/>
              <a:gdLst>
                <a:gd name="connsiteX0" fmla="*/ 0 w 3255403"/>
                <a:gd name="connsiteY0" fmla="*/ 0 h 2505456"/>
                <a:gd name="connsiteX1" fmla="*/ 3255403 w 3255403"/>
                <a:gd name="connsiteY1" fmla="*/ 0 h 2505456"/>
                <a:gd name="connsiteX2" fmla="*/ 2094477 w 3255403"/>
                <a:gd name="connsiteY2" fmla="*/ 2505456 h 2505456"/>
                <a:gd name="connsiteX3" fmla="*/ 0 w 3255403"/>
                <a:gd name="connsiteY3" fmla="*/ 2505456 h 2505456"/>
              </a:gdLst>
              <a:ahLst/>
              <a:cxnLst>
                <a:cxn ang="0">
                  <a:pos x="connsiteX0" y="connsiteY0"/>
                </a:cxn>
                <a:cxn ang="0">
                  <a:pos x="connsiteX1" y="connsiteY1"/>
                </a:cxn>
                <a:cxn ang="0">
                  <a:pos x="connsiteX2" y="connsiteY2"/>
                </a:cxn>
                <a:cxn ang="0">
                  <a:pos x="connsiteX3" y="connsiteY3"/>
                </a:cxn>
              </a:cxnLst>
              <a:rect l="l" t="t" r="r" b="b"/>
              <a:pathLst>
                <a:path w="3255403" h="2505456">
                  <a:moveTo>
                    <a:pt x="0" y="0"/>
                  </a:moveTo>
                  <a:lnTo>
                    <a:pt x="3255403" y="0"/>
                  </a:lnTo>
                  <a:lnTo>
                    <a:pt x="2094477" y="2505456"/>
                  </a:lnTo>
                  <a:lnTo>
                    <a:pt x="0" y="2505456"/>
                  </a:lnTo>
                  <a:close/>
                </a:path>
              </a:pathLst>
            </a:custGeom>
            <a:noFill/>
            <a:extLst>
              <a:ext uri="{909E8E84-426E-40DD-AFC4-6F175D3DCCD1}">
                <a14:hiddenFill xmlns:a14="http://schemas.microsoft.com/office/drawing/2010/main">
                  <a:solidFill>
                    <a:srgbClr val="FFFFFF"/>
                  </a:solidFill>
                </a14:hiddenFill>
              </a:ext>
            </a:extLst>
          </p:spPr>
        </p:pic>
        <p:pic>
          <p:nvPicPr>
            <p:cNvPr id="22" name="Picture 10" descr="Image result for water&quot;">
              <a:extLst>
                <a:ext uri="{FF2B5EF4-FFF2-40B4-BE49-F238E27FC236}">
                  <a16:creationId xmlns:a16="http://schemas.microsoft.com/office/drawing/2014/main" id="{5BFDDC50-C951-4F83-B187-7DD485CF8250}"/>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4698" b="1722"/>
            <a:stretch/>
          </p:blipFill>
          <p:spPr bwMode="auto">
            <a:xfrm>
              <a:off x="6408987" y="11"/>
              <a:ext cx="3976703" cy="2757801"/>
            </a:xfrm>
            <a:custGeom>
              <a:avLst/>
              <a:gdLst>
                <a:gd name="connsiteX0" fmla="*/ 1159248 w 4810125"/>
                <a:gd name="connsiteY0" fmla="*/ 0 h 2501837"/>
                <a:gd name="connsiteX1" fmla="*/ 4810125 w 4810125"/>
                <a:gd name="connsiteY1" fmla="*/ 0 h 2501837"/>
                <a:gd name="connsiteX2" fmla="*/ 4810125 w 4810125"/>
                <a:gd name="connsiteY2" fmla="*/ 2501837 h 2501837"/>
                <a:gd name="connsiteX3" fmla="*/ 0 w 4810125"/>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4810125" h="2501837">
                  <a:moveTo>
                    <a:pt x="1159248" y="0"/>
                  </a:moveTo>
                  <a:lnTo>
                    <a:pt x="4810125" y="0"/>
                  </a:lnTo>
                  <a:lnTo>
                    <a:pt x="4810125" y="2501837"/>
                  </a:lnTo>
                  <a:lnTo>
                    <a:pt x="0" y="2501837"/>
                  </a:lnTo>
                  <a:close/>
                </a:path>
              </a:pathLst>
            </a:custGeom>
            <a:noFill/>
            <a:extLst>
              <a:ext uri="{909E8E84-426E-40DD-AFC4-6F175D3DCCD1}">
                <a14:hiddenFill xmlns:a14="http://schemas.microsoft.com/office/drawing/2010/main">
                  <a:solidFill>
                    <a:srgbClr val="FFFFFF"/>
                  </a:solidFill>
                </a14:hiddenFill>
              </a:ext>
            </a:extLst>
          </p:spPr>
        </p:pic>
        <p:pic>
          <p:nvPicPr>
            <p:cNvPr id="23" name="Picture 2" descr="Image result for shopping basket of food">
              <a:extLst>
                <a:ext uri="{FF2B5EF4-FFF2-40B4-BE49-F238E27FC236}">
                  <a16:creationId xmlns:a16="http://schemas.microsoft.com/office/drawing/2014/main" id="{4C874447-5FC6-4D6C-AB27-D3A92DAE67B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789" r="11276" b="-3"/>
            <a:stretch/>
          </p:blipFill>
          <p:spPr bwMode="auto">
            <a:xfrm>
              <a:off x="4171558" y="-6873"/>
              <a:ext cx="3040584" cy="2761801"/>
            </a:xfrm>
            <a:custGeom>
              <a:avLst/>
              <a:gdLst>
                <a:gd name="connsiteX0" fmla="*/ 1160926 w 3677817"/>
                <a:gd name="connsiteY0" fmla="*/ 0 h 2505456"/>
                <a:gd name="connsiteX1" fmla="*/ 3677817 w 3677817"/>
                <a:gd name="connsiteY1" fmla="*/ 0 h 2505456"/>
                <a:gd name="connsiteX2" fmla="*/ 2516891 w 3677817"/>
                <a:gd name="connsiteY2" fmla="*/ 2505456 h 2505456"/>
                <a:gd name="connsiteX3" fmla="*/ 0 w 3677817"/>
                <a:gd name="connsiteY3" fmla="*/ 2505456 h 2505456"/>
              </a:gdLst>
              <a:ahLst/>
              <a:cxnLst>
                <a:cxn ang="0">
                  <a:pos x="connsiteX0" y="connsiteY0"/>
                </a:cxn>
                <a:cxn ang="0">
                  <a:pos x="connsiteX1" y="connsiteY1"/>
                </a:cxn>
                <a:cxn ang="0">
                  <a:pos x="connsiteX2" y="connsiteY2"/>
                </a:cxn>
                <a:cxn ang="0">
                  <a:pos x="connsiteX3" y="connsiteY3"/>
                </a:cxn>
              </a:cxnLst>
              <a:rect l="l" t="t" r="r" b="b"/>
              <a:pathLst>
                <a:path w="3677817" h="2505456">
                  <a:moveTo>
                    <a:pt x="1160926" y="0"/>
                  </a:moveTo>
                  <a:lnTo>
                    <a:pt x="3677817" y="0"/>
                  </a:lnTo>
                  <a:lnTo>
                    <a:pt x="2516891" y="2505456"/>
                  </a:lnTo>
                  <a:lnTo>
                    <a:pt x="0" y="2505456"/>
                  </a:lnTo>
                  <a:close/>
                </a:path>
              </a:pathLst>
            </a:custGeom>
            <a:noFill/>
            <a:extLst>
              <a:ext uri="{909E8E84-426E-40DD-AFC4-6F175D3DCCD1}">
                <a14:hiddenFill xmlns:a14="http://schemas.microsoft.com/office/drawing/2010/main">
                  <a:solidFill>
                    <a:srgbClr val="FFFFFF"/>
                  </a:solidFill>
                </a14:hiddenFill>
              </a:ext>
            </a:extLst>
          </p:spPr>
        </p:pic>
        <p:pic>
          <p:nvPicPr>
            <p:cNvPr id="24" name="Picture 6" descr="Image result for basic house&quot;">
              <a:extLst>
                <a:ext uri="{FF2B5EF4-FFF2-40B4-BE49-F238E27FC236}">
                  <a16:creationId xmlns:a16="http://schemas.microsoft.com/office/drawing/2014/main" id="{C876E538-23FC-4825-96AB-91C607ECC9F6}"/>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968" r="15476" b="3"/>
            <a:stretch/>
          </p:blipFill>
          <p:spPr bwMode="auto">
            <a:xfrm>
              <a:off x="4731682" y="2932256"/>
              <a:ext cx="5654007" cy="4627419"/>
            </a:xfrm>
            <a:custGeom>
              <a:avLst/>
              <a:gdLst>
                <a:gd name="connsiteX0" fmla="*/ 1945141 w 6838950"/>
                <a:gd name="connsiteY0" fmla="*/ 0 h 4197911"/>
                <a:gd name="connsiteX1" fmla="*/ 1951364 w 6838950"/>
                <a:gd name="connsiteY1" fmla="*/ 0 h 4197911"/>
                <a:gd name="connsiteX2" fmla="*/ 3141155 w 6838950"/>
                <a:gd name="connsiteY2" fmla="*/ 0 h 4197911"/>
                <a:gd name="connsiteX3" fmla="*/ 4791200 w 6838950"/>
                <a:gd name="connsiteY3" fmla="*/ 0 h 4197911"/>
                <a:gd name="connsiteX4" fmla="*/ 6838950 w 6838950"/>
                <a:gd name="connsiteY4" fmla="*/ 0 h 4197911"/>
                <a:gd name="connsiteX5" fmla="*/ 6838950 w 6838950"/>
                <a:gd name="connsiteY5" fmla="*/ 4197911 h 4197911"/>
                <a:gd name="connsiteX6" fmla="*/ 0 w 6838950"/>
                <a:gd name="connsiteY6" fmla="*/ 4197911 h 41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8950" h="4197911">
                  <a:moveTo>
                    <a:pt x="1945141" y="0"/>
                  </a:moveTo>
                  <a:lnTo>
                    <a:pt x="1951364" y="0"/>
                  </a:lnTo>
                  <a:lnTo>
                    <a:pt x="3141155" y="0"/>
                  </a:lnTo>
                  <a:lnTo>
                    <a:pt x="4791200" y="0"/>
                  </a:lnTo>
                  <a:lnTo>
                    <a:pt x="6838950" y="0"/>
                  </a:lnTo>
                  <a:lnTo>
                    <a:pt x="6838950" y="4197911"/>
                  </a:lnTo>
                  <a:lnTo>
                    <a:pt x="0" y="4197911"/>
                  </a:lnTo>
                  <a:close/>
                </a:path>
              </a:pathLst>
            </a:custGeom>
            <a:noFill/>
            <a:extLst>
              <a:ext uri="{909E8E84-426E-40DD-AFC4-6F175D3DCCD1}">
                <a14:hiddenFill xmlns:a14="http://schemas.microsoft.com/office/drawing/2010/main">
                  <a:solidFill>
                    <a:srgbClr val="FFFFFF"/>
                  </a:solidFill>
                </a14:hiddenFill>
              </a:ext>
            </a:extLst>
          </p:spPr>
        </p:pic>
        <p:pic>
          <p:nvPicPr>
            <p:cNvPr id="25" name="Picture 4" descr="Image result for medicines">
              <a:extLst>
                <a:ext uri="{FF2B5EF4-FFF2-40B4-BE49-F238E27FC236}">
                  <a16:creationId xmlns:a16="http://schemas.microsoft.com/office/drawing/2014/main" id="{6F1AD9D8-75F3-41F1-BB77-1785AFF697BB}"/>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5948" r="9524" b="3"/>
            <a:stretch/>
          </p:blipFill>
          <p:spPr bwMode="auto">
            <a:xfrm>
              <a:off x="2181574" y="11"/>
              <a:ext cx="2805896" cy="2758910"/>
            </a:xfrm>
            <a:custGeom>
              <a:avLst/>
              <a:gdLst>
                <a:gd name="connsiteX0" fmla="*/ 1159715 w 3393943"/>
                <a:gd name="connsiteY0" fmla="*/ 0 h 2502843"/>
                <a:gd name="connsiteX1" fmla="*/ 3393943 w 3393943"/>
                <a:gd name="connsiteY1" fmla="*/ 0 h 2502843"/>
                <a:gd name="connsiteX2" fmla="*/ 2234228 w 3393943"/>
                <a:gd name="connsiteY2" fmla="*/ 2502843 h 2502843"/>
                <a:gd name="connsiteX3" fmla="*/ 0 w 3393943"/>
                <a:gd name="connsiteY3" fmla="*/ 2502843 h 2502843"/>
              </a:gdLst>
              <a:ahLst/>
              <a:cxnLst>
                <a:cxn ang="0">
                  <a:pos x="connsiteX0" y="connsiteY0"/>
                </a:cxn>
                <a:cxn ang="0">
                  <a:pos x="connsiteX1" y="connsiteY1"/>
                </a:cxn>
                <a:cxn ang="0">
                  <a:pos x="connsiteX2" y="connsiteY2"/>
                </a:cxn>
                <a:cxn ang="0">
                  <a:pos x="connsiteX3" y="connsiteY3"/>
                </a:cxn>
              </a:cxnLst>
              <a:rect l="l" t="t" r="r" b="b"/>
              <a:pathLst>
                <a:path w="3393943" h="2502843">
                  <a:moveTo>
                    <a:pt x="1159715" y="0"/>
                  </a:moveTo>
                  <a:lnTo>
                    <a:pt x="3393943" y="0"/>
                  </a:lnTo>
                  <a:lnTo>
                    <a:pt x="2234228" y="2502843"/>
                  </a:lnTo>
                  <a:lnTo>
                    <a:pt x="0" y="2502843"/>
                  </a:lnTo>
                  <a:close/>
                </a:path>
              </a:pathLst>
            </a:cu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a16="http://schemas.microsoft.com/office/drawing/2014/main" id="{0E9D8387-F711-467B-A4F6-C2EB47A386FA}"/>
              </a:ext>
            </a:extLst>
          </p:cNvPr>
          <p:cNvSpPr/>
          <p:nvPr/>
        </p:nvSpPr>
        <p:spPr>
          <a:xfrm>
            <a:off x="565352" y="5354774"/>
            <a:ext cx="2926528" cy="923330"/>
          </a:xfrm>
          <a:prstGeom prst="rect">
            <a:avLst/>
          </a:prstGeom>
        </p:spPr>
        <p:txBody>
          <a:bodyPr wrap="square">
            <a:spAutoFit/>
          </a:bodyPr>
          <a:lstStyle/>
          <a:p>
            <a:pPr>
              <a:buFontTx/>
              <a:buNone/>
            </a:pPr>
            <a:r>
              <a:rPr lang="en-GB" altLang="en-US" dirty="0">
                <a:solidFill>
                  <a:srgbClr val="595959"/>
                </a:solidFill>
                <a:latin typeface="Raleway" panose="020B0604020202020204" charset="0"/>
              </a:rPr>
              <a:t>To be so poor that you do</a:t>
            </a:r>
          </a:p>
          <a:p>
            <a:pPr>
              <a:buFontTx/>
              <a:buNone/>
            </a:pPr>
            <a:r>
              <a:rPr lang="en-GB" altLang="en-US" dirty="0">
                <a:solidFill>
                  <a:srgbClr val="595959"/>
                </a:solidFill>
                <a:latin typeface="Raleway" panose="020B0604020202020204" charset="0"/>
              </a:rPr>
              <a:t>not have the basics to</a:t>
            </a:r>
          </a:p>
          <a:p>
            <a:pPr>
              <a:buFontTx/>
              <a:buNone/>
            </a:pPr>
            <a:r>
              <a:rPr lang="en-GB" altLang="en-US" dirty="0">
                <a:solidFill>
                  <a:srgbClr val="595959"/>
                </a:solidFill>
                <a:latin typeface="Raleway" panose="020B0604020202020204" charset="0"/>
              </a:rPr>
              <a:t>survive for example . . .</a:t>
            </a:r>
          </a:p>
        </p:txBody>
      </p:sp>
    </p:spTree>
    <p:extLst>
      <p:ext uri="{BB962C8B-B14F-4D97-AF65-F5344CB8AC3E}">
        <p14:creationId xmlns:p14="http://schemas.microsoft.com/office/powerpoint/2010/main" val="36083933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5757"/>
            <a:ext cx="8525734"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257653" y="1145791"/>
            <a:ext cx="8190763" cy="1001393"/>
          </a:xfrm>
          <a:prstGeom prst="rect">
            <a:avLst/>
          </a:prstGeom>
          <a:noFill/>
          <a:ln>
            <a:noFill/>
          </a:ln>
        </p:spPr>
        <p:txBody>
          <a:bodyPr spcFirstLastPara="1" wrap="square" lIns="78190" tIns="78190" rIns="78190" bIns="78190" anchor="t" anchorCtr="0">
            <a:noAutofit/>
          </a:bodyPr>
          <a:lstStyle/>
          <a:p>
            <a:r>
              <a:rPr lang="en-GB" sz="3600" b="1" dirty="0">
                <a:solidFill>
                  <a:srgbClr val="595959"/>
                </a:solidFill>
                <a:latin typeface="Raleway" panose="020B0604020202020204" charset="0"/>
                <a:cs typeface="Prompt" panose="020B0604020202020204" charset="-34"/>
              </a:rPr>
              <a:t>Defining Poverty: Relative Poverty</a:t>
            </a:r>
            <a:endParaRPr sz="3600" dirty="0">
              <a:latin typeface="Raleway"/>
              <a:ea typeface="Raleway"/>
              <a:cs typeface="Raleway"/>
              <a:sym typeface="Raleway"/>
            </a:endParaRPr>
          </a:p>
        </p:txBody>
      </p:sp>
      <p:pic>
        <p:nvPicPr>
          <p:cNvPr id="2" name="Picture 1">
            <a:extLst>
              <a:ext uri="{FF2B5EF4-FFF2-40B4-BE49-F238E27FC236}">
                <a16:creationId xmlns:a16="http://schemas.microsoft.com/office/drawing/2014/main" id="{2FDEB1F6-7172-4FFF-9D2A-ABB9491FA321}"/>
              </a:ext>
            </a:extLst>
          </p:cNvPr>
          <p:cNvPicPr>
            <a:picLocks noChangeAspect="1"/>
          </p:cNvPicPr>
          <p:nvPr/>
        </p:nvPicPr>
        <p:blipFill>
          <a:blip r:embed="rId4"/>
          <a:stretch>
            <a:fillRect/>
          </a:stretch>
        </p:blipFill>
        <p:spPr>
          <a:xfrm>
            <a:off x="237080" y="2849085"/>
            <a:ext cx="5102794" cy="3828620"/>
          </a:xfrm>
          <a:prstGeom prst="rect">
            <a:avLst/>
          </a:prstGeom>
        </p:spPr>
      </p:pic>
      <p:sp>
        <p:nvSpPr>
          <p:cNvPr id="21" name="Content Placeholder 2">
            <a:extLst>
              <a:ext uri="{FF2B5EF4-FFF2-40B4-BE49-F238E27FC236}">
                <a16:creationId xmlns:a16="http://schemas.microsoft.com/office/drawing/2014/main" id="{23D58696-32B2-49F0-B492-3D24C8D8DE2E}"/>
              </a:ext>
            </a:extLst>
          </p:cNvPr>
          <p:cNvSpPr txBox="1">
            <a:spLocks/>
          </p:cNvSpPr>
          <p:nvPr/>
        </p:nvSpPr>
        <p:spPr>
          <a:xfrm>
            <a:off x="5460668" y="1700807"/>
            <a:ext cx="3575828" cy="5299935"/>
          </a:xfrm>
          <a:prstGeom prst="rect">
            <a:avLst/>
          </a:prstGeom>
          <a:noFill/>
          <a:ln>
            <a:noFill/>
          </a:ln>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90000"/>
              </a:lnSpc>
            </a:pPr>
            <a:endParaRPr lang="en-GB" sz="1900" b="1" dirty="0">
              <a:solidFill>
                <a:srgbClr val="595959"/>
              </a:solidFill>
              <a:latin typeface="Raleway" panose="020B0604020202020204" charset="0"/>
            </a:endParaRPr>
          </a:p>
          <a:p>
            <a:pPr>
              <a:lnSpc>
                <a:spcPct val="90000"/>
              </a:lnSpc>
            </a:pPr>
            <a:r>
              <a:rPr lang="en-GB" sz="1800" b="1" dirty="0">
                <a:solidFill>
                  <a:srgbClr val="595959"/>
                </a:solidFill>
                <a:latin typeface="Raleway" panose="020B0604020202020204" charset="0"/>
              </a:rPr>
              <a:t>Based on the idea that what counts as poverty varies from society to society and over time</a:t>
            </a:r>
          </a:p>
          <a:p>
            <a:pPr>
              <a:lnSpc>
                <a:spcPct val="90000"/>
              </a:lnSpc>
            </a:pPr>
            <a:r>
              <a:rPr lang="en-GB" sz="1800" dirty="0">
                <a:solidFill>
                  <a:srgbClr val="595959"/>
                </a:solidFill>
                <a:latin typeface="Raleway" panose="020B0604020202020204" charset="0"/>
              </a:rPr>
              <a:t>Human beings are assumed to </a:t>
            </a:r>
            <a:r>
              <a:rPr lang="en-GB" sz="1800" b="1" dirty="0">
                <a:solidFill>
                  <a:srgbClr val="595959"/>
                </a:solidFill>
                <a:latin typeface="Raleway" panose="020B0604020202020204" charset="0"/>
              </a:rPr>
              <a:t>need not only what is physically necessary but also what is considered necessary to participate in the normal life of their society </a:t>
            </a:r>
          </a:p>
          <a:p>
            <a:pPr>
              <a:lnSpc>
                <a:spcPct val="90000"/>
              </a:lnSpc>
            </a:pPr>
            <a:r>
              <a:rPr lang="en-GB" sz="1800" dirty="0">
                <a:solidFill>
                  <a:srgbClr val="595959"/>
                </a:solidFill>
                <a:latin typeface="Raleway" panose="020B0604020202020204" charset="0"/>
              </a:rPr>
              <a:t>This suggest the definition of poverty is </a:t>
            </a:r>
            <a:r>
              <a:rPr lang="en-GB" sz="1800" b="1" i="1" dirty="0">
                <a:solidFill>
                  <a:srgbClr val="595959"/>
                </a:solidFill>
                <a:latin typeface="Raleway" panose="020B0604020202020204" charset="0"/>
              </a:rPr>
              <a:t>constantly changing according to the expectations of society</a:t>
            </a:r>
          </a:p>
          <a:p>
            <a:pPr>
              <a:lnSpc>
                <a:spcPct val="90000"/>
              </a:lnSpc>
            </a:pPr>
            <a:r>
              <a:rPr lang="en-GB" sz="1800" dirty="0">
                <a:solidFill>
                  <a:srgbClr val="595959"/>
                </a:solidFill>
                <a:latin typeface="Raleway" panose="020B0604020202020204" charset="0"/>
              </a:rPr>
              <a:t>Relative definitions often compare people’s lifestyles with the majority of the population rather than just focusing on a poverty lined based on income</a:t>
            </a:r>
          </a:p>
          <a:p>
            <a:pPr>
              <a:lnSpc>
                <a:spcPct val="90000"/>
              </a:lnSpc>
            </a:pPr>
            <a:endParaRPr lang="en-GB" sz="1543" dirty="0"/>
          </a:p>
        </p:txBody>
      </p:sp>
    </p:spTree>
    <p:extLst>
      <p:ext uri="{BB962C8B-B14F-4D97-AF65-F5344CB8AC3E}">
        <p14:creationId xmlns:p14="http://schemas.microsoft.com/office/powerpoint/2010/main" val="2594952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109630"/>
            <a:ext cx="8387834" cy="4727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pic>
        <p:nvPicPr>
          <p:cNvPr id="2" name="Picture 1">
            <a:extLst>
              <a:ext uri="{FF2B5EF4-FFF2-40B4-BE49-F238E27FC236}">
                <a16:creationId xmlns:a16="http://schemas.microsoft.com/office/drawing/2014/main" id="{9954E10B-C81C-4C54-8914-9C1DFA596AA1}"/>
              </a:ext>
            </a:extLst>
          </p:cNvPr>
          <p:cNvPicPr>
            <a:picLocks noChangeAspect="1"/>
          </p:cNvPicPr>
          <p:nvPr/>
        </p:nvPicPr>
        <p:blipFill>
          <a:blip r:embed="rId4"/>
          <a:stretch>
            <a:fillRect/>
          </a:stretch>
        </p:blipFill>
        <p:spPr>
          <a:xfrm>
            <a:off x="1286484" y="1878207"/>
            <a:ext cx="6377140" cy="4269557"/>
          </a:xfrm>
          <a:prstGeom prst="rect">
            <a:avLst/>
          </a:prstGeom>
        </p:spPr>
      </p:pic>
      <p:sp>
        <p:nvSpPr>
          <p:cNvPr id="3" name="Rectangle 2">
            <a:extLst>
              <a:ext uri="{FF2B5EF4-FFF2-40B4-BE49-F238E27FC236}">
                <a16:creationId xmlns:a16="http://schemas.microsoft.com/office/drawing/2014/main" id="{33228F04-65D0-4D37-9F2F-461DD9E9EB79}"/>
              </a:ext>
            </a:extLst>
          </p:cNvPr>
          <p:cNvSpPr/>
          <p:nvPr/>
        </p:nvSpPr>
        <p:spPr>
          <a:xfrm>
            <a:off x="3563888" y="2690628"/>
            <a:ext cx="3510136" cy="1384995"/>
          </a:xfrm>
          <a:prstGeom prst="rect">
            <a:avLst/>
          </a:prstGeom>
        </p:spPr>
        <p:txBody>
          <a:bodyPr wrap="square">
            <a:spAutoFit/>
          </a:bodyPr>
          <a:lstStyle/>
          <a:p>
            <a:r>
              <a:rPr lang="en-US" sz="2800" dirty="0">
                <a:solidFill>
                  <a:srgbClr val="595959"/>
                </a:solidFill>
                <a:latin typeface="Raleway" panose="020B0604020202020204" charset="0"/>
              </a:rPr>
              <a:t>Think – what are the basic human needs in the UK ? </a:t>
            </a:r>
            <a:endParaRPr lang="en-GB" sz="2800" dirty="0"/>
          </a:p>
        </p:txBody>
      </p:sp>
    </p:spTree>
    <p:extLst>
      <p:ext uri="{BB962C8B-B14F-4D97-AF65-F5344CB8AC3E}">
        <p14:creationId xmlns:p14="http://schemas.microsoft.com/office/powerpoint/2010/main" val="255512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4"/>
          <p:cNvSpPr txBox="1"/>
          <p:nvPr/>
        </p:nvSpPr>
        <p:spPr>
          <a:xfrm>
            <a:off x="311583" y="1190264"/>
            <a:ext cx="882345" cy="689913"/>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026" b="1" dirty="0">
                <a:solidFill>
                  <a:srgbClr val="4FA0C1"/>
                </a:solidFill>
                <a:latin typeface="Prompt"/>
                <a:ea typeface="Prompt"/>
                <a:cs typeface="Prompt"/>
                <a:sym typeface="Prompt"/>
              </a:rPr>
              <a:t>ACTION</a:t>
            </a:r>
          </a:p>
          <a:p>
            <a:pPr>
              <a:buClr>
                <a:srgbClr val="000000"/>
              </a:buClr>
              <a:buSzPts val="1100"/>
            </a:pPr>
            <a:r>
              <a:rPr lang="it" sz="1026" b="1" dirty="0">
                <a:solidFill>
                  <a:srgbClr val="4FA0C1"/>
                </a:solidFill>
                <a:latin typeface="Prompt"/>
                <a:ea typeface="Arial"/>
                <a:cs typeface="Prompt"/>
                <a:sym typeface="Prompt"/>
              </a:rPr>
              <a:t>Lesson 2 out of 6 </a:t>
            </a:r>
            <a:endParaRPr sz="1026" dirty="0">
              <a:solidFill>
                <a:srgbClr val="4FA0C1"/>
              </a:solidFill>
              <a:latin typeface="Arial"/>
              <a:ea typeface="Arial"/>
              <a:cs typeface="Arial"/>
              <a:sym typeface="Arial"/>
            </a:endParaRPr>
          </a:p>
          <a:p>
            <a:pPr>
              <a:buClr>
                <a:srgbClr val="000000"/>
              </a:buClr>
              <a:buSzPts val="1400"/>
            </a:pPr>
            <a:endParaRPr sz="1197" b="1" dirty="0">
              <a:solidFill>
                <a:srgbClr val="3174BA"/>
              </a:solidFill>
              <a:latin typeface="Prompt"/>
              <a:ea typeface="Prompt"/>
              <a:cs typeface="Prompt"/>
              <a:sym typeface="Prompt"/>
            </a:endParaRPr>
          </a:p>
        </p:txBody>
      </p:sp>
      <p:sp>
        <p:nvSpPr>
          <p:cNvPr id="69" name="Google Shape;69;p14"/>
          <p:cNvSpPr txBox="1"/>
          <p:nvPr/>
        </p:nvSpPr>
        <p:spPr>
          <a:xfrm>
            <a:off x="1505468" y="1739839"/>
            <a:ext cx="1606899" cy="844372"/>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941">
              <a:solidFill>
                <a:schemeClr val="dk2"/>
              </a:solidFill>
              <a:latin typeface="Raleway ExtraBold"/>
              <a:ea typeface="Raleway ExtraBold"/>
              <a:cs typeface="Raleway ExtraBold"/>
              <a:sym typeface="Raleway ExtraBold"/>
            </a:endParaRPr>
          </a:p>
          <a:p>
            <a:pPr>
              <a:buClr>
                <a:srgbClr val="000000"/>
              </a:buClr>
              <a:buSzPts val="1400"/>
            </a:pPr>
            <a:endParaRPr sz="1197" b="1">
              <a:solidFill>
                <a:srgbClr val="3174BA"/>
              </a:solidFill>
              <a:latin typeface="Prompt"/>
              <a:ea typeface="Prompt"/>
              <a:cs typeface="Prompt"/>
              <a:sym typeface="Prompt"/>
            </a:endParaRPr>
          </a:p>
        </p:txBody>
      </p:sp>
      <p:pic>
        <p:nvPicPr>
          <p:cNvPr id="70" name="Google Shape;70;p14"/>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71" name="Google Shape;71;p14"/>
          <p:cNvSpPr txBox="1"/>
          <p:nvPr/>
        </p:nvSpPr>
        <p:spPr>
          <a:xfrm>
            <a:off x="311583" y="1782835"/>
            <a:ext cx="882345" cy="286076"/>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026" b="1">
                <a:solidFill>
                  <a:srgbClr val="4FA0C1"/>
                </a:solidFill>
                <a:latin typeface="Prompt"/>
                <a:ea typeface="Prompt"/>
                <a:cs typeface="Prompt"/>
                <a:sym typeface="Prompt"/>
              </a:rPr>
              <a:t>DURATION</a:t>
            </a:r>
            <a:endParaRPr sz="1026">
              <a:solidFill>
                <a:srgbClr val="4FA0C1"/>
              </a:solidFill>
              <a:latin typeface="Arial"/>
              <a:ea typeface="Arial"/>
              <a:cs typeface="Arial"/>
              <a:sym typeface="Arial"/>
            </a:endParaRPr>
          </a:p>
          <a:p>
            <a:pPr>
              <a:buClr>
                <a:srgbClr val="000000"/>
              </a:buClr>
              <a:buSzPts val="1400"/>
            </a:pPr>
            <a:endParaRPr sz="1197" b="1">
              <a:solidFill>
                <a:srgbClr val="3174BA"/>
              </a:solidFill>
              <a:latin typeface="Prompt"/>
              <a:ea typeface="Prompt"/>
              <a:cs typeface="Prompt"/>
              <a:sym typeface="Prompt"/>
            </a:endParaRPr>
          </a:p>
        </p:txBody>
      </p:sp>
      <p:sp>
        <p:nvSpPr>
          <p:cNvPr id="72" name="Google Shape;72;p14"/>
          <p:cNvSpPr txBox="1"/>
          <p:nvPr/>
        </p:nvSpPr>
        <p:spPr>
          <a:xfrm>
            <a:off x="1505467" y="1190266"/>
            <a:ext cx="1778929" cy="549573"/>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941" b="1" dirty="0">
                <a:solidFill>
                  <a:srgbClr val="4FA0C1"/>
                </a:solidFill>
                <a:latin typeface="Prompt"/>
                <a:ea typeface="Prompt"/>
                <a:cs typeface="Prompt"/>
                <a:sym typeface="Prompt"/>
              </a:rPr>
              <a:t>LEARNING OBJECTIVES OF THIS PHASE</a:t>
            </a:r>
            <a:endParaRPr sz="941" b="1" dirty="0">
              <a:solidFill>
                <a:srgbClr val="4FA0C1"/>
              </a:solidFill>
              <a:latin typeface="Prompt"/>
              <a:ea typeface="Prompt"/>
              <a:cs typeface="Prompt"/>
              <a:sym typeface="Prompt"/>
            </a:endParaRPr>
          </a:p>
          <a:p>
            <a:pPr>
              <a:buClr>
                <a:srgbClr val="000000"/>
              </a:buClr>
              <a:buSzPts val="1400"/>
            </a:pPr>
            <a:endParaRPr sz="941" b="1" dirty="0">
              <a:solidFill>
                <a:srgbClr val="3174BA"/>
              </a:solidFill>
              <a:latin typeface="Prompt"/>
              <a:ea typeface="Prompt"/>
              <a:cs typeface="Prompt"/>
              <a:sym typeface="Prompt"/>
            </a:endParaRPr>
          </a:p>
        </p:txBody>
      </p:sp>
      <p:sp>
        <p:nvSpPr>
          <p:cNvPr id="73" name="Google Shape;73;p14"/>
          <p:cNvSpPr txBox="1"/>
          <p:nvPr/>
        </p:nvSpPr>
        <p:spPr>
          <a:xfrm>
            <a:off x="3975255" y="1110530"/>
            <a:ext cx="2728880" cy="549573"/>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941" b="1" dirty="0">
                <a:solidFill>
                  <a:srgbClr val="4FA0C1"/>
                </a:solidFill>
                <a:latin typeface="Prompt"/>
                <a:ea typeface="Prompt"/>
                <a:cs typeface="Prompt"/>
                <a:sym typeface="Prompt"/>
              </a:rPr>
              <a:t>TO WHICH GCE LEARNING OBJECTIVE DOES THIS PHASE CONTRIBUTE?</a:t>
            </a:r>
            <a:endParaRPr sz="941" b="1" dirty="0">
              <a:solidFill>
                <a:srgbClr val="4FA0C1"/>
              </a:solidFill>
              <a:latin typeface="Prompt"/>
              <a:ea typeface="Prompt"/>
              <a:cs typeface="Prompt"/>
              <a:sym typeface="Prompt"/>
            </a:endParaRPr>
          </a:p>
          <a:p>
            <a:pPr>
              <a:buClr>
                <a:srgbClr val="000000"/>
              </a:buClr>
              <a:buSzPts val="1400"/>
            </a:pPr>
            <a:endParaRPr sz="941" b="1" dirty="0">
              <a:solidFill>
                <a:srgbClr val="3174BA"/>
              </a:solidFill>
              <a:latin typeface="Prompt"/>
              <a:ea typeface="Prompt"/>
              <a:cs typeface="Prompt"/>
              <a:sym typeface="Prompt"/>
            </a:endParaRPr>
          </a:p>
        </p:txBody>
      </p:sp>
      <p:sp>
        <p:nvSpPr>
          <p:cNvPr id="74" name="Google Shape;74;p14"/>
          <p:cNvSpPr txBox="1"/>
          <p:nvPr/>
        </p:nvSpPr>
        <p:spPr>
          <a:xfrm>
            <a:off x="3829989" y="2503190"/>
            <a:ext cx="2728880" cy="223986"/>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941" b="1" dirty="0">
                <a:solidFill>
                  <a:srgbClr val="4FA0C1"/>
                </a:solidFill>
                <a:latin typeface="Prompt"/>
                <a:ea typeface="Prompt"/>
                <a:cs typeface="Prompt"/>
                <a:sym typeface="Prompt"/>
              </a:rPr>
              <a:t>TO WHICH SUBJECT IT IS CONNECTED?</a:t>
            </a:r>
            <a:endParaRPr sz="941" b="1" dirty="0">
              <a:solidFill>
                <a:srgbClr val="4FA0C1"/>
              </a:solidFill>
              <a:latin typeface="Prompt"/>
              <a:ea typeface="Prompt"/>
              <a:cs typeface="Prompt"/>
              <a:sym typeface="Prompt"/>
            </a:endParaRPr>
          </a:p>
          <a:p>
            <a:pPr>
              <a:buClr>
                <a:srgbClr val="000000"/>
              </a:buClr>
              <a:buSzPts val="1400"/>
            </a:pPr>
            <a:endParaRPr sz="941" b="1" dirty="0">
              <a:solidFill>
                <a:srgbClr val="3174BA"/>
              </a:solidFill>
              <a:latin typeface="Prompt"/>
              <a:ea typeface="Prompt"/>
              <a:cs typeface="Prompt"/>
              <a:sym typeface="Prompt"/>
            </a:endParaRPr>
          </a:p>
        </p:txBody>
      </p:sp>
      <p:sp>
        <p:nvSpPr>
          <p:cNvPr id="75" name="Google Shape;75;p14"/>
          <p:cNvSpPr txBox="1"/>
          <p:nvPr/>
        </p:nvSpPr>
        <p:spPr>
          <a:xfrm>
            <a:off x="0" y="2848477"/>
            <a:ext cx="6337476" cy="831168"/>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539" b="1" dirty="0">
                <a:solidFill>
                  <a:srgbClr val="4FA0C1"/>
                </a:solidFill>
                <a:latin typeface="Prompt"/>
                <a:ea typeface="Prompt"/>
                <a:cs typeface="Prompt"/>
                <a:sym typeface="Prompt"/>
              </a:rPr>
              <a:t>WHAT TEACHER DOES – </a:t>
            </a:r>
            <a:r>
              <a:rPr lang="en-GB" sz="1539" b="1" dirty="0">
                <a:solidFill>
                  <a:srgbClr val="4FA0C1"/>
                </a:solidFill>
                <a:latin typeface="Prompt"/>
                <a:ea typeface="Prompt"/>
                <a:cs typeface="Prompt"/>
                <a:sym typeface="Prompt"/>
              </a:rPr>
              <a:t>lesson start     [ 5 minutes] </a:t>
            </a:r>
            <a:endParaRPr lang="it" sz="1539" b="1" dirty="0">
              <a:solidFill>
                <a:srgbClr val="4FA0C1"/>
              </a:solidFill>
              <a:latin typeface="Prompt"/>
              <a:ea typeface="Prompt"/>
              <a:cs typeface="Prompt"/>
              <a:sym typeface="Prompt"/>
            </a:endParaRPr>
          </a:p>
          <a:p>
            <a:pPr>
              <a:buClr>
                <a:srgbClr val="000000"/>
              </a:buClr>
              <a:buSzPts val="1100"/>
            </a:pPr>
            <a:r>
              <a:rPr lang="en-GB" sz="1200" b="1" dirty="0">
                <a:latin typeface="Prompt"/>
                <a:ea typeface="Prompt"/>
                <a:cs typeface="Prompt"/>
                <a:sym typeface="Prompt"/>
              </a:rPr>
              <a:t>The teacher introduces lesson objectives, big ideas and  recaps from last lesson</a:t>
            </a:r>
            <a:endParaRPr sz="1200" b="1" dirty="0">
              <a:latin typeface="Prompt"/>
              <a:ea typeface="Prompt"/>
              <a:cs typeface="Prompt"/>
              <a:sym typeface="Prompt"/>
            </a:endParaRPr>
          </a:p>
        </p:txBody>
      </p:sp>
      <p:sp>
        <p:nvSpPr>
          <p:cNvPr id="77" name="Google Shape;77;p14"/>
          <p:cNvSpPr txBox="1"/>
          <p:nvPr/>
        </p:nvSpPr>
        <p:spPr>
          <a:xfrm>
            <a:off x="383466" y="2001925"/>
            <a:ext cx="810462" cy="446945"/>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2052" dirty="0">
                <a:solidFill>
                  <a:srgbClr val="666666"/>
                </a:solidFill>
                <a:latin typeface="Raleway ExtraBold"/>
                <a:ea typeface="Raleway ExtraBold"/>
                <a:cs typeface="Raleway ExtraBold"/>
                <a:sym typeface="Raleway ExtraBold"/>
              </a:rPr>
              <a:t>1</a:t>
            </a:r>
            <a:r>
              <a:rPr lang="it" sz="1539" dirty="0">
                <a:solidFill>
                  <a:srgbClr val="666666"/>
                </a:solidFill>
                <a:latin typeface="Raleway ExtraBold"/>
                <a:ea typeface="Raleway ExtraBold"/>
                <a:cs typeface="Raleway ExtraBold"/>
                <a:sym typeface="Raleway ExtraBold"/>
              </a:rPr>
              <a:t>h</a:t>
            </a:r>
            <a:r>
              <a:rPr lang="en-GB" sz="1539" dirty="0">
                <a:solidFill>
                  <a:srgbClr val="666666"/>
                </a:solidFill>
                <a:latin typeface="Raleway ExtraBold"/>
                <a:ea typeface="Raleway ExtraBold"/>
                <a:cs typeface="Raleway ExtraBold"/>
                <a:sym typeface="Raleway ExtraBold"/>
              </a:rPr>
              <a:t>our</a:t>
            </a:r>
            <a:endParaRPr sz="1539" dirty="0">
              <a:solidFill>
                <a:srgbClr val="3174BA"/>
              </a:solidFill>
              <a:latin typeface="Raleway ExtraBold"/>
              <a:ea typeface="Raleway ExtraBold"/>
              <a:cs typeface="Raleway ExtraBold"/>
              <a:sym typeface="Raleway ExtraBold"/>
            </a:endParaRPr>
          </a:p>
        </p:txBody>
      </p:sp>
      <p:sp>
        <p:nvSpPr>
          <p:cNvPr id="79" name="Google Shape;79;p14"/>
          <p:cNvSpPr txBox="1"/>
          <p:nvPr/>
        </p:nvSpPr>
        <p:spPr>
          <a:xfrm>
            <a:off x="430995" y="4444131"/>
            <a:ext cx="5218894" cy="643991"/>
          </a:xfrm>
          <a:prstGeom prst="rect">
            <a:avLst/>
          </a:prstGeom>
          <a:noFill/>
          <a:ln>
            <a:noFill/>
          </a:ln>
        </p:spPr>
        <p:txBody>
          <a:bodyPr spcFirstLastPara="1" wrap="square" lIns="78190" tIns="78190" rIns="78190" bIns="78190" anchor="t" anchorCtr="0">
            <a:noAutofit/>
          </a:bodyPr>
          <a:lstStyle/>
          <a:p>
            <a:endParaRPr sz="1539"/>
          </a:p>
        </p:txBody>
      </p:sp>
      <p:sp>
        <p:nvSpPr>
          <p:cNvPr id="80" name="Google Shape;80;p14"/>
          <p:cNvSpPr/>
          <p:nvPr/>
        </p:nvSpPr>
        <p:spPr>
          <a:xfrm>
            <a:off x="113888" y="3663894"/>
            <a:ext cx="6036441" cy="455393"/>
          </a:xfrm>
          <a:prstGeom prst="rect">
            <a:avLst/>
          </a:prstGeom>
          <a:solidFill>
            <a:srgbClr val="4FA0C1"/>
          </a:solidFill>
          <a:ln>
            <a:noFill/>
          </a:ln>
        </p:spPr>
        <p:txBody>
          <a:bodyPr spcFirstLastPara="1" wrap="square" lIns="78190" tIns="78190" rIns="78190" bIns="78190" anchor="ctr" anchorCtr="0">
            <a:noAutofit/>
          </a:bodyPr>
          <a:lstStyle/>
          <a:p>
            <a:endParaRPr sz="1539" dirty="0"/>
          </a:p>
        </p:txBody>
      </p:sp>
      <p:sp>
        <p:nvSpPr>
          <p:cNvPr id="81" name="Google Shape;81;p14"/>
          <p:cNvSpPr txBox="1"/>
          <p:nvPr/>
        </p:nvSpPr>
        <p:spPr>
          <a:xfrm>
            <a:off x="44160" y="3740055"/>
            <a:ext cx="5823984" cy="342172"/>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539" b="1" dirty="0">
                <a:solidFill>
                  <a:schemeClr val="lt1"/>
                </a:solidFill>
                <a:latin typeface="Prompt"/>
                <a:ea typeface="Prompt"/>
                <a:cs typeface="Prompt"/>
                <a:sym typeface="Prompt"/>
              </a:rPr>
              <a:t>ACTIVITY 1: </a:t>
            </a:r>
            <a:r>
              <a:rPr lang="en-GB" sz="1539" b="1" dirty="0">
                <a:solidFill>
                  <a:schemeClr val="lt1"/>
                </a:solidFill>
                <a:latin typeface="Prompt"/>
                <a:ea typeface="Prompt"/>
                <a:cs typeface="Prompt"/>
                <a:sym typeface="Prompt"/>
              </a:rPr>
              <a:t>Gallery Walk [ 10 minutes]  </a:t>
            </a:r>
            <a:endParaRPr sz="1539"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82" name="Google Shape;82;p14"/>
          <p:cNvSpPr txBox="1"/>
          <p:nvPr/>
        </p:nvSpPr>
        <p:spPr>
          <a:xfrm>
            <a:off x="69166" y="4133281"/>
            <a:ext cx="5580723" cy="1044626"/>
          </a:xfrm>
          <a:prstGeom prst="rect">
            <a:avLst/>
          </a:prstGeom>
          <a:noFill/>
          <a:ln>
            <a:noFill/>
          </a:ln>
        </p:spPr>
        <p:txBody>
          <a:bodyPr spcFirstLastPara="1" wrap="square" lIns="78190" tIns="78190" rIns="78190" bIns="78190" anchor="t" anchorCtr="0">
            <a:noAutofit/>
          </a:bodyPr>
          <a:lstStyle/>
          <a:p>
            <a:pPr marL="171450" indent="-171450">
              <a:buFont typeface="Arial" panose="020B0604020202020204" pitchFamily="34" charset="0"/>
              <a:buChar char="•"/>
            </a:pPr>
            <a:r>
              <a:rPr lang="en-US" sz="1200" dirty="0"/>
              <a:t>Pupils walk around the room and write down what words, ideas and thought they have when looking at the pictures displayed around the room. </a:t>
            </a:r>
          </a:p>
          <a:p>
            <a:pPr marL="171450" indent="-171450">
              <a:buFont typeface="Arial" panose="020B0604020202020204" pitchFamily="34" charset="0"/>
              <a:buChar char="•"/>
            </a:pPr>
            <a:r>
              <a:rPr lang="en-US" sz="1200" dirty="0"/>
              <a:t>They should write down the first things that come into their heads when they  look at these pictures. </a:t>
            </a:r>
          </a:p>
          <a:p>
            <a:pPr marL="171450" indent="-171450">
              <a:buFont typeface="Arial" panose="020B0604020202020204" pitchFamily="34" charset="0"/>
              <a:buChar char="•"/>
            </a:pPr>
            <a:r>
              <a:rPr lang="en-US" sz="1200" dirty="0"/>
              <a:t>Use the post it notes . The pictures could be given to groups of four as an alternative </a:t>
            </a:r>
          </a:p>
        </p:txBody>
      </p:sp>
      <p:sp>
        <p:nvSpPr>
          <p:cNvPr id="83" name="Google Shape;83;p14"/>
          <p:cNvSpPr/>
          <p:nvPr/>
        </p:nvSpPr>
        <p:spPr>
          <a:xfrm>
            <a:off x="43509" y="5252552"/>
            <a:ext cx="6216696" cy="494918"/>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84" name="Google Shape;84;p14"/>
          <p:cNvSpPr txBox="1"/>
          <p:nvPr/>
        </p:nvSpPr>
        <p:spPr>
          <a:xfrm>
            <a:off x="16379" y="5285040"/>
            <a:ext cx="5686293" cy="399621"/>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539" b="1" dirty="0">
                <a:solidFill>
                  <a:schemeClr val="lt1"/>
                </a:solidFill>
                <a:latin typeface="Prompt"/>
                <a:ea typeface="Prompt"/>
                <a:cs typeface="Prompt"/>
                <a:sym typeface="Prompt"/>
              </a:rPr>
              <a:t>ACTIVITY 2 </a:t>
            </a:r>
            <a:r>
              <a:rPr lang="en-GB" sz="1539" b="1" dirty="0">
                <a:solidFill>
                  <a:schemeClr val="lt1"/>
                </a:solidFill>
                <a:latin typeface="Prompt"/>
                <a:ea typeface="Prompt"/>
                <a:cs typeface="Prompt"/>
                <a:sym typeface="Prompt"/>
              </a:rPr>
              <a:t>The Essentials in Life :Paired activity   [ 15 minutes]  </a:t>
            </a:r>
            <a:endParaRPr sz="1539"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85" name="Google Shape;85;p14"/>
          <p:cNvSpPr txBox="1"/>
          <p:nvPr/>
        </p:nvSpPr>
        <p:spPr>
          <a:xfrm>
            <a:off x="-624042" y="5641822"/>
            <a:ext cx="7126813" cy="1216178"/>
          </a:xfrm>
          <a:prstGeom prst="rect">
            <a:avLst/>
          </a:prstGeom>
          <a:noFill/>
          <a:ln>
            <a:noFill/>
          </a:ln>
        </p:spPr>
        <p:txBody>
          <a:bodyPr spcFirstLastPara="1" wrap="square" lIns="78190" tIns="78190" rIns="78190" bIns="78190" anchor="t" anchorCtr="0">
            <a:noAutofit/>
          </a:bodyPr>
          <a:lstStyle/>
          <a:p>
            <a:pPr marL="912114" lvl="1" indent="-171450">
              <a:buFont typeface="Wingdings" panose="05000000000000000000" pitchFamily="2" charset="2"/>
              <a:buChar char="§"/>
              <a:defRPr/>
            </a:pPr>
            <a:r>
              <a:rPr lang="en-GB" sz="1100" dirty="0"/>
              <a:t>In  pairs  pupils create a list of  12 necessities, items which they think no one should have to go without. </a:t>
            </a:r>
          </a:p>
          <a:p>
            <a:pPr marL="912114" lvl="1" indent="-171450">
              <a:buFont typeface="Wingdings" panose="05000000000000000000" pitchFamily="2" charset="2"/>
              <a:buChar char="§"/>
              <a:defRPr/>
            </a:pPr>
            <a:r>
              <a:rPr lang="en-GB" sz="1100" dirty="0"/>
              <a:t>Pupils compare  lists with another pair. How does their list compare with others? Were some items clear cut, but other items borderline? </a:t>
            </a:r>
          </a:p>
          <a:p>
            <a:pPr marL="912114" lvl="1" indent="-171450">
              <a:buFont typeface="Wingdings" panose="05000000000000000000" pitchFamily="2" charset="2"/>
              <a:buChar char="§"/>
              <a:defRPr/>
            </a:pPr>
            <a:r>
              <a:rPr lang="en-GB" sz="1100" dirty="0"/>
              <a:t>If they lived in a poor country, would they have the same list of necessities? Give reasons for your answers. Next pupils should </a:t>
            </a:r>
            <a:r>
              <a:rPr lang="en-US" sz="1100" dirty="0"/>
              <a:t>sort the items into three groups: Essentials for life, necessary for an acceptable standard of living in Britain and luxuries  </a:t>
            </a:r>
            <a:endParaRPr lang="en-GB" sz="1100" dirty="0"/>
          </a:p>
        </p:txBody>
      </p:sp>
      <p:sp>
        <p:nvSpPr>
          <p:cNvPr id="86" name="Google Shape;86;p14"/>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87" name="Google Shape;87;p14"/>
          <p:cNvSpPr txBox="1"/>
          <p:nvPr/>
        </p:nvSpPr>
        <p:spPr>
          <a:xfrm>
            <a:off x="1295422" y="1534010"/>
            <a:ext cx="4202544" cy="1200889"/>
          </a:xfrm>
          <a:prstGeom prst="rect">
            <a:avLst/>
          </a:prstGeom>
          <a:noFill/>
          <a:ln>
            <a:noFill/>
          </a:ln>
        </p:spPr>
        <p:txBody>
          <a:bodyPr spcFirstLastPara="1" wrap="square" lIns="78190" tIns="78190" rIns="78190" bIns="78190" anchor="t" anchorCtr="0">
            <a:noAutofit/>
          </a:bodyPr>
          <a:lstStyle/>
          <a:p>
            <a:pPr algn="ctr"/>
            <a:r>
              <a:rPr lang="en-GB" sz="900" b="1" dirty="0">
                <a:cs typeface="Arial" pitchFamily="34" charset="0"/>
              </a:rPr>
              <a:t>Students will be able to:</a:t>
            </a:r>
          </a:p>
          <a:p>
            <a:pPr marL="342900" indent="-342900" algn="ctr">
              <a:buFont typeface="Arial" panose="020B0604020202020204" pitchFamily="34" charset="0"/>
              <a:buChar char="•"/>
            </a:pPr>
            <a:r>
              <a:rPr lang="en-GB" sz="900" b="1" dirty="0">
                <a:cs typeface="Arial" pitchFamily="34" charset="0"/>
              </a:rPr>
              <a:t> Develop </a:t>
            </a:r>
            <a:r>
              <a:rPr lang="en-GB" sz="900" dirty="0">
                <a:cs typeface="Arial" pitchFamily="34" charset="0"/>
              </a:rPr>
              <a:t>  their views on fairness and equality in  the world</a:t>
            </a:r>
          </a:p>
          <a:p>
            <a:pPr marL="342900" indent="-342900" algn="ctr">
              <a:buFont typeface="Arial" panose="020B0604020202020204" pitchFamily="34" charset="0"/>
              <a:buChar char="•"/>
            </a:pPr>
            <a:r>
              <a:rPr lang="en-GB" sz="900" b="1" dirty="0">
                <a:cs typeface="Arial" pitchFamily="34" charset="0"/>
              </a:rPr>
              <a:t>Explain </a:t>
            </a:r>
            <a:r>
              <a:rPr lang="en-GB" sz="900" dirty="0"/>
              <a:t>the difference between absolute and relative poverty</a:t>
            </a:r>
          </a:p>
          <a:p>
            <a:pPr marL="342900" indent="-342900" algn="ctr">
              <a:buFont typeface="Arial" panose="020B0604020202020204" pitchFamily="34" charset="0"/>
              <a:buChar char="•"/>
            </a:pPr>
            <a:r>
              <a:rPr lang="en-GB" sz="900" b="1" dirty="0"/>
              <a:t>Evaluate</a:t>
            </a:r>
            <a:r>
              <a:rPr lang="en-GB" sz="900" dirty="0"/>
              <a:t> the impact of extreme poverty and identify some current trends between and within countries</a:t>
            </a:r>
          </a:p>
          <a:p>
            <a:pPr marL="342900" indent="-342900" algn="ctr">
              <a:buFont typeface="Arial" panose="020B0604020202020204" pitchFamily="34" charset="0"/>
              <a:buChar char="•"/>
            </a:pPr>
            <a:r>
              <a:rPr lang="en-GB" sz="900" dirty="0"/>
              <a:t> Students can </a:t>
            </a:r>
            <a:r>
              <a:rPr lang="en-GB" sz="900" b="1" dirty="0"/>
              <a:t>explain</a:t>
            </a:r>
            <a:r>
              <a:rPr lang="en-GB" sz="900" dirty="0"/>
              <a:t> what global inequality is and </a:t>
            </a:r>
            <a:r>
              <a:rPr lang="en-GB" sz="900" b="1" dirty="0"/>
              <a:t>identify</a:t>
            </a:r>
            <a:r>
              <a:rPr lang="en-GB" sz="900" dirty="0"/>
              <a:t> some current trends between and within countries</a:t>
            </a:r>
            <a:endParaRPr lang="en-GB" sz="900" dirty="0">
              <a:latin typeface="Arial" pitchFamily="34" charset="0"/>
              <a:cs typeface="Arial" pitchFamily="34" charset="0"/>
            </a:endParaRPr>
          </a:p>
        </p:txBody>
      </p:sp>
      <p:sp>
        <p:nvSpPr>
          <p:cNvPr id="88" name="Google Shape;88;p14"/>
          <p:cNvSpPr/>
          <p:nvPr/>
        </p:nvSpPr>
        <p:spPr>
          <a:xfrm rot="10800000" flipH="1">
            <a:off x="366746" y="1065758"/>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89" name="Google Shape;89;p14"/>
          <p:cNvSpPr/>
          <p:nvPr/>
        </p:nvSpPr>
        <p:spPr>
          <a:xfrm rot="10800000" flipH="1">
            <a:off x="366746" y="2760148"/>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90" name="Google Shape;90;p14"/>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91" name="Google Shape;91;p14"/>
          <p:cNvSpPr txBox="1"/>
          <p:nvPr/>
        </p:nvSpPr>
        <p:spPr>
          <a:xfrm>
            <a:off x="7077338" y="1190266"/>
            <a:ext cx="1606899" cy="54957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it" sz="1539" b="1" i="1">
                <a:solidFill>
                  <a:srgbClr val="4FA0C1"/>
                </a:solidFill>
                <a:latin typeface="Prompt"/>
                <a:ea typeface="Prompt"/>
                <a:cs typeface="Prompt"/>
                <a:sym typeface="Prompt"/>
              </a:rPr>
              <a:t>FROM THE SAT</a:t>
            </a:r>
            <a:endParaRPr sz="1539" b="1" i="1">
              <a:solidFill>
                <a:srgbClr val="4FA0C1"/>
              </a:solidFill>
              <a:latin typeface="Prompt"/>
              <a:ea typeface="Prompt"/>
              <a:cs typeface="Prompt"/>
              <a:sym typeface="Prompt"/>
            </a:endParaRPr>
          </a:p>
          <a:p>
            <a:pPr>
              <a:buClr>
                <a:srgbClr val="000000"/>
              </a:buClr>
              <a:buSzPts val="1400"/>
            </a:pPr>
            <a:endParaRPr sz="941" b="1">
              <a:solidFill>
                <a:srgbClr val="3174BA"/>
              </a:solidFill>
              <a:latin typeface="Prompt"/>
              <a:ea typeface="Prompt"/>
              <a:cs typeface="Prompt"/>
              <a:sym typeface="Prompt"/>
            </a:endParaRPr>
          </a:p>
        </p:txBody>
      </p:sp>
      <p:sp>
        <p:nvSpPr>
          <p:cNvPr id="92" name="Google Shape;92;p14"/>
          <p:cNvSpPr txBox="1"/>
          <p:nvPr/>
        </p:nvSpPr>
        <p:spPr>
          <a:xfrm>
            <a:off x="6646107" y="1667003"/>
            <a:ext cx="2063594" cy="442629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it" sz="941" b="1" i="1" dirty="0">
                <a:solidFill>
                  <a:srgbClr val="4FA0C1"/>
                </a:solidFill>
                <a:latin typeface="Prompt"/>
                <a:ea typeface="Prompt"/>
                <a:cs typeface="Prompt"/>
                <a:sym typeface="Prompt"/>
              </a:rPr>
              <a:t>BIG IDEA</a:t>
            </a:r>
            <a:endParaRPr sz="941" b="1" i="1" dirty="0">
              <a:solidFill>
                <a:srgbClr val="4FA0C1"/>
              </a:solidFill>
              <a:latin typeface="Prompt"/>
              <a:ea typeface="Prompt"/>
              <a:cs typeface="Prompt"/>
              <a:sym typeface="Prompt"/>
            </a:endParaRPr>
          </a:p>
          <a:p>
            <a:pPr algn="r">
              <a:buClr>
                <a:srgbClr val="000000"/>
              </a:buClr>
              <a:buSzPts val="1100"/>
            </a:pPr>
            <a:r>
              <a:rPr lang="it" sz="1000" b="1" i="1" dirty="0">
                <a:solidFill>
                  <a:srgbClr val="4FA0C1"/>
                </a:solidFill>
                <a:latin typeface="Prompt"/>
                <a:ea typeface="Prompt"/>
                <a:cs typeface="Prompt"/>
                <a:sym typeface="Prompt"/>
              </a:rPr>
              <a:t>WHAT IS IT</a:t>
            </a:r>
            <a:r>
              <a:rPr lang="en-GB" sz="1000" b="1" dirty="0">
                <a:solidFill>
                  <a:srgbClr val="FF0000"/>
                </a:solidFill>
              </a:rPr>
              <a:t> </a:t>
            </a:r>
            <a:endParaRPr lang="en-GB" sz="1000" b="1" dirty="0">
              <a:solidFill>
                <a:schemeClr val="accent3">
                  <a:lumMod val="50000"/>
                </a:schemeClr>
              </a:solidFill>
            </a:endParaRPr>
          </a:p>
          <a:p>
            <a:r>
              <a:rPr lang="en-GB" sz="1000" b="1" dirty="0">
                <a:solidFill>
                  <a:srgbClr val="FF0000"/>
                </a:solidFill>
              </a:rPr>
              <a:t>Big Idea Inequality &amp; Poverty. </a:t>
            </a:r>
          </a:p>
          <a:p>
            <a:r>
              <a:rPr lang="en-GB" sz="1000" b="1" i="1" dirty="0"/>
              <a:t>Absolute poverty </a:t>
            </a:r>
            <a:r>
              <a:rPr lang="en-GB" sz="1000" dirty="0"/>
              <a:t>is where a household cannot afford basic necessities such as food, shelter and clothing due to insufficient income. Around 10% of the world’s population live below the World Bank’s </a:t>
            </a:r>
            <a:r>
              <a:rPr lang="en-GB" sz="1000" b="1" dirty="0"/>
              <a:t>International poverty line</a:t>
            </a:r>
            <a:r>
              <a:rPr lang="en-GB" sz="1000" dirty="0"/>
              <a:t>, $1.90 per day. However, things are improving. There are three times fewer people living in extreme poverty than in 1978. </a:t>
            </a:r>
          </a:p>
          <a:p>
            <a:endParaRPr lang="en-GB" sz="1000" dirty="0"/>
          </a:p>
          <a:p>
            <a:r>
              <a:rPr lang="en-GB" sz="1000" b="1" i="1" dirty="0"/>
              <a:t>Relative poverty </a:t>
            </a:r>
            <a:r>
              <a:rPr lang="en-GB" sz="1000" dirty="0"/>
              <a:t>is where household income is a certain percentage below average (median) incomes. </a:t>
            </a:r>
          </a:p>
          <a:p>
            <a:r>
              <a:rPr lang="en-GB" sz="1000" dirty="0"/>
              <a:t>Millions of people in both rich and poorer countries are effected by </a:t>
            </a:r>
            <a:r>
              <a:rPr lang="en-GB" sz="1000" i="1" dirty="0"/>
              <a:t>relative poverty</a:t>
            </a:r>
            <a:r>
              <a:rPr lang="en-GB" sz="1000" dirty="0"/>
              <a:t>, which has a range of different types of impacts on people. For example, it can restrict tangible things, like access to healthcare, but also things that are less easy to quantify, such as how individuals and families feel about themselves.</a:t>
            </a:r>
            <a:endParaRPr sz="1000" b="1" dirty="0">
              <a:solidFill>
                <a:srgbClr val="4FA0C1"/>
              </a:solidFill>
              <a:latin typeface="Prompt"/>
              <a:ea typeface="Prompt"/>
              <a:cs typeface="Prompt"/>
              <a:sym typeface="Prompt"/>
            </a:endParaRPr>
          </a:p>
        </p:txBody>
      </p:sp>
      <p:sp>
        <p:nvSpPr>
          <p:cNvPr id="95" name="Google Shape;95;p14"/>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96" name="Google Shape;96;p14"/>
          <p:cNvSpPr/>
          <p:nvPr/>
        </p:nvSpPr>
        <p:spPr>
          <a:xfrm>
            <a:off x="-2336457" y="1675632"/>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97" name="Google Shape;97;p14"/>
          <p:cNvSpPr txBox="1"/>
          <p:nvPr/>
        </p:nvSpPr>
        <p:spPr>
          <a:xfrm>
            <a:off x="-2178046" y="1781211"/>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2</a:t>
            </a:r>
            <a:endParaRPr sz="2566" b="1">
              <a:solidFill>
                <a:schemeClr val="lt1"/>
              </a:solidFill>
              <a:latin typeface="Prompt"/>
              <a:ea typeface="Prompt"/>
              <a:cs typeface="Prompt"/>
              <a:sym typeface="Prompt"/>
            </a:endParaRPr>
          </a:p>
        </p:txBody>
      </p:sp>
      <p:sp>
        <p:nvSpPr>
          <p:cNvPr id="100" name="Google Shape;100;p14"/>
          <p:cNvSpPr/>
          <p:nvPr/>
        </p:nvSpPr>
        <p:spPr>
          <a:xfrm>
            <a:off x="6544613" y="1176475"/>
            <a:ext cx="2407654" cy="5106003"/>
          </a:xfrm>
          <a:prstGeom prst="rect">
            <a:avLst/>
          </a:prstGeom>
          <a:noFill/>
          <a:ln w="76200" cap="flat" cmpd="sng">
            <a:solidFill>
              <a:srgbClr val="CC0000"/>
            </a:solidFill>
            <a:prstDash val="solid"/>
            <a:round/>
            <a:headEnd type="none" w="sm" len="sm"/>
            <a:tailEnd type="none" w="sm" len="sm"/>
          </a:ln>
        </p:spPr>
        <p:txBody>
          <a:bodyPr spcFirstLastPara="1" wrap="square" lIns="78190" tIns="78190" rIns="78190" bIns="78190" anchor="ctr" anchorCtr="0">
            <a:noAutofit/>
          </a:bodyPr>
          <a:lstStyle/>
          <a:p>
            <a:endParaRPr sz="1539"/>
          </a:p>
        </p:txBody>
      </p:sp>
      <p:sp>
        <p:nvSpPr>
          <p:cNvPr id="101" name="Google Shape;101;p14"/>
          <p:cNvSpPr/>
          <p:nvPr/>
        </p:nvSpPr>
        <p:spPr>
          <a:xfrm>
            <a:off x="-2336457" y="3109346"/>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02" name="Google Shape;102;p14"/>
          <p:cNvSpPr txBox="1"/>
          <p:nvPr/>
        </p:nvSpPr>
        <p:spPr>
          <a:xfrm>
            <a:off x="-2178046" y="3214925"/>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4</a:t>
            </a:r>
            <a:endParaRPr sz="2566" b="1">
              <a:solidFill>
                <a:schemeClr val="lt1"/>
              </a:solidFill>
              <a:latin typeface="Prompt"/>
              <a:ea typeface="Prompt"/>
              <a:cs typeface="Prompt"/>
              <a:sym typeface="Promp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366746" y="3676586"/>
            <a:ext cx="3120029" cy="549573"/>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en-GB" altLang="en-US" sz="3600" b="1" dirty="0">
                <a:solidFill>
                  <a:srgbClr val="595959"/>
                </a:solidFill>
                <a:latin typeface="Raleway" panose="020B0604020202020204" charset="0"/>
              </a:rPr>
              <a:t>Relative poverty</a:t>
            </a:r>
            <a:r>
              <a:rPr lang="en-GB" altLang="en-US" sz="1050" b="1" dirty="0">
                <a:solidFill>
                  <a:srgbClr val="595959"/>
                </a:solidFill>
                <a:latin typeface="Raleway" panose="020B0604020202020204" charset="0"/>
              </a:rPr>
              <a:t>:</a:t>
            </a: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3911"/>
            <a:ext cx="8301113"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grpSp>
        <p:nvGrpSpPr>
          <p:cNvPr id="20" name="Group 19">
            <a:extLst>
              <a:ext uri="{FF2B5EF4-FFF2-40B4-BE49-F238E27FC236}">
                <a16:creationId xmlns:a16="http://schemas.microsoft.com/office/drawing/2014/main" id="{E585D96E-C545-4272-818A-99201B4BA824}"/>
              </a:ext>
            </a:extLst>
          </p:cNvPr>
          <p:cNvGrpSpPr/>
          <p:nvPr/>
        </p:nvGrpSpPr>
        <p:grpSpPr>
          <a:xfrm>
            <a:off x="2404588" y="1375036"/>
            <a:ext cx="5983836" cy="4717382"/>
            <a:chOff x="2191688" y="-1"/>
            <a:chExt cx="8194002" cy="7563663"/>
          </a:xfrm>
        </p:grpSpPr>
        <p:pic>
          <p:nvPicPr>
            <p:cNvPr id="21" name="Picture 20">
              <a:extLst>
                <a:ext uri="{FF2B5EF4-FFF2-40B4-BE49-F238E27FC236}">
                  <a16:creationId xmlns:a16="http://schemas.microsoft.com/office/drawing/2014/main" id="{9756472B-462D-4B5E-85CC-A90752E96F8F}"/>
                </a:ext>
              </a:extLst>
            </p:cNvPr>
            <p:cNvPicPr>
              <a:picLocks noChangeAspect="1"/>
            </p:cNvPicPr>
            <p:nvPr/>
          </p:nvPicPr>
          <p:blipFill rotWithShape="1">
            <a:blip r:embed="rId4"/>
            <a:srcRect l="1030" r="2" b="2"/>
            <a:stretch/>
          </p:blipFill>
          <p:spPr>
            <a:xfrm>
              <a:off x="6408987" y="1"/>
              <a:ext cx="3976703" cy="2757812"/>
            </a:xfrm>
            <a:custGeom>
              <a:avLst/>
              <a:gdLst>
                <a:gd name="connsiteX0" fmla="*/ 1159248 w 4810125"/>
                <a:gd name="connsiteY0" fmla="*/ 0 h 2501837"/>
                <a:gd name="connsiteX1" fmla="*/ 4810125 w 4810125"/>
                <a:gd name="connsiteY1" fmla="*/ 0 h 2501837"/>
                <a:gd name="connsiteX2" fmla="*/ 4810125 w 4810125"/>
                <a:gd name="connsiteY2" fmla="*/ 2501837 h 2501837"/>
                <a:gd name="connsiteX3" fmla="*/ 0 w 4810125"/>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4810125" h="2501837">
                  <a:moveTo>
                    <a:pt x="1159248" y="0"/>
                  </a:moveTo>
                  <a:lnTo>
                    <a:pt x="4810125" y="0"/>
                  </a:lnTo>
                  <a:lnTo>
                    <a:pt x="4810125" y="2501837"/>
                  </a:lnTo>
                  <a:lnTo>
                    <a:pt x="0" y="2501837"/>
                  </a:lnTo>
                  <a:close/>
                </a:path>
              </a:pathLst>
            </a:custGeom>
          </p:spPr>
        </p:pic>
        <p:pic>
          <p:nvPicPr>
            <p:cNvPr id="22" name="Picture 10" descr="Image result for computer&quot;">
              <a:extLst>
                <a:ext uri="{FF2B5EF4-FFF2-40B4-BE49-F238E27FC236}">
                  <a16:creationId xmlns:a16="http://schemas.microsoft.com/office/drawing/2014/main" id="{A3CCA44B-DC4A-45C0-A265-A538C7C6C4E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274" r="31002" b="2"/>
            <a:stretch/>
          </p:blipFill>
          <p:spPr bwMode="auto">
            <a:xfrm>
              <a:off x="4749531" y="2936243"/>
              <a:ext cx="3825247" cy="4627419"/>
            </a:xfrm>
            <a:custGeom>
              <a:avLst/>
              <a:gdLst>
                <a:gd name="connsiteX0" fmla="*/ 1945141 w 4626927"/>
                <a:gd name="connsiteY0" fmla="*/ 0 h 4197911"/>
                <a:gd name="connsiteX1" fmla="*/ 1951364 w 4626927"/>
                <a:gd name="connsiteY1" fmla="*/ 0 h 4197911"/>
                <a:gd name="connsiteX2" fmla="*/ 3141155 w 4626927"/>
                <a:gd name="connsiteY2" fmla="*/ 0 h 4197911"/>
                <a:gd name="connsiteX3" fmla="*/ 4626927 w 4626927"/>
                <a:gd name="connsiteY3" fmla="*/ 0 h 4197911"/>
                <a:gd name="connsiteX4" fmla="*/ 2681786 w 4626927"/>
                <a:gd name="connsiteY4" fmla="*/ 4197911 h 4197911"/>
                <a:gd name="connsiteX5" fmla="*/ 0 w 4626927"/>
                <a:gd name="connsiteY5" fmla="*/ 4197911 h 41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6927" h="4197911">
                  <a:moveTo>
                    <a:pt x="1945141" y="0"/>
                  </a:moveTo>
                  <a:lnTo>
                    <a:pt x="1951364" y="0"/>
                  </a:lnTo>
                  <a:lnTo>
                    <a:pt x="3141155" y="0"/>
                  </a:lnTo>
                  <a:lnTo>
                    <a:pt x="4626927" y="0"/>
                  </a:lnTo>
                  <a:lnTo>
                    <a:pt x="2681786" y="4197911"/>
                  </a:lnTo>
                  <a:lnTo>
                    <a:pt x="0" y="4197911"/>
                  </a:lnTo>
                  <a:close/>
                </a:path>
              </a:pathLst>
            </a:custGeom>
            <a:noFill/>
            <a:extLst>
              <a:ext uri="{909E8E84-426E-40DD-AFC4-6F175D3DCCD1}">
                <a14:hiddenFill xmlns:a14="http://schemas.microsoft.com/office/drawing/2010/main">
                  <a:solidFill>
                    <a:srgbClr val="FFFFFF"/>
                  </a:solidFill>
                </a14:hiddenFill>
              </a:ext>
            </a:extLst>
          </p:spPr>
        </p:pic>
        <p:pic>
          <p:nvPicPr>
            <p:cNvPr id="23" name="Picture 2" descr="Image result for tv&quot;">
              <a:extLst>
                <a:ext uri="{FF2B5EF4-FFF2-40B4-BE49-F238E27FC236}">
                  <a16:creationId xmlns:a16="http://schemas.microsoft.com/office/drawing/2014/main" id="{EA3205B1-DA03-4084-A636-D24C3C2F1E6A}"/>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735" r="16053"/>
            <a:stretch/>
          </p:blipFill>
          <p:spPr bwMode="auto">
            <a:xfrm>
              <a:off x="4171558" y="-1"/>
              <a:ext cx="3040584" cy="2761801"/>
            </a:xfrm>
            <a:custGeom>
              <a:avLst/>
              <a:gdLst>
                <a:gd name="connsiteX0" fmla="*/ 1160926 w 3677817"/>
                <a:gd name="connsiteY0" fmla="*/ 0 h 2505456"/>
                <a:gd name="connsiteX1" fmla="*/ 3677817 w 3677817"/>
                <a:gd name="connsiteY1" fmla="*/ 0 h 2505456"/>
                <a:gd name="connsiteX2" fmla="*/ 2516891 w 3677817"/>
                <a:gd name="connsiteY2" fmla="*/ 2505456 h 2505456"/>
                <a:gd name="connsiteX3" fmla="*/ 0 w 3677817"/>
                <a:gd name="connsiteY3" fmla="*/ 2505456 h 2505456"/>
              </a:gdLst>
              <a:ahLst/>
              <a:cxnLst>
                <a:cxn ang="0">
                  <a:pos x="connsiteX0" y="connsiteY0"/>
                </a:cxn>
                <a:cxn ang="0">
                  <a:pos x="connsiteX1" y="connsiteY1"/>
                </a:cxn>
                <a:cxn ang="0">
                  <a:pos x="connsiteX2" y="connsiteY2"/>
                </a:cxn>
                <a:cxn ang="0">
                  <a:pos x="connsiteX3" y="connsiteY3"/>
                </a:cxn>
              </a:cxnLst>
              <a:rect l="l" t="t" r="r" b="b"/>
              <a:pathLst>
                <a:path w="3677817" h="2505456">
                  <a:moveTo>
                    <a:pt x="1160926" y="0"/>
                  </a:moveTo>
                  <a:lnTo>
                    <a:pt x="3677817" y="0"/>
                  </a:lnTo>
                  <a:lnTo>
                    <a:pt x="2516891" y="2505456"/>
                  </a:lnTo>
                  <a:lnTo>
                    <a:pt x="0" y="2505456"/>
                  </a:lnTo>
                  <a:close/>
                </a:path>
              </a:pathLst>
            </a:custGeom>
            <a:noFill/>
            <a:extLst>
              <a:ext uri="{909E8E84-426E-40DD-AFC4-6F175D3DCCD1}">
                <a14:hiddenFill xmlns:a14="http://schemas.microsoft.com/office/drawing/2010/main">
                  <a:solidFill>
                    <a:srgbClr val="FFFFFF"/>
                  </a:solidFill>
                </a14:hiddenFill>
              </a:ext>
            </a:extLst>
          </p:spPr>
        </p:pic>
        <p:pic>
          <p:nvPicPr>
            <p:cNvPr id="24" name="Picture 12" descr="Image result for laptop">
              <a:extLst>
                <a:ext uri="{FF2B5EF4-FFF2-40B4-BE49-F238E27FC236}">
                  <a16:creationId xmlns:a16="http://schemas.microsoft.com/office/drawing/2014/main" id="{C3F049DA-F7F3-4F69-9AF4-3660A0DBC22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734" r="5655" b="4"/>
            <a:stretch/>
          </p:blipFill>
          <p:spPr bwMode="auto">
            <a:xfrm>
              <a:off x="2191688" y="2"/>
              <a:ext cx="2805895" cy="2758921"/>
            </a:xfrm>
            <a:custGeom>
              <a:avLst/>
              <a:gdLst>
                <a:gd name="connsiteX0" fmla="*/ 1159715 w 3393943"/>
                <a:gd name="connsiteY0" fmla="*/ 0 h 2502843"/>
                <a:gd name="connsiteX1" fmla="*/ 3393943 w 3393943"/>
                <a:gd name="connsiteY1" fmla="*/ 0 h 2502843"/>
                <a:gd name="connsiteX2" fmla="*/ 2234228 w 3393943"/>
                <a:gd name="connsiteY2" fmla="*/ 2502843 h 2502843"/>
                <a:gd name="connsiteX3" fmla="*/ 0 w 3393943"/>
                <a:gd name="connsiteY3" fmla="*/ 2502843 h 2502843"/>
              </a:gdLst>
              <a:ahLst/>
              <a:cxnLst>
                <a:cxn ang="0">
                  <a:pos x="connsiteX0" y="connsiteY0"/>
                </a:cxn>
                <a:cxn ang="0">
                  <a:pos x="connsiteX1" y="connsiteY1"/>
                </a:cxn>
                <a:cxn ang="0">
                  <a:pos x="connsiteX2" y="connsiteY2"/>
                </a:cxn>
                <a:cxn ang="0">
                  <a:pos x="connsiteX3" y="connsiteY3"/>
                </a:cxn>
              </a:cxnLst>
              <a:rect l="l" t="t" r="r" b="b"/>
              <a:pathLst>
                <a:path w="3393943" h="2502843">
                  <a:moveTo>
                    <a:pt x="1159715" y="0"/>
                  </a:moveTo>
                  <a:lnTo>
                    <a:pt x="3393943" y="0"/>
                  </a:lnTo>
                  <a:lnTo>
                    <a:pt x="2234228" y="2502843"/>
                  </a:lnTo>
                  <a:lnTo>
                    <a:pt x="0" y="2502843"/>
                  </a:lnTo>
                  <a:close/>
                </a:path>
              </a:pathLst>
            </a:custGeom>
            <a:noFill/>
            <a:extLst>
              <a:ext uri="{909E8E84-426E-40DD-AFC4-6F175D3DCCD1}">
                <a14:hiddenFill xmlns:a14="http://schemas.microsoft.com/office/drawing/2010/main">
                  <a:solidFill>
                    <a:srgbClr val="FFFFFF"/>
                  </a:solidFill>
                </a14:hiddenFill>
              </a:ext>
            </a:extLst>
          </p:spPr>
        </p:pic>
        <p:pic>
          <p:nvPicPr>
            <p:cNvPr id="26" name="Picture 8" descr="Image result for phone">
              <a:extLst>
                <a:ext uri="{FF2B5EF4-FFF2-40B4-BE49-F238E27FC236}">
                  <a16:creationId xmlns:a16="http://schemas.microsoft.com/office/drawing/2014/main" id="{B06837DE-1036-41DF-852C-85067D38948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3322" r="16516" b="-2"/>
            <a:stretch/>
          </p:blipFill>
          <p:spPr bwMode="auto">
            <a:xfrm>
              <a:off x="7139065" y="2932256"/>
              <a:ext cx="3246625" cy="4627419"/>
            </a:xfrm>
            <a:custGeom>
              <a:avLst/>
              <a:gdLst>
                <a:gd name="connsiteX0" fmla="*/ 1945141 w 3927039"/>
                <a:gd name="connsiteY0" fmla="*/ 0 h 4197911"/>
                <a:gd name="connsiteX1" fmla="*/ 1951364 w 3927039"/>
                <a:gd name="connsiteY1" fmla="*/ 0 h 4197911"/>
                <a:gd name="connsiteX2" fmla="*/ 3141155 w 3927039"/>
                <a:gd name="connsiteY2" fmla="*/ 0 h 4197911"/>
                <a:gd name="connsiteX3" fmla="*/ 3927039 w 3927039"/>
                <a:gd name="connsiteY3" fmla="*/ 0 h 4197911"/>
                <a:gd name="connsiteX4" fmla="*/ 3927039 w 3927039"/>
                <a:gd name="connsiteY4" fmla="*/ 4194293 h 4197911"/>
                <a:gd name="connsiteX5" fmla="*/ 2683462 w 3927039"/>
                <a:gd name="connsiteY5" fmla="*/ 4194293 h 4197911"/>
                <a:gd name="connsiteX6" fmla="*/ 2681786 w 3927039"/>
                <a:gd name="connsiteY6" fmla="*/ 4197911 h 4197911"/>
                <a:gd name="connsiteX7" fmla="*/ 0 w 3927039"/>
                <a:gd name="connsiteY7" fmla="*/ 4197911 h 41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27039" h="4197911">
                  <a:moveTo>
                    <a:pt x="1945141" y="0"/>
                  </a:moveTo>
                  <a:lnTo>
                    <a:pt x="1951364" y="0"/>
                  </a:lnTo>
                  <a:lnTo>
                    <a:pt x="3141155" y="0"/>
                  </a:lnTo>
                  <a:lnTo>
                    <a:pt x="3927039" y="0"/>
                  </a:lnTo>
                  <a:lnTo>
                    <a:pt x="3927039" y="4194293"/>
                  </a:lnTo>
                  <a:lnTo>
                    <a:pt x="2683462" y="4194293"/>
                  </a:lnTo>
                  <a:lnTo>
                    <a:pt x="2681786" y="4197911"/>
                  </a:lnTo>
                  <a:lnTo>
                    <a:pt x="0" y="4197911"/>
                  </a:lnTo>
                  <a:close/>
                </a:path>
              </a:pathLst>
            </a:custGeom>
            <a:noFill/>
            <a:extLst>
              <a:ext uri="{909E8E84-426E-40DD-AFC4-6F175D3DCCD1}">
                <a14:hiddenFill xmlns:a14="http://schemas.microsoft.com/office/drawing/2010/main">
                  <a:solidFill>
                    <a:srgbClr val="FFFFFF"/>
                  </a:solidFill>
                </a14:hiddenFill>
              </a:ext>
            </a:extLst>
          </p:spPr>
        </p:pic>
      </p:grpSp>
      <p:sp>
        <p:nvSpPr>
          <p:cNvPr id="2" name="Rectangle 1">
            <a:extLst>
              <a:ext uri="{FF2B5EF4-FFF2-40B4-BE49-F238E27FC236}">
                <a16:creationId xmlns:a16="http://schemas.microsoft.com/office/drawing/2014/main" id="{B68262CA-3352-48AF-BDCD-B9B23EA74BCE}"/>
              </a:ext>
            </a:extLst>
          </p:cNvPr>
          <p:cNvSpPr/>
          <p:nvPr/>
        </p:nvSpPr>
        <p:spPr>
          <a:xfrm>
            <a:off x="465473" y="5155630"/>
            <a:ext cx="3458455" cy="1200329"/>
          </a:xfrm>
          <a:prstGeom prst="rect">
            <a:avLst/>
          </a:prstGeom>
        </p:spPr>
        <p:txBody>
          <a:bodyPr wrap="square">
            <a:spAutoFit/>
          </a:bodyPr>
          <a:lstStyle/>
          <a:p>
            <a:pPr>
              <a:buFontTx/>
              <a:buNone/>
            </a:pPr>
            <a:r>
              <a:rPr lang="en-GB" altLang="en-US" dirty="0">
                <a:solidFill>
                  <a:schemeClr val="tx1">
                    <a:lumMod val="65000"/>
                    <a:lumOff val="35000"/>
                  </a:schemeClr>
                </a:solidFill>
                <a:latin typeface="Raleway" panose="020B0604020202020204" charset="0"/>
              </a:rPr>
              <a:t>To have the basics you need to</a:t>
            </a:r>
          </a:p>
          <a:p>
            <a:pPr>
              <a:buFontTx/>
              <a:buNone/>
            </a:pPr>
            <a:r>
              <a:rPr lang="en-GB" altLang="en-US" dirty="0">
                <a:solidFill>
                  <a:schemeClr val="tx1">
                    <a:lumMod val="65000"/>
                    <a:lumOff val="35000"/>
                  </a:schemeClr>
                </a:solidFill>
                <a:latin typeface="Raleway" panose="020B0604020202020204" charset="0"/>
              </a:rPr>
              <a:t>survive, but to be poor in</a:t>
            </a:r>
          </a:p>
          <a:p>
            <a:pPr>
              <a:buFontTx/>
              <a:buNone/>
            </a:pPr>
            <a:r>
              <a:rPr lang="en-GB" altLang="en-US" dirty="0">
                <a:solidFill>
                  <a:schemeClr val="tx1">
                    <a:lumMod val="65000"/>
                    <a:lumOff val="35000"/>
                  </a:schemeClr>
                </a:solidFill>
                <a:latin typeface="Raleway" panose="020B0604020202020204" charset="0"/>
              </a:rPr>
              <a:t>comparison with others in your</a:t>
            </a:r>
          </a:p>
          <a:p>
            <a:pPr>
              <a:buFontTx/>
              <a:buNone/>
            </a:pPr>
            <a:r>
              <a:rPr lang="en-GB" altLang="en-US" dirty="0">
                <a:solidFill>
                  <a:schemeClr val="tx1">
                    <a:lumMod val="65000"/>
                    <a:lumOff val="35000"/>
                  </a:schemeClr>
                </a:solidFill>
                <a:latin typeface="Raleway" panose="020B0604020202020204" charset="0"/>
              </a:rPr>
              <a:t>country for example . . </a:t>
            </a:r>
            <a:endParaRPr lang="en-GB" dirty="0">
              <a:solidFill>
                <a:schemeClr val="tx1">
                  <a:lumMod val="65000"/>
                  <a:lumOff val="35000"/>
                </a:schemeClr>
              </a:solidFill>
            </a:endParaRPr>
          </a:p>
        </p:txBody>
      </p:sp>
      <p:pic>
        <p:nvPicPr>
          <p:cNvPr id="3" name="Picture 2">
            <a:extLst>
              <a:ext uri="{FF2B5EF4-FFF2-40B4-BE49-F238E27FC236}">
                <a16:creationId xmlns:a16="http://schemas.microsoft.com/office/drawing/2014/main" id="{D308E40B-0CD3-48AC-A399-FE7D0F3E02D1}"/>
              </a:ext>
            </a:extLst>
          </p:cNvPr>
          <p:cNvPicPr>
            <a:picLocks noChangeAspect="1"/>
          </p:cNvPicPr>
          <p:nvPr/>
        </p:nvPicPr>
        <p:blipFill>
          <a:blip r:embed="rId9"/>
          <a:stretch>
            <a:fillRect/>
          </a:stretch>
        </p:blipFill>
        <p:spPr>
          <a:xfrm>
            <a:off x="2650381" y="3227131"/>
            <a:ext cx="2310271" cy="790113"/>
          </a:xfrm>
          <a:prstGeom prst="rect">
            <a:avLst/>
          </a:prstGeom>
        </p:spPr>
      </p:pic>
    </p:spTree>
    <p:extLst>
      <p:ext uri="{BB962C8B-B14F-4D97-AF65-F5344CB8AC3E}">
        <p14:creationId xmlns:p14="http://schemas.microsoft.com/office/powerpoint/2010/main" val="10301795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1979712" y="1136260"/>
            <a:ext cx="5700577" cy="582551"/>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en-GB" sz="3200" b="1" dirty="0">
                <a:solidFill>
                  <a:srgbClr val="595959"/>
                </a:solidFill>
                <a:latin typeface="Raleway" panose="020B0604020202020204" charset="0"/>
                <a:cs typeface="Prompt" panose="020B0604020202020204" charset="-34"/>
              </a:rPr>
              <a:t>Lets recap: Two key ideas </a:t>
            </a:r>
            <a:endParaRPr sz="3200" b="1" dirty="0">
              <a:solidFill>
                <a:srgbClr val="3174BA"/>
              </a:solidFill>
              <a:latin typeface="Prompt"/>
              <a:ea typeface="Prompt"/>
              <a:cs typeface="Prompt"/>
              <a:sym typeface="Prompt"/>
            </a:endParaRPr>
          </a:p>
        </p:txBody>
      </p:sp>
      <p:sp>
        <p:nvSpPr>
          <p:cNvPr id="152" name="Google Shape;152;p16"/>
          <p:cNvSpPr/>
          <p:nvPr/>
        </p:nvSpPr>
        <p:spPr>
          <a:xfrm rot="10800000" flipH="1">
            <a:off x="366746" y="1051723"/>
            <a:ext cx="8525734" cy="57908"/>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graphicFrame>
        <p:nvGraphicFramePr>
          <p:cNvPr id="20" name="Content Placeholder 3">
            <a:extLst>
              <a:ext uri="{FF2B5EF4-FFF2-40B4-BE49-F238E27FC236}">
                <a16:creationId xmlns:a16="http://schemas.microsoft.com/office/drawing/2014/main" id="{ECC80B57-061B-439F-9AF3-D258EFB2318D}"/>
              </a:ext>
            </a:extLst>
          </p:cNvPr>
          <p:cNvGraphicFramePr>
            <a:graphicFrameLocks/>
          </p:cNvGraphicFramePr>
          <p:nvPr>
            <p:extLst>
              <p:ext uri="{D42A27DB-BD31-4B8C-83A1-F6EECF244321}">
                <p14:modId xmlns:p14="http://schemas.microsoft.com/office/powerpoint/2010/main" val="3538563559"/>
              </p:ext>
            </p:extLst>
          </p:nvPr>
        </p:nvGraphicFramePr>
        <p:xfrm>
          <a:off x="214292" y="1628800"/>
          <a:ext cx="8678188" cy="4948743"/>
        </p:xfrm>
        <a:graphic>
          <a:graphicData uri="http://schemas.openxmlformats.org/drawingml/2006/table">
            <a:tbl>
              <a:tblPr firstRow="1" firstCol="1" bandRow="1"/>
              <a:tblGrid>
                <a:gridCol w="4270156">
                  <a:extLst>
                    <a:ext uri="{9D8B030D-6E8A-4147-A177-3AD203B41FA5}">
                      <a16:colId xmlns:a16="http://schemas.microsoft.com/office/drawing/2014/main" val="2875940045"/>
                    </a:ext>
                  </a:extLst>
                </a:gridCol>
                <a:gridCol w="4408032">
                  <a:extLst>
                    <a:ext uri="{9D8B030D-6E8A-4147-A177-3AD203B41FA5}">
                      <a16:colId xmlns:a16="http://schemas.microsoft.com/office/drawing/2014/main" val="1138243329"/>
                    </a:ext>
                  </a:extLst>
                </a:gridCol>
              </a:tblGrid>
              <a:tr h="378420">
                <a:tc>
                  <a:txBody>
                    <a:bodyPr/>
                    <a:lstStyle/>
                    <a:p>
                      <a:pPr algn="l" fontAlgn="t">
                        <a:lnSpc>
                          <a:spcPct val="115000"/>
                        </a:lnSpc>
                        <a:spcBef>
                          <a:spcPts val="0"/>
                        </a:spcBef>
                        <a:spcAft>
                          <a:spcPts val="0"/>
                        </a:spcAft>
                      </a:pPr>
                      <a:r>
                        <a:rPr lang="en-GB" sz="2000" b="1"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Absolute Poverty</a:t>
                      </a:r>
                      <a:endParaRPr lang="en-GB" sz="3200" b="1" i="0" u="none" strike="noStrike" dirty="0">
                        <a:solidFill>
                          <a:srgbClr val="595959"/>
                        </a:solidFill>
                        <a:effectLst/>
                        <a:latin typeface="Raleway" panose="020B0604020202020204" charset="0"/>
                      </a:endParaRPr>
                    </a:p>
                  </a:txBody>
                  <a:tcPr marL="97655" marR="97655" marT="135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15000"/>
                        </a:lnSpc>
                        <a:spcBef>
                          <a:spcPts val="0"/>
                        </a:spcBef>
                        <a:spcAft>
                          <a:spcPts val="0"/>
                        </a:spcAft>
                      </a:pPr>
                      <a:r>
                        <a:rPr lang="en-GB" sz="2000" b="1"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Relative Poverty</a:t>
                      </a:r>
                      <a:endParaRPr lang="en-GB" sz="3200" b="1" i="0" u="none" strike="noStrike" dirty="0">
                        <a:solidFill>
                          <a:srgbClr val="595959"/>
                        </a:solidFill>
                        <a:effectLst/>
                        <a:latin typeface="Raleway" panose="020B0604020202020204" charset="0"/>
                      </a:endParaRPr>
                    </a:p>
                  </a:txBody>
                  <a:tcPr marL="97655" marR="97655" marT="135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8008239"/>
                  </a:ext>
                </a:extLst>
              </a:tr>
              <a:tr h="4388206">
                <a:tc>
                  <a:txBody>
                    <a:bodyPr/>
                    <a:lstStyle/>
                    <a:p>
                      <a:pPr marL="347472" indent="-347472" algn="l" fontAlgn="t">
                        <a:lnSpc>
                          <a:spcPct val="115000"/>
                        </a:lnSpc>
                        <a:spcBef>
                          <a:spcPts val="0"/>
                        </a:spcBef>
                        <a:spcAft>
                          <a:spcPts val="0"/>
                        </a:spcAft>
                        <a:buClrTx/>
                        <a:buSzPts val="1100"/>
                        <a:buFont typeface="Symbol" panose="05050102010706020507" pitchFamily="18" charset="2"/>
                        <a:buChar char="·"/>
                      </a:pPr>
                      <a:r>
                        <a:rPr lang="en-GB" sz="2000" b="0"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Income is insufficient to obtain the minimum needed to survive.</a:t>
                      </a:r>
                      <a:endParaRPr lang="en-GB" sz="2000" b="0" i="0" u="none" strike="noStrike" dirty="0">
                        <a:solidFill>
                          <a:srgbClr val="595959"/>
                        </a:solidFill>
                        <a:effectLst/>
                        <a:latin typeface="Raleway" panose="020B0604020202020204" charset="0"/>
                      </a:endParaRPr>
                    </a:p>
                    <a:p>
                      <a:pPr marL="347472" indent="-347472" algn="l" fontAlgn="t">
                        <a:lnSpc>
                          <a:spcPct val="115000"/>
                        </a:lnSpc>
                        <a:spcBef>
                          <a:spcPts val="0"/>
                        </a:spcBef>
                        <a:spcAft>
                          <a:spcPts val="0"/>
                        </a:spcAft>
                      </a:pPr>
                      <a:r>
                        <a:rPr lang="en-GB" sz="2000" b="0"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Don’t have food, clean water, shelter, heating and clothes.</a:t>
                      </a:r>
                      <a:endParaRPr lang="en-GB" sz="3200" b="0" i="0" u="none" strike="noStrike" dirty="0">
                        <a:solidFill>
                          <a:srgbClr val="595959"/>
                        </a:solidFill>
                        <a:effectLst/>
                        <a:latin typeface="Raleway" panose="020B0604020202020204" charset="0"/>
                      </a:endParaRPr>
                    </a:p>
                    <a:p>
                      <a:pPr marL="347472" indent="-347472" algn="l" fontAlgn="t">
                        <a:lnSpc>
                          <a:spcPct val="115000"/>
                        </a:lnSpc>
                        <a:spcBef>
                          <a:spcPts val="0"/>
                        </a:spcBef>
                        <a:spcAft>
                          <a:spcPts val="0"/>
                        </a:spcAft>
                      </a:pPr>
                      <a:r>
                        <a:rPr lang="en-GB" sz="2000" b="0"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Their income is so low they can barely survive.</a:t>
                      </a:r>
                      <a:endParaRPr lang="en-GB" sz="3200" b="0" i="0" u="none" strike="noStrike" dirty="0">
                        <a:solidFill>
                          <a:srgbClr val="595959"/>
                        </a:solidFill>
                        <a:effectLst/>
                        <a:latin typeface="Raleway" panose="020B0604020202020204" charset="0"/>
                      </a:endParaRPr>
                    </a:p>
                    <a:p>
                      <a:pPr marL="347472" indent="-347472" algn="l" fontAlgn="t">
                        <a:lnSpc>
                          <a:spcPct val="115000"/>
                        </a:lnSpc>
                        <a:spcBef>
                          <a:spcPts val="0"/>
                        </a:spcBef>
                        <a:spcAft>
                          <a:spcPts val="0"/>
                        </a:spcAft>
                      </a:pPr>
                      <a:r>
                        <a:rPr lang="en-GB" sz="2000" b="1" i="0" u="sng"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Rowntree</a:t>
                      </a:r>
                      <a:r>
                        <a:rPr lang="en-GB" sz="2000" b="0"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 – one of the earliest studies of poverty. Made a shopping list that would meet basic necessities of life. The cost was his poverty line. Those whose income was below his was in poverty.</a:t>
                      </a:r>
                      <a:endParaRPr lang="en-GB" sz="3200" b="0" i="0" u="none" strike="noStrike" dirty="0">
                        <a:solidFill>
                          <a:srgbClr val="595959"/>
                        </a:solidFill>
                        <a:effectLst/>
                        <a:latin typeface="Raleway" panose="020B0604020202020204" charset="0"/>
                      </a:endParaRPr>
                    </a:p>
                  </a:txBody>
                  <a:tcPr marL="97655" marR="97655" marT="135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472" indent="-347472" algn="l" fontAlgn="t">
                        <a:lnSpc>
                          <a:spcPct val="115000"/>
                        </a:lnSpc>
                        <a:spcBef>
                          <a:spcPts val="0"/>
                        </a:spcBef>
                        <a:spcAft>
                          <a:spcPts val="0"/>
                        </a:spcAft>
                        <a:buClrTx/>
                        <a:buSzPts val="1100"/>
                        <a:buFont typeface="Symbol" panose="05050102010706020507" pitchFamily="18" charset="2"/>
                        <a:buChar char="·"/>
                      </a:pPr>
                      <a:r>
                        <a:rPr lang="en-GB" sz="2000" b="0"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When someone cannot afford to meet the general standard of living of most other people in their society.</a:t>
                      </a:r>
                      <a:endParaRPr lang="en-GB" sz="2000" b="0" i="0" u="none" strike="noStrike" dirty="0">
                        <a:solidFill>
                          <a:srgbClr val="595959"/>
                        </a:solidFill>
                        <a:effectLst/>
                        <a:latin typeface="Raleway" panose="020B0604020202020204" charset="0"/>
                      </a:endParaRPr>
                    </a:p>
                    <a:p>
                      <a:pPr marL="347472" indent="-347472" algn="l" fontAlgn="t">
                        <a:lnSpc>
                          <a:spcPct val="115000"/>
                        </a:lnSpc>
                        <a:spcBef>
                          <a:spcPts val="0"/>
                        </a:spcBef>
                        <a:spcAft>
                          <a:spcPts val="0"/>
                        </a:spcAft>
                      </a:pPr>
                      <a:r>
                        <a:rPr lang="en-GB" sz="2000" b="0"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Their income is much less than the average for society as a whole, so they are poor compared with others in society.</a:t>
                      </a:r>
                      <a:endParaRPr lang="en-GB" sz="3200" b="0" i="0" u="none" strike="noStrike" dirty="0">
                        <a:solidFill>
                          <a:srgbClr val="595959"/>
                        </a:solidFill>
                        <a:effectLst/>
                        <a:latin typeface="Raleway" panose="020B0604020202020204" charset="0"/>
                      </a:endParaRPr>
                    </a:p>
                    <a:p>
                      <a:pPr marL="457200" algn="l" fontAlgn="t">
                        <a:lnSpc>
                          <a:spcPct val="115000"/>
                        </a:lnSpc>
                        <a:spcBef>
                          <a:spcPts val="0"/>
                        </a:spcBef>
                        <a:spcAft>
                          <a:spcPts val="0"/>
                        </a:spcAft>
                      </a:pPr>
                      <a:r>
                        <a:rPr lang="en-GB" sz="2000" b="0"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 </a:t>
                      </a:r>
                      <a:endParaRPr lang="en-GB" sz="3200" b="0" i="0" u="none" strike="noStrike" dirty="0">
                        <a:solidFill>
                          <a:srgbClr val="595959"/>
                        </a:solidFill>
                        <a:effectLst/>
                        <a:latin typeface="Raleway" panose="020B0604020202020204" charset="0"/>
                      </a:endParaRPr>
                    </a:p>
                    <a:p>
                      <a:pPr marL="228600" algn="l" fontAlgn="t">
                        <a:lnSpc>
                          <a:spcPct val="115000"/>
                        </a:lnSpc>
                        <a:spcBef>
                          <a:spcPts val="0"/>
                        </a:spcBef>
                        <a:spcAft>
                          <a:spcPts val="0"/>
                        </a:spcAft>
                      </a:pPr>
                      <a:r>
                        <a:rPr lang="en-GB" sz="2000" b="0" i="0" u="none" strike="noStrike" dirty="0">
                          <a:solidFill>
                            <a:srgbClr val="595959"/>
                          </a:solidFill>
                          <a:effectLst/>
                          <a:latin typeface="Raleway" panose="020B0604020202020204" charset="0"/>
                          <a:ea typeface="Calibri" panose="020F0502020204030204" pitchFamily="34" charset="0"/>
                          <a:cs typeface="Times New Roman" panose="02020603050405020304" pitchFamily="18" charset="0"/>
                        </a:rPr>
                        <a:t> </a:t>
                      </a:r>
                      <a:endParaRPr lang="en-GB" sz="3200" b="0" i="0" u="none" strike="noStrike" dirty="0">
                        <a:solidFill>
                          <a:srgbClr val="595959"/>
                        </a:solidFill>
                        <a:effectLst/>
                        <a:latin typeface="Raleway" panose="020B0604020202020204" charset="0"/>
                      </a:endParaRPr>
                    </a:p>
                  </a:txBody>
                  <a:tcPr marL="97655" marR="97655" marT="1356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6845914"/>
                  </a:ext>
                </a:extLst>
              </a:tr>
            </a:tbl>
          </a:graphicData>
        </a:graphic>
      </p:graphicFrame>
    </p:spTree>
    <p:extLst>
      <p:ext uri="{BB962C8B-B14F-4D97-AF65-F5344CB8AC3E}">
        <p14:creationId xmlns:p14="http://schemas.microsoft.com/office/powerpoint/2010/main" val="27889163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1576324" y="2988502"/>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49" name="Google Shape;149;p16"/>
          <p:cNvSpPr/>
          <p:nvPr/>
        </p:nvSpPr>
        <p:spPr>
          <a:xfrm>
            <a:off x="-2336457" y="3109346"/>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50" name="Google Shape;150;p16"/>
          <p:cNvSpPr txBox="1"/>
          <p:nvPr/>
        </p:nvSpPr>
        <p:spPr>
          <a:xfrm>
            <a:off x="-2178046" y="3214925"/>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6</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8267065"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en-GB" altLang="en-US" sz="3600" b="1" dirty="0">
                <a:solidFill>
                  <a:srgbClr val="595959"/>
                </a:solidFill>
                <a:latin typeface="Raleway" panose="020B0604020202020204" charset="0"/>
              </a:rPr>
              <a:t>Writing Task: Definitions of poverty </a:t>
            </a:r>
            <a:endParaRPr sz="3600"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020038"/>
            <a:ext cx="8387834"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1890815" y="2055158"/>
            <a:ext cx="5484444" cy="3019419"/>
          </a:xfrm>
          <a:prstGeom prst="rect">
            <a:avLst/>
          </a:prstGeom>
          <a:noFill/>
          <a:ln>
            <a:noFill/>
          </a:ln>
        </p:spPr>
        <p:txBody>
          <a:bodyPr spcFirstLastPara="1" wrap="square" lIns="78190" tIns="78190" rIns="78190" bIns="78190" anchor="t" anchorCtr="0">
            <a:noAutofit/>
          </a:bodyPr>
          <a:lstStyle/>
          <a:p>
            <a:pPr>
              <a:buFontTx/>
              <a:buNone/>
            </a:pPr>
            <a:r>
              <a:rPr lang="en-GB" altLang="en-US" sz="2400" dirty="0">
                <a:solidFill>
                  <a:srgbClr val="595959"/>
                </a:solidFill>
                <a:latin typeface="Raleway" panose="020B0604020202020204" charset="0"/>
              </a:rPr>
              <a:t>1. Not having a fridge as a UK resident is an example of . . …………………………. poverty </a:t>
            </a:r>
          </a:p>
          <a:p>
            <a:pPr>
              <a:buFontTx/>
              <a:buNone/>
            </a:pPr>
            <a:endParaRPr lang="en-GB" altLang="en-US" sz="2400" dirty="0">
              <a:solidFill>
                <a:srgbClr val="595959"/>
              </a:solidFill>
              <a:latin typeface="Raleway" panose="020B0604020202020204" charset="0"/>
            </a:endParaRPr>
          </a:p>
          <a:p>
            <a:pPr>
              <a:buFontTx/>
              <a:buNone/>
            </a:pPr>
            <a:r>
              <a:rPr lang="en-GB" altLang="en-US" sz="2400" dirty="0">
                <a:solidFill>
                  <a:srgbClr val="595959"/>
                </a:solidFill>
                <a:latin typeface="Raleway" panose="020B0604020202020204" charset="0"/>
              </a:rPr>
              <a:t>2. Not having food or water is called . . .</a:t>
            </a:r>
          </a:p>
          <a:p>
            <a:pPr>
              <a:buFontTx/>
              <a:buNone/>
            </a:pPr>
            <a:r>
              <a:rPr lang="en-GB" altLang="en-US" sz="2400" dirty="0">
                <a:solidFill>
                  <a:srgbClr val="595959"/>
                </a:solidFill>
                <a:latin typeface="Raleway" panose="020B0604020202020204" charset="0"/>
              </a:rPr>
              <a:t>……………………poverty </a:t>
            </a:r>
          </a:p>
        </p:txBody>
      </p:sp>
      <p:sp>
        <p:nvSpPr>
          <p:cNvPr id="154" name="Google Shape;154;p16"/>
          <p:cNvSpPr/>
          <p:nvPr/>
        </p:nvSpPr>
        <p:spPr>
          <a:xfrm>
            <a:off x="-2336457" y="1219450"/>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55" name="Google Shape;155;p16"/>
          <p:cNvSpPr txBox="1"/>
          <p:nvPr/>
        </p:nvSpPr>
        <p:spPr>
          <a:xfrm>
            <a:off x="-2178046" y="1325029"/>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5</a:t>
            </a:r>
            <a:endParaRPr sz="2566" b="1">
              <a:solidFill>
                <a:schemeClr val="lt1"/>
              </a:solidFill>
              <a:latin typeface="Prompt"/>
              <a:ea typeface="Prompt"/>
              <a:cs typeface="Prompt"/>
              <a:sym typeface="Prompt"/>
            </a:endParaRPr>
          </a:p>
        </p:txBody>
      </p:sp>
      <p:pic>
        <p:nvPicPr>
          <p:cNvPr id="3" name="Picture 2">
            <a:extLst>
              <a:ext uri="{FF2B5EF4-FFF2-40B4-BE49-F238E27FC236}">
                <a16:creationId xmlns:a16="http://schemas.microsoft.com/office/drawing/2014/main" id="{46655CF0-87C0-4F2E-8E2E-1D11679CF58F}"/>
              </a:ext>
            </a:extLst>
          </p:cNvPr>
          <p:cNvPicPr>
            <a:picLocks noChangeAspect="1"/>
          </p:cNvPicPr>
          <p:nvPr/>
        </p:nvPicPr>
        <p:blipFill>
          <a:blip r:embed="rId4"/>
          <a:stretch>
            <a:fillRect/>
          </a:stretch>
        </p:blipFill>
        <p:spPr>
          <a:xfrm>
            <a:off x="311583" y="4934114"/>
            <a:ext cx="2402032" cy="1792379"/>
          </a:xfrm>
          <a:prstGeom prst="rect">
            <a:avLst/>
          </a:prstGeom>
        </p:spPr>
      </p:pic>
      <p:pic>
        <p:nvPicPr>
          <p:cNvPr id="5" name="Picture 4">
            <a:extLst>
              <a:ext uri="{FF2B5EF4-FFF2-40B4-BE49-F238E27FC236}">
                <a16:creationId xmlns:a16="http://schemas.microsoft.com/office/drawing/2014/main" id="{DBB980B9-582C-40DE-8CC9-F4862470C043}"/>
              </a:ext>
            </a:extLst>
          </p:cNvPr>
          <p:cNvPicPr>
            <a:picLocks noChangeAspect="1"/>
          </p:cNvPicPr>
          <p:nvPr/>
        </p:nvPicPr>
        <p:blipFill>
          <a:blip r:embed="rId5"/>
          <a:stretch>
            <a:fillRect/>
          </a:stretch>
        </p:blipFill>
        <p:spPr>
          <a:xfrm>
            <a:off x="5833209" y="4683787"/>
            <a:ext cx="2949957" cy="1966638"/>
          </a:xfrm>
          <a:prstGeom prst="rect">
            <a:avLst/>
          </a:prstGeom>
        </p:spPr>
      </p:pic>
    </p:spTree>
    <p:extLst>
      <p:ext uri="{BB962C8B-B14F-4D97-AF65-F5344CB8AC3E}">
        <p14:creationId xmlns:p14="http://schemas.microsoft.com/office/powerpoint/2010/main" val="16053366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a:off x="399480" y="6597352"/>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109630"/>
            <a:ext cx="8387834"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436903" y="1419928"/>
            <a:ext cx="8387833" cy="1001393"/>
          </a:xfrm>
          <a:prstGeom prst="rect">
            <a:avLst/>
          </a:prstGeom>
          <a:noFill/>
          <a:ln>
            <a:noFill/>
          </a:ln>
        </p:spPr>
        <p:txBody>
          <a:bodyPr spcFirstLastPara="1" wrap="square" lIns="78190" tIns="78190" rIns="78190" bIns="78190" anchor="t" anchorCtr="0">
            <a:noAutofit/>
          </a:bodyPr>
          <a:lstStyle/>
          <a:p>
            <a:r>
              <a:rPr lang="en-GB" sz="3200" b="1" dirty="0">
                <a:solidFill>
                  <a:schemeClr val="tx2">
                    <a:lumMod val="50000"/>
                  </a:schemeClr>
                </a:solidFill>
                <a:latin typeface="Raleway" panose="020B0604020202020204" charset="0"/>
              </a:rPr>
              <a:t>Activity Four: Poverty in the UK &amp; Abroad</a:t>
            </a:r>
            <a:endParaRPr sz="3200" dirty="0">
              <a:latin typeface="Raleway"/>
              <a:ea typeface="Raleway"/>
              <a:cs typeface="Raleway"/>
              <a:sym typeface="Raleway"/>
            </a:endParaRPr>
          </a:p>
        </p:txBody>
      </p:sp>
      <p:sp>
        <p:nvSpPr>
          <p:cNvPr id="20" name="Rectangle 19">
            <a:extLst>
              <a:ext uri="{FF2B5EF4-FFF2-40B4-BE49-F238E27FC236}">
                <a16:creationId xmlns:a16="http://schemas.microsoft.com/office/drawing/2014/main" id="{547928AA-A182-47C5-93F8-1F5863C91153}"/>
              </a:ext>
            </a:extLst>
          </p:cNvPr>
          <p:cNvSpPr/>
          <p:nvPr/>
        </p:nvSpPr>
        <p:spPr>
          <a:xfrm>
            <a:off x="428825" y="4328659"/>
            <a:ext cx="4349461" cy="1924086"/>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595959"/>
                </a:solidFill>
                <a:latin typeface="Raleway" panose="020B0604020202020204" charset="0"/>
              </a:rPr>
              <a:t>One in five people in the UK today are struggling to put food on the table and heat their homes. More than half a million people had to rely on food banks to feed themselves and their families in the past year. Oxfam won't live with the injustice of poverty, whatever it looks like, wherever it exists and that includes poverty in our own backyard.</a:t>
            </a:r>
          </a:p>
        </p:txBody>
      </p:sp>
      <p:sp>
        <p:nvSpPr>
          <p:cNvPr id="21" name="Rectangle 20">
            <a:extLst>
              <a:ext uri="{FF2B5EF4-FFF2-40B4-BE49-F238E27FC236}">
                <a16:creationId xmlns:a16="http://schemas.microsoft.com/office/drawing/2014/main" id="{B481BAE1-F348-42C2-91D9-8FC39CD7C322}"/>
              </a:ext>
            </a:extLst>
          </p:cNvPr>
          <p:cNvSpPr/>
          <p:nvPr/>
        </p:nvSpPr>
        <p:spPr>
          <a:xfrm>
            <a:off x="5199519" y="1972476"/>
            <a:ext cx="3625218" cy="468114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b="1" dirty="0">
                <a:solidFill>
                  <a:srgbClr val="595959"/>
                </a:solidFill>
                <a:latin typeface="Raleway" panose="020B0604020202020204" charset="0"/>
              </a:rPr>
              <a:t>Hunger and World Poverty</a:t>
            </a:r>
          </a:p>
          <a:p>
            <a:r>
              <a:rPr lang="en-GB" sz="1400" dirty="0">
                <a:solidFill>
                  <a:srgbClr val="595959"/>
                </a:solidFill>
                <a:latin typeface="Raleway" panose="020B0604020202020204" charset="0"/>
              </a:rPr>
              <a:t>It is estimated that a person dies of hunger or hunger-related causes every ten seconds, as you can see on this display.</a:t>
            </a:r>
          </a:p>
          <a:p>
            <a:r>
              <a:rPr lang="en-GB" sz="1400" dirty="0">
                <a:solidFill>
                  <a:srgbClr val="595959"/>
                </a:solidFill>
                <a:latin typeface="Raleway" panose="020B0604020202020204" charset="0"/>
              </a:rPr>
              <a:t> </a:t>
            </a:r>
          </a:p>
          <a:p>
            <a:r>
              <a:rPr lang="en-GB" sz="1400" dirty="0">
                <a:solidFill>
                  <a:srgbClr val="595959"/>
                </a:solidFill>
                <a:latin typeface="Raleway" panose="020B0604020202020204" charset="0"/>
                <a:hlinkClick r:id="rId4"/>
              </a:rPr>
              <a:t>http://www.poverty.com/</a:t>
            </a:r>
            <a:r>
              <a:rPr lang="en-GB" sz="1400" dirty="0">
                <a:solidFill>
                  <a:srgbClr val="595959"/>
                </a:solidFill>
                <a:latin typeface="Raleway" panose="020B0604020202020204" charset="0"/>
              </a:rPr>
              <a:t> </a:t>
            </a:r>
          </a:p>
          <a:p>
            <a:endParaRPr lang="en-GB" sz="1400" dirty="0">
              <a:solidFill>
                <a:srgbClr val="595959"/>
              </a:solidFill>
              <a:latin typeface="Raleway" panose="020B0604020202020204" charset="0"/>
            </a:endParaRPr>
          </a:p>
          <a:p>
            <a:r>
              <a:rPr lang="en-GB" sz="1400" dirty="0">
                <a:solidFill>
                  <a:srgbClr val="595959"/>
                </a:solidFill>
                <a:latin typeface="Raleway" panose="020B0604020202020204" charset="0"/>
              </a:rPr>
              <a:t>Sadly, it is children who die most often.</a:t>
            </a:r>
          </a:p>
          <a:p>
            <a:r>
              <a:rPr lang="en-GB" sz="1400" dirty="0">
                <a:solidFill>
                  <a:srgbClr val="595959"/>
                </a:solidFill>
                <a:latin typeface="Raleway" panose="020B0604020202020204" charset="0"/>
              </a:rPr>
              <a:t>Yet there is plenty of food in the world for everyone. The problem is that hungry people are trapped in severe poverty. They lack the money to buy enough food to nourish themselves. Being constantly malnourished, they become weaker and often sick. This makes them increasingly less able to work, which then makes them even poorer and hungrier. This downward spiral often continues until death for them and their families.</a:t>
            </a:r>
          </a:p>
          <a:p>
            <a:endParaRPr lang="en-GB" sz="1800" dirty="0"/>
          </a:p>
        </p:txBody>
      </p:sp>
    </p:spTree>
    <p:extLst>
      <p:ext uri="{BB962C8B-B14F-4D97-AF65-F5344CB8AC3E}">
        <p14:creationId xmlns:p14="http://schemas.microsoft.com/office/powerpoint/2010/main" val="22562064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3911"/>
            <a:ext cx="8301113"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522829" y="1166576"/>
            <a:ext cx="7988944" cy="1258923"/>
          </a:xfrm>
          <a:prstGeom prst="rect">
            <a:avLst/>
          </a:prstGeom>
          <a:noFill/>
          <a:ln>
            <a:noFill/>
          </a:ln>
        </p:spPr>
        <p:txBody>
          <a:bodyPr spcFirstLastPara="1" wrap="square" lIns="78190" tIns="78190" rIns="78190" bIns="78190" anchor="t" anchorCtr="0">
            <a:noAutofit/>
          </a:bodyPr>
          <a:lstStyle/>
          <a:p>
            <a:pPr algn="ctr"/>
            <a:r>
              <a:rPr lang="en-GB" sz="3600" b="1" dirty="0">
                <a:solidFill>
                  <a:srgbClr val="595959"/>
                </a:solidFill>
                <a:latin typeface="Raleway" panose="020B0604020202020204" charset="0"/>
              </a:rPr>
              <a:t>How do we measure poverty in the UK? </a:t>
            </a:r>
          </a:p>
        </p:txBody>
      </p:sp>
      <p:pic>
        <p:nvPicPr>
          <p:cNvPr id="2" name="Picture 1">
            <a:extLst>
              <a:ext uri="{FF2B5EF4-FFF2-40B4-BE49-F238E27FC236}">
                <a16:creationId xmlns:a16="http://schemas.microsoft.com/office/drawing/2014/main" id="{E8D559C1-5AE4-4C20-BA89-02B56905C40A}"/>
              </a:ext>
            </a:extLst>
          </p:cNvPr>
          <p:cNvPicPr>
            <a:picLocks noChangeAspect="1"/>
          </p:cNvPicPr>
          <p:nvPr/>
        </p:nvPicPr>
        <p:blipFill>
          <a:blip r:embed="rId4"/>
          <a:stretch>
            <a:fillRect/>
          </a:stretch>
        </p:blipFill>
        <p:spPr>
          <a:xfrm>
            <a:off x="1993121" y="2545357"/>
            <a:ext cx="5555774" cy="4162903"/>
          </a:xfrm>
          <a:prstGeom prst="rect">
            <a:avLst/>
          </a:prstGeom>
        </p:spPr>
      </p:pic>
    </p:spTree>
    <p:extLst>
      <p:ext uri="{BB962C8B-B14F-4D97-AF65-F5344CB8AC3E}">
        <p14:creationId xmlns:p14="http://schemas.microsoft.com/office/powerpoint/2010/main" val="3484287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3911"/>
            <a:ext cx="845372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pPr algn="ctr">
              <a:lnSpc>
                <a:spcPct val="90000"/>
              </a:lnSpc>
              <a:spcBef>
                <a:spcPct val="0"/>
              </a:spcBef>
              <a:spcAft>
                <a:spcPts val="661"/>
              </a:spcAft>
            </a:pPr>
            <a:r>
              <a:rPr lang="en-US" sz="3600" b="1" dirty="0">
                <a:solidFill>
                  <a:srgbClr val="595959"/>
                </a:solidFill>
                <a:latin typeface="Raleway" panose="020B0604020202020204" charset="0"/>
              </a:rPr>
              <a:t>The Impact of Poverty </a:t>
            </a:r>
          </a:p>
        </p:txBody>
      </p:sp>
      <p:sp>
        <p:nvSpPr>
          <p:cNvPr id="2" name="Rectangle 1">
            <a:extLst>
              <a:ext uri="{FF2B5EF4-FFF2-40B4-BE49-F238E27FC236}">
                <a16:creationId xmlns:a16="http://schemas.microsoft.com/office/drawing/2014/main" id="{DE6ED171-7FA4-4A19-A754-9FF5DF026CE3}"/>
              </a:ext>
            </a:extLst>
          </p:cNvPr>
          <p:cNvSpPr/>
          <p:nvPr/>
        </p:nvSpPr>
        <p:spPr>
          <a:xfrm>
            <a:off x="432638" y="3070349"/>
            <a:ext cx="8387834" cy="3000821"/>
          </a:xfrm>
          <a:prstGeom prst="rect">
            <a:avLst/>
          </a:prstGeom>
        </p:spPr>
        <p:txBody>
          <a:bodyPr wrap="square">
            <a:spAutoFit/>
          </a:bodyPr>
          <a:lstStyle/>
          <a:p>
            <a:pPr indent="-251986">
              <a:lnSpc>
                <a:spcPct val="90000"/>
              </a:lnSpc>
            </a:pPr>
            <a:endParaRPr lang="en-US" altLang="en-US" dirty="0">
              <a:latin typeface="Raleway" panose="020B0604020202020204" charset="0"/>
            </a:endParaRPr>
          </a:p>
          <a:p>
            <a:pPr indent="-251986">
              <a:lnSpc>
                <a:spcPct val="90000"/>
              </a:lnSpc>
            </a:pPr>
            <a:r>
              <a:rPr lang="en-US" sz="2400" dirty="0">
                <a:solidFill>
                  <a:schemeClr val="tx2">
                    <a:lumMod val="50000"/>
                  </a:schemeClr>
                </a:solidFill>
                <a:latin typeface="Raleway" panose="020B0604020202020204" charset="0"/>
              </a:rPr>
              <a:t>Clip One - Child poverty getting worse in the UK | 5 News July 2019 </a:t>
            </a:r>
            <a:endParaRPr lang="en-US" altLang="en-US" sz="2400" dirty="0">
              <a:solidFill>
                <a:schemeClr val="tx2">
                  <a:lumMod val="50000"/>
                </a:schemeClr>
              </a:solidFill>
              <a:latin typeface="Raleway" panose="020B0604020202020204" charset="0"/>
            </a:endParaRPr>
          </a:p>
          <a:p>
            <a:pPr indent="-251986">
              <a:lnSpc>
                <a:spcPct val="90000"/>
              </a:lnSpc>
            </a:pPr>
            <a:r>
              <a:rPr lang="en-US" sz="2400" dirty="0">
                <a:solidFill>
                  <a:schemeClr val="tx2">
                    <a:lumMod val="50000"/>
                  </a:schemeClr>
                </a:solidFill>
                <a:latin typeface="Raleway" panose="020B0604020202020204" charset="0"/>
                <a:hlinkClick r:id="rId4">
                  <a:extLst>
                    <a:ext uri="{A12FA001-AC4F-418D-AE19-62706E023703}">
                      <ahyp:hlinkClr xmlns:ahyp="http://schemas.microsoft.com/office/drawing/2018/hyperlinkcolor" val="tx"/>
                    </a:ext>
                  </a:extLst>
                </a:hlinkClick>
              </a:rPr>
              <a:t>https://www.youtube.com/watch?v=8g1ym0BkAs8</a:t>
            </a:r>
            <a:endParaRPr lang="en-US" sz="2400" dirty="0">
              <a:solidFill>
                <a:schemeClr val="tx2">
                  <a:lumMod val="50000"/>
                </a:schemeClr>
              </a:solidFill>
              <a:latin typeface="Raleway" panose="020B0604020202020204" charset="0"/>
            </a:endParaRPr>
          </a:p>
          <a:p>
            <a:pPr indent="-251986">
              <a:lnSpc>
                <a:spcPct val="90000"/>
              </a:lnSpc>
            </a:pPr>
            <a:endParaRPr lang="en-US" altLang="en-US" sz="2400" dirty="0">
              <a:solidFill>
                <a:schemeClr val="tx2">
                  <a:lumMod val="50000"/>
                </a:schemeClr>
              </a:solidFill>
              <a:latin typeface="Raleway" panose="020B0604020202020204" charset="0"/>
            </a:endParaRPr>
          </a:p>
          <a:p>
            <a:pPr marL="125993" indent="0">
              <a:lnSpc>
                <a:spcPct val="90000"/>
              </a:lnSpc>
              <a:buNone/>
            </a:pPr>
            <a:r>
              <a:rPr lang="en-US" altLang="en-US" sz="2400" dirty="0">
                <a:solidFill>
                  <a:schemeClr val="tx2">
                    <a:lumMod val="50000"/>
                  </a:schemeClr>
                </a:solidFill>
                <a:latin typeface="Raleway" panose="020B0604020202020204" charset="0"/>
              </a:rPr>
              <a:t>Watch the first  clip and then complete the following tasks in pairs  </a:t>
            </a:r>
          </a:p>
          <a:p>
            <a:pPr>
              <a:lnSpc>
                <a:spcPct val="90000"/>
              </a:lnSpc>
            </a:pPr>
            <a:r>
              <a:rPr lang="en-US" altLang="en-US" sz="2400" b="1" dirty="0">
                <a:solidFill>
                  <a:schemeClr val="tx2">
                    <a:lumMod val="50000"/>
                  </a:schemeClr>
                </a:solidFill>
                <a:latin typeface="Raleway" panose="020B0604020202020204" charset="0"/>
              </a:rPr>
              <a:t>Draw a mind map which gives examples of the effects of poverty and social exclusion in the UK.  </a:t>
            </a:r>
          </a:p>
        </p:txBody>
      </p:sp>
    </p:spTree>
    <p:extLst>
      <p:ext uri="{BB962C8B-B14F-4D97-AF65-F5344CB8AC3E}">
        <p14:creationId xmlns:p14="http://schemas.microsoft.com/office/powerpoint/2010/main" val="609982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16487"/>
            <a:ext cx="8387834" cy="93144"/>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grpSp>
        <p:nvGrpSpPr>
          <p:cNvPr id="20" name="Group 19">
            <a:extLst>
              <a:ext uri="{FF2B5EF4-FFF2-40B4-BE49-F238E27FC236}">
                <a16:creationId xmlns:a16="http://schemas.microsoft.com/office/drawing/2014/main" id="{70F883EA-C921-4189-8E0D-DABB46126FE1}"/>
              </a:ext>
            </a:extLst>
          </p:cNvPr>
          <p:cNvGrpSpPr/>
          <p:nvPr/>
        </p:nvGrpSpPr>
        <p:grpSpPr>
          <a:xfrm>
            <a:off x="2095437" y="1352977"/>
            <a:ext cx="6046426" cy="3554558"/>
            <a:chOff x="2322693" y="1322818"/>
            <a:chExt cx="6046426" cy="3554558"/>
          </a:xfrm>
        </p:grpSpPr>
        <p:sp>
          <p:nvSpPr>
            <p:cNvPr id="21" name="Rectangle 20">
              <a:extLst>
                <a:ext uri="{FF2B5EF4-FFF2-40B4-BE49-F238E27FC236}">
                  <a16:creationId xmlns:a16="http://schemas.microsoft.com/office/drawing/2014/main" id="{7EA0EFEB-8698-4CB1-B4F9-F6EFB27CF831}"/>
                </a:ext>
              </a:extLst>
            </p:cNvPr>
            <p:cNvSpPr/>
            <p:nvPr/>
          </p:nvSpPr>
          <p:spPr>
            <a:xfrm>
              <a:off x="3401207" y="2472232"/>
              <a:ext cx="3889399" cy="1255728"/>
            </a:xfrm>
            <a:prstGeom prst="rect">
              <a:avLst/>
            </a:prstGeom>
            <a:solidFill>
              <a:schemeClr val="accent1">
                <a:lumMod val="20000"/>
                <a:lumOff val="80000"/>
              </a:schemeClr>
            </a:solidFill>
          </p:spPr>
          <p:txBody>
            <a:bodyPr wrap="square">
              <a:spAutoFit/>
            </a:bodyPr>
            <a:lstStyle/>
            <a:p>
              <a:pPr>
                <a:lnSpc>
                  <a:spcPct val="90000"/>
                </a:lnSpc>
              </a:pPr>
              <a:r>
                <a:rPr lang="en-US" altLang="en-US" sz="2800" b="1" dirty="0">
                  <a:solidFill>
                    <a:schemeClr val="tx2">
                      <a:lumMod val="50000"/>
                    </a:schemeClr>
                  </a:solidFill>
                  <a:latin typeface="Raleway" panose="020B0604020202020204" charset="0"/>
                </a:rPr>
                <a:t>What are the effects of poverty and social exclusion in the UK ? </a:t>
              </a:r>
            </a:p>
          </p:txBody>
        </p:sp>
        <p:sp>
          <p:nvSpPr>
            <p:cNvPr id="22" name="Arrow: Left 21">
              <a:extLst>
                <a:ext uri="{FF2B5EF4-FFF2-40B4-BE49-F238E27FC236}">
                  <a16:creationId xmlns:a16="http://schemas.microsoft.com/office/drawing/2014/main" id="{0F5F0C05-756E-4C83-8F98-489C60F9AE39}"/>
                </a:ext>
              </a:extLst>
            </p:cNvPr>
            <p:cNvSpPr/>
            <p:nvPr/>
          </p:nvSpPr>
          <p:spPr>
            <a:xfrm>
              <a:off x="2322693" y="2798326"/>
              <a:ext cx="1078514" cy="53421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43"/>
            </a:p>
          </p:txBody>
        </p:sp>
        <p:sp>
          <p:nvSpPr>
            <p:cNvPr id="23" name="Arrow: Left 22">
              <a:extLst>
                <a:ext uri="{FF2B5EF4-FFF2-40B4-BE49-F238E27FC236}">
                  <a16:creationId xmlns:a16="http://schemas.microsoft.com/office/drawing/2014/main" id="{F8E6F987-F4E7-46F5-9A7D-D010FC321E24}"/>
                </a:ext>
              </a:extLst>
            </p:cNvPr>
            <p:cNvSpPr/>
            <p:nvPr/>
          </p:nvSpPr>
          <p:spPr>
            <a:xfrm rot="16200000">
              <a:off x="4806649" y="4071010"/>
              <a:ext cx="1078514" cy="53421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43"/>
            </a:p>
          </p:txBody>
        </p:sp>
        <p:sp>
          <p:nvSpPr>
            <p:cNvPr id="24" name="Arrow: Left 23">
              <a:extLst>
                <a:ext uri="{FF2B5EF4-FFF2-40B4-BE49-F238E27FC236}">
                  <a16:creationId xmlns:a16="http://schemas.microsoft.com/office/drawing/2014/main" id="{CD14B8A8-BDCC-4F2A-A0F6-D53480DE4D43}"/>
                </a:ext>
              </a:extLst>
            </p:cNvPr>
            <p:cNvSpPr/>
            <p:nvPr/>
          </p:nvSpPr>
          <p:spPr>
            <a:xfrm rot="5400000">
              <a:off x="4806649" y="1594966"/>
              <a:ext cx="1078514" cy="53421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43"/>
            </a:p>
          </p:txBody>
        </p:sp>
        <p:sp>
          <p:nvSpPr>
            <p:cNvPr id="25" name="Arrow: Left 24">
              <a:extLst>
                <a:ext uri="{FF2B5EF4-FFF2-40B4-BE49-F238E27FC236}">
                  <a16:creationId xmlns:a16="http://schemas.microsoft.com/office/drawing/2014/main" id="{0FD2B1FF-A997-42D7-B2D9-16ED194EC024}"/>
                </a:ext>
              </a:extLst>
            </p:cNvPr>
            <p:cNvSpPr/>
            <p:nvPr/>
          </p:nvSpPr>
          <p:spPr>
            <a:xfrm rot="10800000">
              <a:off x="7290605" y="2906707"/>
              <a:ext cx="1078514" cy="53421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43"/>
            </a:p>
          </p:txBody>
        </p:sp>
      </p:grpSp>
      <p:sp>
        <p:nvSpPr>
          <p:cNvPr id="26" name="Speech Bubble: Rectangle 25">
            <a:extLst>
              <a:ext uri="{FF2B5EF4-FFF2-40B4-BE49-F238E27FC236}">
                <a16:creationId xmlns:a16="http://schemas.microsoft.com/office/drawing/2014/main" id="{B81CF44D-B886-415A-B41C-D86D1ECDE4DD}"/>
              </a:ext>
            </a:extLst>
          </p:cNvPr>
          <p:cNvSpPr/>
          <p:nvPr/>
        </p:nvSpPr>
        <p:spPr>
          <a:xfrm>
            <a:off x="168899" y="4580394"/>
            <a:ext cx="3329571" cy="2133427"/>
          </a:xfrm>
          <a:prstGeom prst="wedgeRectCallout">
            <a:avLst>
              <a:gd name="adj1" fmla="val 76071"/>
              <a:gd name="adj2" fmla="val -81581"/>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800" b="1" dirty="0">
                <a:solidFill>
                  <a:srgbClr val="595959"/>
                </a:solidFill>
              </a:rPr>
              <a:t>Watch Clip 2 on the next slide:</a:t>
            </a:r>
          </a:p>
          <a:p>
            <a:r>
              <a:rPr lang="en-GB" altLang="en-US" sz="1800" dirty="0">
                <a:solidFill>
                  <a:srgbClr val="595959"/>
                </a:solidFill>
              </a:rPr>
              <a:t>Add to your mind map by giving examples of how living in extreme poverty limits peoples lives around the world. . </a:t>
            </a:r>
          </a:p>
        </p:txBody>
      </p:sp>
    </p:spTree>
    <p:extLst>
      <p:ext uri="{BB962C8B-B14F-4D97-AF65-F5344CB8AC3E}">
        <p14:creationId xmlns:p14="http://schemas.microsoft.com/office/powerpoint/2010/main" val="56607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109630"/>
            <a:ext cx="8301112"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8268378" cy="555267"/>
          </a:xfrm>
          <a:prstGeom prst="rect">
            <a:avLst/>
          </a:prstGeom>
          <a:noFill/>
          <a:ln>
            <a:noFill/>
          </a:ln>
        </p:spPr>
        <p:txBody>
          <a:bodyPr spcFirstLastPara="1" wrap="square" lIns="78190" tIns="78190" rIns="78190" bIns="78190" anchor="t" anchorCtr="0">
            <a:noAutofit/>
          </a:bodyPr>
          <a:lstStyle/>
          <a:p>
            <a:r>
              <a:rPr lang="en-GB" sz="3200" b="1" dirty="0">
                <a:solidFill>
                  <a:schemeClr val="tx2">
                    <a:lumMod val="50000"/>
                  </a:schemeClr>
                </a:solidFill>
                <a:latin typeface="Raleway" panose="020B0604020202020204" charset="0"/>
              </a:rPr>
              <a:t>Extreme poverty in the world </a:t>
            </a:r>
            <a:endParaRPr sz="3200" dirty="0">
              <a:latin typeface="Raleway"/>
              <a:ea typeface="Raleway"/>
              <a:cs typeface="Raleway"/>
              <a:sym typeface="Raleway"/>
            </a:endParaRPr>
          </a:p>
        </p:txBody>
      </p:sp>
      <p:sp>
        <p:nvSpPr>
          <p:cNvPr id="2" name="Rectangle 1">
            <a:extLst>
              <a:ext uri="{FF2B5EF4-FFF2-40B4-BE49-F238E27FC236}">
                <a16:creationId xmlns:a16="http://schemas.microsoft.com/office/drawing/2014/main" id="{F6877B9E-1E4A-4439-8B81-049F31DE58B6}"/>
              </a:ext>
            </a:extLst>
          </p:cNvPr>
          <p:cNvSpPr/>
          <p:nvPr/>
        </p:nvSpPr>
        <p:spPr>
          <a:xfrm>
            <a:off x="399479" y="2214200"/>
            <a:ext cx="8268379" cy="2308324"/>
          </a:xfrm>
          <a:prstGeom prst="rect">
            <a:avLst/>
          </a:prstGeom>
        </p:spPr>
        <p:txBody>
          <a:bodyPr wrap="square">
            <a:spAutoFit/>
          </a:bodyPr>
          <a:lstStyle/>
          <a:p>
            <a:r>
              <a:rPr lang="en-GB" dirty="0">
                <a:solidFill>
                  <a:srgbClr val="595959"/>
                </a:solidFill>
                <a:latin typeface="Raleway" panose="020B0604020202020204" charset="0"/>
              </a:rPr>
              <a:t>Clip 2 Can extreme poverty ever be eradicated? | The Economist</a:t>
            </a:r>
            <a:endParaRPr lang="en-GB" altLang="en-US" dirty="0">
              <a:solidFill>
                <a:srgbClr val="595959"/>
              </a:solidFill>
              <a:latin typeface="Raleway" panose="020B0604020202020204" charset="0"/>
            </a:endParaRPr>
          </a:p>
          <a:p>
            <a:r>
              <a:rPr lang="en-GB" dirty="0">
                <a:solidFill>
                  <a:srgbClr val="595959"/>
                </a:solidFill>
                <a:latin typeface="Raleway" panose="020B0604020202020204" charset="0"/>
                <a:hlinkClick r:id="rId4"/>
              </a:rPr>
              <a:t>https://www.youtube.com/watch?v=HEB4tvIRTXo</a:t>
            </a:r>
            <a:endParaRPr lang="en-GB" altLang="en-US" dirty="0">
              <a:solidFill>
                <a:srgbClr val="595959"/>
              </a:solidFill>
              <a:latin typeface="Raleway" panose="020B0604020202020204" charset="0"/>
            </a:endParaRPr>
          </a:p>
          <a:p>
            <a:endParaRPr lang="en-GB" altLang="en-US" dirty="0">
              <a:solidFill>
                <a:srgbClr val="595959"/>
              </a:solidFill>
              <a:latin typeface="Raleway" panose="020B0604020202020204" charset="0"/>
            </a:endParaRPr>
          </a:p>
          <a:p>
            <a:r>
              <a:rPr lang="en-GB" altLang="en-US" b="1" dirty="0">
                <a:solidFill>
                  <a:srgbClr val="595959"/>
                </a:solidFill>
                <a:latin typeface="Raleway" panose="020B0604020202020204" charset="0"/>
              </a:rPr>
              <a:t>Watch the second  clip and then complete the following tasks in pairs: </a:t>
            </a:r>
          </a:p>
          <a:p>
            <a:endParaRPr lang="en-GB" altLang="en-US" sz="2400" dirty="0">
              <a:solidFill>
                <a:srgbClr val="595959"/>
              </a:solidFill>
              <a:latin typeface="Raleway" panose="020B0604020202020204" charset="0"/>
            </a:endParaRPr>
          </a:p>
          <a:p>
            <a:r>
              <a:rPr lang="en-GB" altLang="en-US" sz="2400" dirty="0">
                <a:solidFill>
                  <a:srgbClr val="595959"/>
                </a:solidFill>
                <a:latin typeface="Raleway" panose="020B0604020202020204" charset="0"/>
              </a:rPr>
              <a:t>Add to your mind map by giving examples of how living in extreme poverty limits peoples lives around the world . </a:t>
            </a:r>
          </a:p>
        </p:txBody>
      </p:sp>
    </p:spTree>
    <p:extLst>
      <p:ext uri="{BB962C8B-B14F-4D97-AF65-F5344CB8AC3E}">
        <p14:creationId xmlns:p14="http://schemas.microsoft.com/office/powerpoint/2010/main" val="5402315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21821"/>
            <a:ext cx="8387834" cy="8780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10301" y="1163201"/>
            <a:ext cx="2084288" cy="3363627"/>
          </a:xfrm>
          <a:prstGeom prst="rect">
            <a:avLst/>
          </a:prstGeom>
          <a:noFill/>
          <a:ln>
            <a:noFill/>
          </a:ln>
        </p:spPr>
        <p:txBody>
          <a:bodyPr spcFirstLastPara="1" wrap="square" lIns="78190" tIns="78190" rIns="78190" bIns="78190" anchor="t" anchorCtr="0">
            <a:noAutofit/>
          </a:bodyPr>
          <a:lstStyle/>
          <a:p>
            <a:r>
              <a:rPr lang="en-GB" sz="2800" b="1" dirty="0">
                <a:solidFill>
                  <a:srgbClr val="595959"/>
                </a:solidFill>
                <a:latin typeface="Raleway" panose="020B0604020202020204" charset="0"/>
              </a:rPr>
              <a:t>CHILD POVERTY FACTS AND FIGURES</a:t>
            </a:r>
            <a:br>
              <a:rPr lang="en-GB" sz="2800" b="1" dirty="0">
                <a:solidFill>
                  <a:srgbClr val="595959"/>
                </a:solidFill>
                <a:latin typeface="Raleway" panose="020B0604020202020204" charset="0"/>
              </a:rPr>
            </a:br>
            <a:r>
              <a:rPr lang="en-GB" sz="2800" b="1" dirty="0">
                <a:solidFill>
                  <a:srgbClr val="595959"/>
                </a:solidFill>
                <a:latin typeface="Raleway" panose="020B0604020202020204" charset="0"/>
              </a:rPr>
              <a:t>The facts and figures show the reality of child poverty in the UK.</a:t>
            </a:r>
            <a:endParaRPr sz="2800" dirty="0">
              <a:latin typeface="Raleway"/>
              <a:ea typeface="Raleway"/>
              <a:cs typeface="Raleway"/>
              <a:sym typeface="Raleway"/>
            </a:endParaRPr>
          </a:p>
        </p:txBody>
      </p:sp>
      <p:sp>
        <p:nvSpPr>
          <p:cNvPr id="16" name="Content Placeholder 2">
            <a:extLst>
              <a:ext uri="{FF2B5EF4-FFF2-40B4-BE49-F238E27FC236}">
                <a16:creationId xmlns:a16="http://schemas.microsoft.com/office/drawing/2014/main" id="{A7DD3DE7-67D1-4C0E-AB41-59A9677CF353}"/>
              </a:ext>
            </a:extLst>
          </p:cNvPr>
          <p:cNvSpPr txBox="1">
            <a:spLocks/>
          </p:cNvSpPr>
          <p:nvPr/>
        </p:nvSpPr>
        <p:spPr>
          <a:xfrm>
            <a:off x="3041708" y="1163201"/>
            <a:ext cx="5790709" cy="6123957"/>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90000"/>
              </a:lnSpc>
            </a:pPr>
            <a:r>
              <a:rPr lang="en-GB" sz="1600" b="1" dirty="0">
                <a:solidFill>
                  <a:srgbClr val="595959"/>
                </a:solidFill>
                <a:latin typeface="Raleway" panose="020B0604020202020204" charset="0"/>
              </a:rPr>
              <a:t>Stats</a:t>
            </a:r>
          </a:p>
          <a:p>
            <a:pPr>
              <a:lnSpc>
                <a:spcPct val="90000"/>
              </a:lnSpc>
            </a:pPr>
            <a:r>
              <a:rPr lang="en-GB" sz="1600" dirty="0">
                <a:solidFill>
                  <a:srgbClr val="595959"/>
                </a:solidFill>
                <a:latin typeface="Raleway" panose="020B0604020202020204" charset="0"/>
              </a:rPr>
              <a:t>There were 4.1 million children living in poverty in the UK in 2017-18. </a:t>
            </a:r>
            <a:r>
              <a:rPr lang="en-GB" sz="1600" b="1" u="sng" dirty="0">
                <a:solidFill>
                  <a:srgbClr val="595959"/>
                </a:solidFill>
                <a:latin typeface="Raleway" panose="020B0604020202020204" charset="0"/>
              </a:rPr>
              <a:t>That's 30 per cent of children, or nine in a classroom of 30.</a:t>
            </a:r>
          </a:p>
          <a:p>
            <a:pPr>
              <a:lnSpc>
                <a:spcPct val="90000"/>
              </a:lnSpc>
            </a:pPr>
            <a:r>
              <a:rPr lang="en-GB" sz="1600" dirty="0">
                <a:solidFill>
                  <a:srgbClr val="595959"/>
                </a:solidFill>
                <a:latin typeface="Raleway" panose="020B0604020202020204" charset="0"/>
              </a:rPr>
              <a:t>There are expected to </a:t>
            </a:r>
            <a:r>
              <a:rPr lang="en-GB" sz="1600" b="1" u="sng" dirty="0">
                <a:solidFill>
                  <a:srgbClr val="595959"/>
                </a:solidFill>
                <a:latin typeface="Raleway" panose="020B0604020202020204" charset="0"/>
              </a:rPr>
              <a:t>be 5.2 million children living in poverty in the UK by 2022.</a:t>
            </a:r>
          </a:p>
          <a:p>
            <a:pPr>
              <a:lnSpc>
                <a:spcPct val="90000"/>
              </a:lnSpc>
            </a:pPr>
            <a:r>
              <a:rPr lang="en-GB" sz="1600" b="1" dirty="0">
                <a:solidFill>
                  <a:srgbClr val="595959"/>
                </a:solidFill>
                <a:latin typeface="Raleway" panose="020B0604020202020204" charset="0"/>
              </a:rPr>
              <a:t>47% of children living in lone-parent families are in poverty.</a:t>
            </a:r>
          </a:p>
          <a:p>
            <a:pPr>
              <a:lnSpc>
                <a:spcPct val="90000"/>
              </a:lnSpc>
            </a:pPr>
            <a:r>
              <a:rPr lang="en-GB" sz="1600" b="1" dirty="0">
                <a:solidFill>
                  <a:srgbClr val="595959"/>
                </a:solidFill>
                <a:latin typeface="Raleway" panose="020B0604020202020204" charset="0"/>
              </a:rPr>
              <a:t>Children from Black and minority ethnic groups are more likely to be in poverty:</a:t>
            </a:r>
            <a:r>
              <a:rPr lang="en-GB" sz="1600" dirty="0">
                <a:solidFill>
                  <a:srgbClr val="595959"/>
                </a:solidFill>
                <a:latin typeface="Raleway" panose="020B0604020202020204" charset="0"/>
              </a:rPr>
              <a:t> 45 per cent are now in poverty, compared with 26 per cent of children in White British families.</a:t>
            </a:r>
          </a:p>
          <a:p>
            <a:pPr>
              <a:lnSpc>
                <a:spcPct val="90000"/>
              </a:lnSpc>
            </a:pPr>
            <a:r>
              <a:rPr lang="en-GB" sz="1600" dirty="0">
                <a:solidFill>
                  <a:srgbClr val="595959"/>
                </a:solidFill>
                <a:latin typeface="Raleway" panose="020B0604020202020204" charset="0"/>
              </a:rPr>
              <a:t>Work does not provide a guaranteed route out of poverty in the UK. </a:t>
            </a:r>
            <a:r>
              <a:rPr lang="en-GB" sz="1600" b="1" u="sng" dirty="0">
                <a:solidFill>
                  <a:srgbClr val="595959"/>
                </a:solidFill>
                <a:latin typeface="Raleway" panose="020B0604020202020204" charset="0"/>
              </a:rPr>
              <a:t>70 per cent of children growing up in poverty live in a household where at least one person works.</a:t>
            </a:r>
          </a:p>
          <a:p>
            <a:pPr>
              <a:lnSpc>
                <a:spcPct val="90000"/>
              </a:lnSpc>
            </a:pPr>
            <a:r>
              <a:rPr lang="en-GB" sz="1600" b="1" dirty="0">
                <a:solidFill>
                  <a:srgbClr val="595959"/>
                </a:solidFill>
                <a:latin typeface="Raleway" panose="020B0604020202020204" charset="0"/>
              </a:rPr>
              <a:t>Children in large families are at a far greater risk of living in poverty –</a:t>
            </a:r>
            <a:r>
              <a:rPr lang="en-GB" sz="1600" dirty="0">
                <a:solidFill>
                  <a:srgbClr val="595959"/>
                </a:solidFill>
                <a:latin typeface="Raleway" panose="020B0604020202020204" charset="0"/>
              </a:rPr>
              <a:t> 43 per cent of children living in families with 3 or more children live in poverty.</a:t>
            </a:r>
          </a:p>
          <a:p>
            <a:pPr>
              <a:lnSpc>
                <a:spcPct val="90000"/>
              </a:lnSpc>
            </a:pPr>
            <a:r>
              <a:rPr lang="en-GB" sz="1600" dirty="0">
                <a:solidFill>
                  <a:srgbClr val="595959"/>
                </a:solidFill>
                <a:latin typeface="Raleway" panose="020B0604020202020204" charset="0"/>
              </a:rPr>
              <a:t>Childcare and housing are two of the costs that take the biggest toll on families’ budgets. </a:t>
            </a:r>
          </a:p>
          <a:p>
            <a:pPr>
              <a:lnSpc>
                <a:spcPct val="90000"/>
              </a:lnSpc>
            </a:pPr>
            <a:r>
              <a:rPr lang="en-GB" sz="1600" dirty="0">
                <a:solidFill>
                  <a:srgbClr val="595959"/>
                </a:solidFill>
                <a:latin typeface="Raleway" panose="020B0604020202020204" charset="0"/>
              </a:rPr>
              <a:t>(Updated March 2019. All poverty figures are after housing costs)</a:t>
            </a:r>
          </a:p>
          <a:p>
            <a:pPr>
              <a:lnSpc>
                <a:spcPct val="90000"/>
              </a:lnSpc>
            </a:pPr>
            <a:endParaRPr lang="en-GB" sz="1323" dirty="0">
              <a:solidFill>
                <a:srgbClr val="595959"/>
              </a:solidFill>
              <a:latin typeface="Raleway" panose="020B0604020202020204" charset="0"/>
            </a:endParaRPr>
          </a:p>
          <a:p>
            <a:pPr>
              <a:lnSpc>
                <a:spcPct val="90000"/>
              </a:lnSpc>
            </a:pPr>
            <a:endParaRPr lang="en-GB" sz="1323" dirty="0">
              <a:solidFill>
                <a:srgbClr val="595959"/>
              </a:solidFill>
              <a:latin typeface="Raleway" panose="020B0604020202020204" charset="0"/>
            </a:endParaRPr>
          </a:p>
        </p:txBody>
      </p:sp>
    </p:spTree>
    <p:extLst>
      <p:ext uri="{BB962C8B-B14F-4D97-AF65-F5344CB8AC3E}">
        <p14:creationId xmlns:p14="http://schemas.microsoft.com/office/powerpoint/2010/main" val="336784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 calcmode="lin" valueType="num">
                                      <p:cBhvr additive="base">
                                        <p:cTn id="7"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3" end="3"/>
                                            </p:txEl>
                                          </p:spTgt>
                                        </p:tgtEl>
                                        <p:attrNameLst>
                                          <p:attrName>style.visibility</p:attrName>
                                        </p:attrNameLst>
                                      </p:cBhvr>
                                      <p:to>
                                        <p:strVal val="visible"/>
                                      </p:to>
                                    </p:set>
                                    <p:anim calcmode="lin" valueType="num">
                                      <p:cBhvr additive="base">
                                        <p:cTn id="13"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4" end="4"/>
                                            </p:txEl>
                                          </p:spTgt>
                                        </p:tgtEl>
                                        <p:attrNameLst>
                                          <p:attrName>style.visibility</p:attrName>
                                        </p:attrNameLst>
                                      </p:cBhvr>
                                      <p:to>
                                        <p:strVal val="visible"/>
                                      </p:to>
                                    </p:set>
                                    <p:anim calcmode="lin" valueType="num">
                                      <p:cBhvr additive="base">
                                        <p:cTn id="19"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xEl>
                                              <p:pRg st="5" end="5"/>
                                            </p:txEl>
                                          </p:spTgt>
                                        </p:tgtEl>
                                        <p:attrNameLst>
                                          <p:attrName>style.visibility</p:attrName>
                                        </p:attrNameLst>
                                      </p:cBhvr>
                                      <p:to>
                                        <p:strVal val="visible"/>
                                      </p:to>
                                    </p:set>
                                    <p:anim calcmode="lin" valueType="num">
                                      <p:cBhvr additive="base">
                                        <p:cTn id="25"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xEl>
                                              <p:pRg st="6" end="6"/>
                                            </p:txEl>
                                          </p:spTgt>
                                        </p:tgtEl>
                                        <p:attrNameLst>
                                          <p:attrName>style.visibility</p:attrName>
                                        </p:attrNameLst>
                                      </p:cBhvr>
                                      <p:to>
                                        <p:strVal val="visible"/>
                                      </p:to>
                                    </p:set>
                                    <p:anim calcmode="lin" valueType="num">
                                      <p:cBhvr additive="base">
                                        <p:cTn id="31"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
                                            <p:txEl>
                                              <p:pRg st="7" end="7"/>
                                            </p:txEl>
                                          </p:spTgt>
                                        </p:tgtEl>
                                        <p:attrNameLst>
                                          <p:attrName>style.visibility</p:attrName>
                                        </p:attrNameLst>
                                      </p:cBhvr>
                                      <p:to>
                                        <p:strVal val="visible"/>
                                      </p:to>
                                    </p:set>
                                    <p:anim calcmode="lin" valueType="num">
                                      <p:cBhvr additive="base">
                                        <p:cTn id="37"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5"/>
            <a:ext cx="8267065" cy="585632"/>
          </a:xfrm>
          <a:prstGeom prst="rect">
            <a:avLst/>
          </a:prstGeom>
          <a:solidFill>
            <a:schemeClr val="accent1">
              <a:lumMod val="60000"/>
              <a:lumOff val="40000"/>
            </a:schemeClr>
          </a:solidFill>
          <a:ln>
            <a:noFill/>
          </a:ln>
        </p:spPr>
        <p:txBody>
          <a:bodyPr spcFirstLastPara="1" wrap="square" lIns="78190" tIns="78190" rIns="78190" bIns="78190" anchor="t" anchorCtr="0">
            <a:noAutofit/>
          </a:bodyPr>
          <a:lstStyle/>
          <a:p>
            <a:pPr>
              <a:buClr>
                <a:srgbClr val="000000"/>
              </a:buClr>
              <a:buSzPts val="1400"/>
            </a:pPr>
            <a:r>
              <a:rPr lang="en-GB" sz="3600" b="1" dirty="0">
                <a:solidFill>
                  <a:srgbClr val="595959"/>
                </a:solidFill>
                <a:latin typeface="Raleway" panose="020B0604020202020204" charset="0"/>
              </a:rPr>
              <a:t>Facts and figures: Global Poverty</a:t>
            </a:r>
            <a:endParaRPr sz="3600" b="1" dirty="0">
              <a:solidFill>
                <a:srgbClr val="3174BA"/>
              </a:solidFill>
              <a:latin typeface="Prompt"/>
              <a:ea typeface="Prompt"/>
              <a:cs typeface="Prompt"/>
              <a:sym typeface="Prompt"/>
            </a:endParaRPr>
          </a:p>
        </p:txBody>
      </p:sp>
      <p:sp>
        <p:nvSpPr>
          <p:cNvPr id="152" name="Google Shape;152;p16"/>
          <p:cNvSpPr/>
          <p:nvPr/>
        </p:nvSpPr>
        <p:spPr>
          <a:xfrm rot="10800000" flipH="1">
            <a:off x="366746" y="1065758"/>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6" name="Content Placeholder 2">
            <a:extLst>
              <a:ext uri="{FF2B5EF4-FFF2-40B4-BE49-F238E27FC236}">
                <a16:creationId xmlns:a16="http://schemas.microsoft.com/office/drawing/2014/main" id="{19D3476E-FC6A-4049-A428-58F8895B3E74}"/>
              </a:ext>
            </a:extLst>
          </p:cNvPr>
          <p:cNvSpPr txBox="1">
            <a:spLocks/>
          </p:cNvSpPr>
          <p:nvPr/>
        </p:nvSpPr>
        <p:spPr>
          <a:xfrm>
            <a:off x="87438" y="1894995"/>
            <a:ext cx="8438858" cy="4357611"/>
          </a:xfrm>
          <a:prstGeom prst="rect">
            <a:avLst/>
          </a:prstGeom>
        </p:spPr>
        <p:txBody>
          <a:bodyPr vert="horz" lIns="91440" tIns="45720" rIns="91440" bIns="45720" rtlCol="0">
            <a:normAutofit fontScale="55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GB" dirty="0">
                <a:solidFill>
                  <a:srgbClr val="0070C0"/>
                </a:solidFill>
                <a:latin typeface="Raleway" panose="020B0604020202020204" charset="0"/>
              </a:rPr>
              <a:t>736 million</a:t>
            </a:r>
          </a:p>
          <a:p>
            <a:r>
              <a:rPr lang="en-GB" dirty="0">
                <a:solidFill>
                  <a:srgbClr val="0070C0"/>
                </a:solidFill>
                <a:latin typeface="Raleway" panose="020B0604020202020204" charset="0"/>
              </a:rPr>
              <a:t>736 million people still live in extreme poverty.</a:t>
            </a:r>
          </a:p>
          <a:p>
            <a:endParaRPr lang="en-GB" dirty="0">
              <a:latin typeface="Raleway" panose="020B0604020202020204" charset="0"/>
            </a:endParaRPr>
          </a:p>
          <a:p>
            <a:r>
              <a:rPr lang="en-GB" b="1" dirty="0">
                <a:solidFill>
                  <a:schemeClr val="accent3">
                    <a:lumMod val="50000"/>
                  </a:schemeClr>
                </a:solidFill>
                <a:latin typeface="Raleway" panose="020B0604020202020204" charset="0"/>
              </a:rPr>
              <a:t>10%</a:t>
            </a:r>
          </a:p>
          <a:p>
            <a:r>
              <a:rPr lang="en-GB" b="1" dirty="0">
                <a:solidFill>
                  <a:schemeClr val="accent3">
                    <a:lumMod val="50000"/>
                  </a:schemeClr>
                </a:solidFill>
                <a:latin typeface="Raleway" panose="020B0604020202020204" charset="0"/>
              </a:rPr>
              <a:t>10 percent of the world’s population live in extreme poverty, down from 36 percent in 1990.</a:t>
            </a:r>
          </a:p>
          <a:p>
            <a:endParaRPr lang="en-GB" b="1" dirty="0">
              <a:solidFill>
                <a:schemeClr val="accent3">
                  <a:lumMod val="50000"/>
                </a:schemeClr>
              </a:solidFill>
              <a:latin typeface="Raleway" panose="020B0604020202020204" charset="0"/>
            </a:endParaRPr>
          </a:p>
          <a:p>
            <a:r>
              <a:rPr lang="en-GB" b="1" dirty="0">
                <a:solidFill>
                  <a:srgbClr val="FF0000"/>
                </a:solidFill>
                <a:latin typeface="Raleway" panose="020B0604020202020204" charset="0"/>
              </a:rPr>
              <a:t>50%</a:t>
            </a:r>
          </a:p>
          <a:p>
            <a:r>
              <a:rPr lang="en-GB" b="1" dirty="0">
                <a:solidFill>
                  <a:srgbClr val="FF0000"/>
                </a:solidFill>
                <a:latin typeface="Raleway" panose="020B0604020202020204" charset="0"/>
              </a:rPr>
              <a:t>Half of all people living in poverty are under 18.</a:t>
            </a:r>
          </a:p>
          <a:p>
            <a:endParaRPr lang="en-GB" b="1" dirty="0">
              <a:solidFill>
                <a:srgbClr val="FF0000"/>
              </a:solidFill>
              <a:latin typeface="Raleway" panose="020B0604020202020204" charset="0"/>
            </a:endParaRPr>
          </a:p>
          <a:p>
            <a:r>
              <a:rPr lang="en-GB" b="1" dirty="0">
                <a:solidFill>
                  <a:schemeClr val="accent6">
                    <a:lumMod val="50000"/>
                  </a:schemeClr>
                </a:solidFill>
                <a:latin typeface="Raleway" panose="020B0604020202020204" charset="0"/>
              </a:rPr>
              <a:t>1 in 10</a:t>
            </a:r>
          </a:p>
          <a:p>
            <a:r>
              <a:rPr lang="en-GB" b="1" dirty="0">
                <a:solidFill>
                  <a:schemeClr val="accent6">
                    <a:lumMod val="50000"/>
                  </a:schemeClr>
                </a:solidFill>
                <a:latin typeface="Raleway" panose="020B0604020202020204" charset="0"/>
              </a:rPr>
              <a:t>One person in every 10 is extremely poor.</a:t>
            </a:r>
          </a:p>
          <a:p>
            <a:endParaRPr lang="en-GB" b="1" dirty="0">
              <a:solidFill>
                <a:schemeClr val="accent6">
                  <a:lumMod val="50000"/>
                </a:schemeClr>
              </a:solidFill>
              <a:latin typeface="Raleway" panose="020B0604020202020204" charset="0"/>
            </a:endParaRPr>
          </a:p>
          <a:p>
            <a:r>
              <a:rPr lang="en-GB" dirty="0">
                <a:solidFill>
                  <a:srgbClr val="00B050"/>
                </a:solidFill>
                <a:latin typeface="Raleway" panose="020B0604020202020204" charset="0"/>
              </a:rPr>
              <a:t>80%</a:t>
            </a:r>
          </a:p>
          <a:p>
            <a:r>
              <a:rPr lang="en-GB" dirty="0">
                <a:solidFill>
                  <a:srgbClr val="00B050"/>
                </a:solidFill>
                <a:latin typeface="Raleway" panose="020B0604020202020204" charset="0"/>
              </a:rPr>
              <a:t>80 percent of people living on less than $1.90 are in South Asia and sub-Saharan Africa.</a:t>
            </a:r>
          </a:p>
          <a:p>
            <a:endParaRPr lang="en-GB" dirty="0">
              <a:latin typeface="Raleway" panose="020B0604020202020204" charset="0"/>
            </a:endParaRPr>
          </a:p>
        </p:txBody>
      </p:sp>
    </p:spTree>
    <p:extLst>
      <p:ext uri="{BB962C8B-B14F-4D97-AF65-F5344CB8AC3E}">
        <p14:creationId xmlns:p14="http://schemas.microsoft.com/office/powerpoint/2010/main" val="3079668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5"/>
          <p:cNvSpPr/>
          <p:nvPr/>
        </p:nvSpPr>
        <p:spPr>
          <a:xfrm>
            <a:off x="102032" y="1217877"/>
            <a:ext cx="4752860" cy="8145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pic>
        <p:nvPicPr>
          <p:cNvPr id="108" name="Google Shape;108;p15"/>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09" name="Google Shape;109;p15"/>
          <p:cNvSpPr txBox="1"/>
          <p:nvPr/>
        </p:nvSpPr>
        <p:spPr>
          <a:xfrm>
            <a:off x="159227" y="2076620"/>
            <a:ext cx="5868293" cy="1612117"/>
          </a:xfrm>
          <a:prstGeom prst="rect">
            <a:avLst/>
          </a:prstGeom>
          <a:noFill/>
          <a:ln>
            <a:noFill/>
          </a:ln>
        </p:spPr>
        <p:txBody>
          <a:bodyPr spcFirstLastPara="1" wrap="square" lIns="78190" tIns="78190" rIns="78190" bIns="78190" anchor="t" anchorCtr="0">
            <a:noAutofit/>
          </a:bodyPr>
          <a:lstStyle/>
          <a:p>
            <a:pPr marL="912114" lvl="1" indent="-171450">
              <a:buFont typeface="Arial" panose="020B0604020202020204" pitchFamily="34" charset="0"/>
              <a:buChar char="•"/>
              <a:defRPr/>
            </a:pPr>
            <a:r>
              <a:rPr lang="en-GB" sz="1200" dirty="0"/>
              <a:t>The teacher uses slides  15 to 21       to explain the 2 definitions and give examples of each  </a:t>
            </a:r>
          </a:p>
          <a:p>
            <a:pPr marL="912114" lvl="1" indent="-171450">
              <a:buFont typeface="Arial" panose="020B0604020202020204" pitchFamily="34" charset="0"/>
              <a:buChar char="•"/>
              <a:defRPr/>
            </a:pPr>
            <a:r>
              <a:rPr lang="en-GB" sz="1200" dirty="0"/>
              <a:t>Pupils complete 2 sentences in their exercise books </a:t>
            </a:r>
          </a:p>
          <a:p>
            <a:endParaRPr lang="en-GB" sz="1200" b="1" dirty="0">
              <a:solidFill>
                <a:schemeClr val="tx2">
                  <a:satMod val="200000"/>
                </a:schemeClr>
              </a:solidFill>
            </a:endParaRPr>
          </a:p>
          <a:p>
            <a:endParaRPr lang="en-GB" sz="1200" b="1" dirty="0"/>
          </a:p>
        </p:txBody>
      </p:sp>
      <p:sp>
        <p:nvSpPr>
          <p:cNvPr id="110" name="Google Shape;110;p15"/>
          <p:cNvSpPr txBox="1"/>
          <p:nvPr/>
        </p:nvSpPr>
        <p:spPr>
          <a:xfrm>
            <a:off x="102032" y="1246440"/>
            <a:ext cx="4668976" cy="785984"/>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539" b="1" dirty="0">
                <a:solidFill>
                  <a:schemeClr val="lt1"/>
                </a:solidFill>
                <a:latin typeface="Prompt"/>
                <a:ea typeface="Prompt"/>
                <a:cs typeface="Prompt"/>
                <a:sym typeface="Prompt"/>
              </a:rPr>
              <a:t>ACTIVITY 3: </a:t>
            </a:r>
            <a:r>
              <a:rPr lang="en-GB" sz="1539" b="1" dirty="0">
                <a:solidFill>
                  <a:schemeClr val="lt1"/>
                </a:solidFill>
                <a:latin typeface="Prompt"/>
                <a:ea typeface="Prompt"/>
                <a:cs typeface="Prompt"/>
                <a:sym typeface="Prompt"/>
              </a:rPr>
              <a:t>Definitions of relative and absolute poverty </a:t>
            </a:r>
          </a:p>
          <a:p>
            <a:pPr>
              <a:buClr>
                <a:srgbClr val="000000"/>
              </a:buClr>
              <a:buSzPts val="1100"/>
            </a:pPr>
            <a:r>
              <a:rPr lang="en-GB" sz="1539" b="1" dirty="0">
                <a:solidFill>
                  <a:schemeClr val="lt1"/>
                </a:solidFill>
                <a:latin typeface="Prompt"/>
                <a:ea typeface="Prompt"/>
                <a:cs typeface="Prompt"/>
                <a:sym typeface="Prompt"/>
              </a:rPr>
              <a:t>[ 10 minutes] </a:t>
            </a:r>
            <a:endParaRPr sz="1197" b="1" dirty="0">
              <a:solidFill>
                <a:srgbClr val="3174BA"/>
              </a:solidFill>
              <a:latin typeface="Prompt"/>
              <a:ea typeface="Prompt"/>
              <a:cs typeface="Prompt"/>
              <a:sym typeface="Prompt"/>
            </a:endParaRPr>
          </a:p>
        </p:txBody>
      </p:sp>
      <p:sp>
        <p:nvSpPr>
          <p:cNvPr id="111" name="Google Shape;111;p15"/>
          <p:cNvSpPr txBox="1"/>
          <p:nvPr/>
        </p:nvSpPr>
        <p:spPr>
          <a:xfrm>
            <a:off x="241774" y="3966065"/>
            <a:ext cx="5218894" cy="471047"/>
          </a:xfrm>
          <a:prstGeom prst="rect">
            <a:avLst/>
          </a:prstGeom>
          <a:noFill/>
          <a:ln>
            <a:noFill/>
          </a:ln>
        </p:spPr>
        <p:txBody>
          <a:bodyPr spcFirstLastPara="1" wrap="square" lIns="78190" tIns="78190" rIns="78190" bIns="78190" anchor="t" anchorCtr="0">
            <a:noAutofit/>
          </a:bodyPr>
          <a:lstStyle/>
          <a:p>
            <a:pPr algn="ctr"/>
            <a:r>
              <a:rPr lang="en-GB" sz="1600" b="1" u="sng" dirty="0"/>
              <a:t>Activity 5 Reflection</a:t>
            </a:r>
          </a:p>
          <a:p>
            <a:pPr algn="ctr"/>
            <a:endParaRPr lang="en-GB" sz="1600" b="1" u="sng" dirty="0"/>
          </a:p>
          <a:p>
            <a:pPr algn="ctr"/>
            <a:endParaRPr lang="en-GB" sz="1600" b="1" u="sng" dirty="0"/>
          </a:p>
        </p:txBody>
      </p:sp>
      <p:sp>
        <p:nvSpPr>
          <p:cNvPr id="112" name="Google Shape;112;p15"/>
          <p:cNvSpPr/>
          <p:nvPr/>
        </p:nvSpPr>
        <p:spPr>
          <a:xfrm>
            <a:off x="-16692" y="3021919"/>
            <a:ext cx="5583030" cy="8145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13" name="Google Shape;113;p15"/>
          <p:cNvSpPr txBox="1"/>
          <p:nvPr/>
        </p:nvSpPr>
        <p:spPr>
          <a:xfrm>
            <a:off x="113857" y="3094753"/>
            <a:ext cx="5304588" cy="871312"/>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539" b="1" dirty="0">
                <a:solidFill>
                  <a:schemeClr val="lt1"/>
                </a:solidFill>
                <a:latin typeface="Prompt"/>
                <a:ea typeface="Prompt"/>
                <a:cs typeface="Prompt"/>
                <a:sym typeface="Prompt"/>
              </a:rPr>
              <a:t>ACTIVITY 4: </a:t>
            </a:r>
            <a:r>
              <a:rPr lang="en-GB" sz="1539" b="1" dirty="0">
                <a:solidFill>
                  <a:schemeClr val="lt1"/>
                </a:solidFill>
                <a:latin typeface="Prompt"/>
                <a:ea typeface="Prompt"/>
                <a:cs typeface="Prompt"/>
                <a:sym typeface="Prompt"/>
              </a:rPr>
              <a:t>Lets look at figures….[ 20 minutes] </a:t>
            </a:r>
            <a:endParaRPr lang="it" sz="1539" b="1" dirty="0">
              <a:solidFill>
                <a:schemeClr val="lt1"/>
              </a:solidFill>
              <a:latin typeface="Prompt"/>
              <a:ea typeface="Prompt"/>
              <a:cs typeface="Prompt"/>
              <a:sym typeface="Prompt"/>
            </a:endParaRPr>
          </a:p>
          <a:p>
            <a:pPr>
              <a:buClr>
                <a:srgbClr val="000000"/>
              </a:buClr>
              <a:buSzPts val="1100"/>
            </a:pPr>
            <a:r>
              <a:rPr lang="en-GB" sz="1200" dirty="0"/>
              <a:t>Poverty in the UK &amp; Abroad- use of 2 clips to consolidate the learning, pupils work in pairs to create mind maps  on the impact of poverty .  </a:t>
            </a:r>
            <a:endParaRPr sz="1197" b="1" dirty="0">
              <a:solidFill>
                <a:srgbClr val="3174BA"/>
              </a:solidFill>
              <a:latin typeface="Prompt"/>
              <a:ea typeface="Prompt"/>
              <a:cs typeface="Prompt"/>
              <a:sym typeface="Prompt"/>
            </a:endParaRPr>
          </a:p>
        </p:txBody>
      </p:sp>
      <p:sp>
        <p:nvSpPr>
          <p:cNvPr id="114" name="Google Shape;114;p15"/>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15" name="Google Shape;115;p15"/>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16" name="Google Shape;116;p15"/>
          <p:cNvSpPr txBox="1"/>
          <p:nvPr/>
        </p:nvSpPr>
        <p:spPr>
          <a:xfrm>
            <a:off x="7077338" y="1190266"/>
            <a:ext cx="1606899" cy="54957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it" sz="1539" b="1" i="1" dirty="0">
                <a:solidFill>
                  <a:srgbClr val="4FA0C1"/>
                </a:solidFill>
                <a:latin typeface="Prompt"/>
                <a:ea typeface="Prompt"/>
                <a:cs typeface="Prompt"/>
                <a:sym typeface="Prompt"/>
              </a:rPr>
              <a:t>FROM THE S</a:t>
            </a:r>
            <a:r>
              <a:rPr lang="en-GB" sz="1539" b="1" i="1" dirty="0">
                <a:solidFill>
                  <a:srgbClr val="4FA0C1"/>
                </a:solidFill>
                <a:latin typeface="Prompt"/>
                <a:ea typeface="Prompt"/>
                <a:cs typeface="Prompt"/>
                <a:sym typeface="Prompt"/>
              </a:rPr>
              <a:t>elf </a:t>
            </a:r>
            <a:r>
              <a:rPr lang="it" sz="1539" b="1" i="1" dirty="0">
                <a:solidFill>
                  <a:srgbClr val="4FA0C1"/>
                </a:solidFill>
                <a:latin typeface="Prompt"/>
                <a:ea typeface="Prompt"/>
                <a:cs typeface="Prompt"/>
                <a:sym typeface="Prompt"/>
              </a:rPr>
              <a:t>A</a:t>
            </a:r>
            <a:r>
              <a:rPr lang="en-GB" sz="1539" b="1" i="1" dirty="0" err="1">
                <a:solidFill>
                  <a:srgbClr val="4FA0C1"/>
                </a:solidFill>
                <a:latin typeface="Prompt"/>
                <a:ea typeface="Prompt"/>
                <a:cs typeface="Prompt"/>
                <a:sym typeface="Prompt"/>
              </a:rPr>
              <a:t>ssessment</a:t>
            </a:r>
            <a:r>
              <a:rPr lang="en-GB" sz="1539" b="1" i="1" dirty="0">
                <a:solidFill>
                  <a:srgbClr val="4FA0C1"/>
                </a:solidFill>
                <a:latin typeface="Prompt"/>
                <a:ea typeface="Prompt"/>
                <a:cs typeface="Prompt"/>
                <a:sym typeface="Prompt"/>
              </a:rPr>
              <a:t> </a:t>
            </a:r>
            <a:r>
              <a:rPr lang="it" sz="1539" b="1" i="1" dirty="0">
                <a:solidFill>
                  <a:srgbClr val="4FA0C1"/>
                </a:solidFill>
                <a:latin typeface="Prompt"/>
                <a:ea typeface="Prompt"/>
                <a:cs typeface="Prompt"/>
                <a:sym typeface="Prompt"/>
              </a:rPr>
              <a:t>T</a:t>
            </a:r>
            <a:r>
              <a:rPr lang="en-GB" sz="1539" b="1" i="1" dirty="0" err="1">
                <a:solidFill>
                  <a:srgbClr val="4FA0C1"/>
                </a:solidFill>
                <a:latin typeface="Prompt"/>
                <a:ea typeface="Prompt"/>
                <a:cs typeface="Prompt"/>
                <a:sym typeface="Prompt"/>
              </a:rPr>
              <a:t>ool</a:t>
            </a:r>
            <a:r>
              <a:rPr lang="en-GB" sz="1539" b="1" i="1" dirty="0">
                <a:solidFill>
                  <a:srgbClr val="4FA0C1"/>
                </a:solidFill>
                <a:latin typeface="Prompt"/>
                <a:ea typeface="Prompt"/>
                <a:cs typeface="Prompt"/>
                <a:sym typeface="Prompt"/>
              </a:rPr>
              <a:t> </a:t>
            </a:r>
            <a:endParaRPr sz="1539" b="1" i="1" dirty="0">
              <a:solidFill>
                <a:srgbClr val="4FA0C1"/>
              </a:solidFill>
              <a:latin typeface="Prompt"/>
              <a:ea typeface="Prompt"/>
              <a:cs typeface="Prompt"/>
              <a:sym typeface="Prompt"/>
            </a:endParaRPr>
          </a:p>
          <a:p>
            <a:pPr>
              <a:buClr>
                <a:srgbClr val="000000"/>
              </a:buClr>
              <a:buSzPts val="1400"/>
            </a:pPr>
            <a:endParaRPr sz="941" b="1" dirty="0">
              <a:solidFill>
                <a:srgbClr val="3174BA"/>
              </a:solidFill>
              <a:latin typeface="Prompt"/>
              <a:ea typeface="Prompt"/>
              <a:cs typeface="Prompt"/>
              <a:sym typeface="Prompt"/>
            </a:endParaRPr>
          </a:p>
        </p:txBody>
      </p:sp>
      <p:sp>
        <p:nvSpPr>
          <p:cNvPr id="117" name="Google Shape;117;p15"/>
          <p:cNvSpPr txBox="1"/>
          <p:nvPr/>
        </p:nvSpPr>
        <p:spPr>
          <a:xfrm>
            <a:off x="6620622" y="1776785"/>
            <a:ext cx="2063594" cy="54957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it" sz="941" b="1" i="1" dirty="0">
                <a:solidFill>
                  <a:srgbClr val="4FA0C1"/>
                </a:solidFill>
                <a:latin typeface="Prompt"/>
                <a:ea typeface="Prompt"/>
                <a:cs typeface="Prompt"/>
                <a:sym typeface="Prompt"/>
              </a:rPr>
              <a:t>BIG IDEA</a:t>
            </a:r>
            <a:endParaRPr sz="941" b="1" i="1" dirty="0">
              <a:solidFill>
                <a:srgbClr val="4FA0C1"/>
              </a:solidFill>
              <a:latin typeface="Prompt"/>
              <a:ea typeface="Prompt"/>
              <a:cs typeface="Prompt"/>
              <a:sym typeface="Prompt"/>
            </a:endParaRPr>
          </a:p>
          <a:p>
            <a:pPr algn="r">
              <a:buClr>
                <a:srgbClr val="000000"/>
              </a:buClr>
              <a:buSzPts val="1100"/>
            </a:pPr>
            <a:r>
              <a:rPr lang="it" sz="1539" b="1" i="1" dirty="0">
                <a:solidFill>
                  <a:srgbClr val="4FA0C1"/>
                </a:solidFill>
                <a:latin typeface="Prompt"/>
                <a:ea typeface="Prompt"/>
                <a:cs typeface="Prompt"/>
                <a:sym typeface="Prompt"/>
              </a:rPr>
              <a:t>WHAT IS IT</a:t>
            </a:r>
            <a:endParaRPr sz="1539" b="1" i="1" dirty="0">
              <a:solidFill>
                <a:srgbClr val="4FA0C1"/>
              </a:solidFill>
              <a:latin typeface="Prompt"/>
              <a:ea typeface="Prompt"/>
              <a:cs typeface="Prompt"/>
              <a:sym typeface="Prompt"/>
            </a:endParaRPr>
          </a:p>
          <a:p>
            <a:pPr>
              <a:buClr>
                <a:srgbClr val="000000"/>
              </a:buClr>
              <a:buSzPts val="1400"/>
            </a:pPr>
            <a:endParaRPr sz="1539" b="1" dirty="0">
              <a:solidFill>
                <a:srgbClr val="4FA0C1"/>
              </a:solidFill>
              <a:latin typeface="Prompt"/>
              <a:ea typeface="Prompt"/>
              <a:cs typeface="Prompt"/>
              <a:sym typeface="Prompt"/>
            </a:endParaRPr>
          </a:p>
        </p:txBody>
      </p:sp>
      <p:sp>
        <p:nvSpPr>
          <p:cNvPr id="119" name="Google Shape;119;p15"/>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20" name="Google Shape;120;p15"/>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22" name="Google Shape;122;p15"/>
          <p:cNvSpPr txBox="1"/>
          <p:nvPr/>
        </p:nvSpPr>
        <p:spPr>
          <a:xfrm>
            <a:off x="6247547" y="2381381"/>
            <a:ext cx="2632275" cy="1455930"/>
          </a:xfrm>
          <a:prstGeom prst="rect">
            <a:avLst/>
          </a:prstGeom>
          <a:noFill/>
          <a:ln>
            <a:noFill/>
          </a:ln>
        </p:spPr>
        <p:txBody>
          <a:bodyPr spcFirstLastPara="1" wrap="square" lIns="78190" tIns="78190" rIns="78190" bIns="78190" anchor="t" anchorCtr="0">
            <a:noAutofit/>
          </a:bodyPr>
          <a:lstStyle/>
          <a:p>
            <a:pPr algn="r"/>
            <a:r>
              <a:rPr lang="en-GB" sz="1200" dirty="0"/>
              <a:t>]</a:t>
            </a:r>
          </a:p>
          <a:p>
            <a:endParaRPr lang="en-GB" sz="1200" dirty="0"/>
          </a:p>
          <a:p>
            <a:pPr algn="r"/>
            <a:r>
              <a:rPr lang="en-GB" dirty="0"/>
              <a:t>Students can explain the difference between absolute and relative poverty. </a:t>
            </a:r>
            <a:endParaRPr lang="en-GB" sz="1200" dirty="0"/>
          </a:p>
          <a:p>
            <a:pPr algn="r"/>
            <a:r>
              <a:rPr lang="en-GB" dirty="0"/>
              <a:t> </a:t>
            </a:r>
            <a:endParaRPr sz="1539" dirty="0"/>
          </a:p>
        </p:txBody>
      </p:sp>
      <p:sp>
        <p:nvSpPr>
          <p:cNvPr id="124" name="Google Shape;124;p15"/>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dirty="0">
                <a:solidFill>
                  <a:schemeClr val="lt1"/>
                </a:solidFill>
                <a:latin typeface="Prompt"/>
                <a:ea typeface="Prompt"/>
                <a:cs typeface="Prompt"/>
                <a:sym typeface="Prompt"/>
              </a:rPr>
              <a:t>STEP 3</a:t>
            </a:r>
            <a:endParaRPr sz="2566" b="1" dirty="0">
              <a:solidFill>
                <a:schemeClr val="lt1"/>
              </a:solidFill>
              <a:latin typeface="Prompt"/>
              <a:ea typeface="Prompt"/>
              <a:cs typeface="Prompt"/>
              <a:sym typeface="Prompt"/>
            </a:endParaRPr>
          </a:p>
        </p:txBody>
      </p:sp>
      <p:sp>
        <p:nvSpPr>
          <p:cNvPr id="125" name="Google Shape;125;p15"/>
          <p:cNvSpPr/>
          <p:nvPr/>
        </p:nvSpPr>
        <p:spPr>
          <a:xfrm>
            <a:off x="6260205" y="1176475"/>
            <a:ext cx="2692062" cy="5106003"/>
          </a:xfrm>
          <a:prstGeom prst="rect">
            <a:avLst/>
          </a:prstGeom>
          <a:noFill/>
          <a:ln w="76200" cap="flat" cmpd="sng">
            <a:solidFill>
              <a:srgbClr val="CC0000"/>
            </a:solidFill>
            <a:prstDash val="solid"/>
            <a:round/>
            <a:headEnd type="none" w="sm" len="sm"/>
            <a:tailEnd type="none" w="sm" len="sm"/>
          </a:ln>
        </p:spPr>
        <p:txBody>
          <a:bodyPr spcFirstLastPara="1" wrap="square" lIns="78190" tIns="78190" rIns="78190" bIns="78190" anchor="ctr" anchorCtr="0">
            <a:noAutofit/>
          </a:bodyPr>
          <a:lstStyle/>
          <a:p>
            <a:endParaRPr sz="1539"/>
          </a:p>
        </p:txBody>
      </p:sp>
      <p:sp>
        <p:nvSpPr>
          <p:cNvPr id="126" name="Google Shape;126;p15"/>
          <p:cNvSpPr/>
          <p:nvPr/>
        </p:nvSpPr>
        <p:spPr>
          <a:xfrm>
            <a:off x="-2336457" y="3109346"/>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27" name="Google Shape;127;p15"/>
          <p:cNvSpPr txBox="1"/>
          <p:nvPr/>
        </p:nvSpPr>
        <p:spPr>
          <a:xfrm>
            <a:off x="-2178046" y="3214925"/>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4</a:t>
            </a:r>
            <a:endParaRPr sz="2566" b="1">
              <a:solidFill>
                <a:schemeClr val="lt1"/>
              </a:solidFill>
              <a:latin typeface="Prompt"/>
              <a:ea typeface="Prompt"/>
              <a:cs typeface="Prompt"/>
              <a:sym typeface="Prompt"/>
            </a:endParaRPr>
          </a:p>
        </p:txBody>
      </p:sp>
      <p:sp>
        <p:nvSpPr>
          <p:cNvPr id="2" name="Rectangle 1">
            <a:extLst>
              <a:ext uri="{FF2B5EF4-FFF2-40B4-BE49-F238E27FC236}">
                <a16:creationId xmlns:a16="http://schemas.microsoft.com/office/drawing/2014/main" id="{10F7076D-D36C-479D-9026-40346DCEFA28}"/>
              </a:ext>
            </a:extLst>
          </p:cNvPr>
          <p:cNvSpPr/>
          <p:nvPr/>
        </p:nvSpPr>
        <p:spPr>
          <a:xfrm>
            <a:off x="179075" y="4437112"/>
            <a:ext cx="5690127" cy="2462213"/>
          </a:xfrm>
          <a:prstGeom prst="rect">
            <a:avLst/>
          </a:prstGeom>
        </p:spPr>
        <p:txBody>
          <a:bodyPr wrap="square">
            <a:spAutoFit/>
          </a:bodyPr>
          <a:lstStyle/>
          <a:p>
            <a:r>
              <a:rPr lang="en-US" altLang="en-US" sz="1400" dirty="0">
                <a:solidFill>
                  <a:schemeClr val="tx2">
                    <a:lumMod val="50000"/>
                  </a:schemeClr>
                </a:solidFill>
                <a:latin typeface="Raleway" panose="020B0604020202020204" charset="0"/>
              </a:rPr>
              <a:t>1] Why do you think  there is  poverty in the UK which is the 5</a:t>
            </a:r>
            <a:r>
              <a:rPr lang="en-US" altLang="en-US" sz="1400" baseline="30000" dirty="0">
                <a:solidFill>
                  <a:schemeClr val="tx2">
                    <a:lumMod val="50000"/>
                  </a:schemeClr>
                </a:solidFill>
                <a:latin typeface="Raleway" panose="020B0604020202020204" charset="0"/>
              </a:rPr>
              <a:t>th</a:t>
            </a:r>
            <a:r>
              <a:rPr lang="en-US" altLang="en-US" sz="1400" dirty="0">
                <a:solidFill>
                  <a:schemeClr val="tx2">
                    <a:lumMod val="50000"/>
                  </a:schemeClr>
                </a:solidFill>
                <a:latin typeface="Raleway" panose="020B0604020202020204" charset="0"/>
              </a:rPr>
              <a:t> richest country in the world? </a:t>
            </a:r>
          </a:p>
          <a:p>
            <a:endParaRPr lang="en-US" altLang="en-US" sz="1400" dirty="0">
              <a:solidFill>
                <a:schemeClr val="tx2">
                  <a:lumMod val="50000"/>
                </a:schemeClr>
              </a:solidFill>
              <a:latin typeface="Raleway" panose="020B0604020202020204" charset="0"/>
            </a:endParaRPr>
          </a:p>
          <a:p>
            <a:r>
              <a:rPr lang="en-GB" altLang="en-US" sz="1400" dirty="0">
                <a:solidFill>
                  <a:schemeClr val="tx2">
                    <a:lumMod val="50000"/>
                  </a:schemeClr>
                </a:solidFill>
                <a:latin typeface="Raleway" panose="020B0604020202020204" charset="0"/>
              </a:rPr>
              <a:t>2] How can people get out of the cycle of poverty ?</a:t>
            </a:r>
          </a:p>
          <a:p>
            <a:endParaRPr lang="en-GB" altLang="en-US" sz="1400" dirty="0">
              <a:solidFill>
                <a:schemeClr val="tx2">
                  <a:lumMod val="50000"/>
                </a:schemeClr>
              </a:solidFill>
              <a:latin typeface="Raleway" panose="020B0604020202020204" charset="0"/>
            </a:endParaRPr>
          </a:p>
          <a:p>
            <a:r>
              <a:rPr lang="en-GB" altLang="en-US" sz="1400" b="1" dirty="0">
                <a:solidFill>
                  <a:schemeClr val="tx2">
                    <a:lumMod val="50000"/>
                  </a:schemeClr>
                </a:solidFill>
                <a:latin typeface="Raleway" panose="020B0604020202020204" charset="0"/>
              </a:rPr>
              <a:t>The impact of </a:t>
            </a:r>
            <a:r>
              <a:rPr lang="en-GB" altLang="en-US" sz="1400" b="1" dirty="0" err="1">
                <a:solidFill>
                  <a:schemeClr val="tx2">
                    <a:lumMod val="50000"/>
                  </a:schemeClr>
                </a:solidFill>
                <a:latin typeface="Raleway" panose="020B0604020202020204" charset="0"/>
              </a:rPr>
              <a:t>Covid</a:t>
            </a:r>
            <a:endParaRPr lang="en-GB" altLang="en-US" sz="1400" b="1" dirty="0">
              <a:solidFill>
                <a:schemeClr val="tx2">
                  <a:lumMod val="50000"/>
                </a:schemeClr>
              </a:solidFill>
              <a:latin typeface="Raleway" panose="020B0604020202020204" charset="0"/>
            </a:endParaRPr>
          </a:p>
          <a:p>
            <a:r>
              <a:rPr lang="en-GB" altLang="en-US" sz="1400" dirty="0">
                <a:solidFill>
                  <a:srgbClr val="FF0000"/>
                </a:solidFill>
                <a:latin typeface="Raleway" panose="020B0604020202020204" charset="0"/>
              </a:rPr>
              <a:t>Teachers will need to give pupils time to reflect on the impact of the Pandemic on people’s ability to earn money  and to work in different parts of the economy.   Experiences will vary for each pupil so it will need to be handled very sensitively. Opportunities to discuss could eb very valuable.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37029"/>
            <a:ext cx="8387834" cy="72602"/>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5918173" y="1215398"/>
            <a:ext cx="3079419" cy="1304403"/>
          </a:xfrm>
          <a:prstGeom prst="rect">
            <a:avLst/>
          </a:prstGeom>
          <a:solidFill>
            <a:schemeClr val="accent5">
              <a:lumMod val="20000"/>
              <a:lumOff val="80000"/>
            </a:schemeClr>
          </a:solidFill>
          <a:ln>
            <a:noFill/>
          </a:ln>
        </p:spPr>
        <p:txBody>
          <a:bodyPr spcFirstLastPara="1" wrap="square" lIns="78190" tIns="78190" rIns="78190" bIns="78190" anchor="t" anchorCtr="0">
            <a:noAutofit/>
          </a:bodyPr>
          <a:lstStyle/>
          <a:p>
            <a:pPr algn="ctr">
              <a:lnSpc>
                <a:spcPct val="90000"/>
              </a:lnSpc>
              <a:spcBef>
                <a:spcPct val="0"/>
              </a:spcBef>
              <a:spcAft>
                <a:spcPts val="661"/>
              </a:spcAft>
              <a:defRPr/>
            </a:pPr>
            <a:r>
              <a:rPr lang="en-US" sz="3600" b="1" dirty="0">
                <a:solidFill>
                  <a:srgbClr val="595959"/>
                </a:solidFill>
                <a:latin typeface="Raleway" panose="020B0604020202020204" charset="0"/>
              </a:rPr>
              <a:t>The Cycle of Poverty </a:t>
            </a:r>
          </a:p>
        </p:txBody>
      </p:sp>
      <p:graphicFrame>
        <p:nvGraphicFramePr>
          <p:cNvPr id="16" name="Content Placeholder 3">
            <a:extLst>
              <a:ext uri="{FF2B5EF4-FFF2-40B4-BE49-F238E27FC236}">
                <a16:creationId xmlns:a16="http://schemas.microsoft.com/office/drawing/2014/main" id="{084A8E24-AFE0-4B17-94B3-86C6A1AEB5BC}"/>
              </a:ext>
            </a:extLst>
          </p:cNvPr>
          <p:cNvGraphicFramePr>
            <a:graphicFrameLocks/>
          </p:cNvGraphicFramePr>
          <p:nvPr>
            <p:extLst>
              <p:ext uri="{D42A27DB-BD31-4B8C-83A1-F6EECF244321}">
                <p14:modId xmlns:p14="http://schemas.microsoft.com/office/powerpoint/2010/main" val="2107282344"/>
              </p:ext>
            </p:extLst>
          </p:nvPr>
        </p:nvGraphicFramePr>
        <p:xfrm>
          <a:off x="565351" y="1916832"/>
          <a:ext cx="8353461" cy="45404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008265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a:off x="399480" y="6597352"/>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5758"/>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1331640" y="1498342"/>
            <a:ext cx="7128792" cy="1001393"/>
          </a:xfrm>
          <a:prstGeom prst="rect">
            <a:avLst/>
          </a:prstGeom>
          <a:solidFill>
            <a:schemeClr val="accent5">
              <a:lumMod val="20000"/>
              <a:lumOff val="80000"/>
            </a:schemeClr>
          </a:solidFill>
          <a:ln>
            <a:noFill/>
          </a:ln>
        </p:spPr>
        <p:txBody>
          <a:bodyPr spcFirstLastPara="1" wrap="square" lIns="78190" tIns="78190" rIns="78190" bIns="78190" anchor="t" anchorCtr="0">
            <a:noAutofit/>
          </a:bodyPr>
          <a:lstStyle/>
          <a:p>
            <a:r>
              <a:rPr lang="en-GB" sz="3600" b="1" dirty="0">
                <a:solidFill>
                  <a:srgbClr val="595959"/>
                </a:solidFill>
                <a:latin typeface="Raleway" panose="020B0604020202020204" charset="0"/>
              </a:rPr>
              <a:t>Reflection- What do you think? </a:t>
            </a:r>
            <a:endParaRPr sz="3600" dirty="0">
              <a:latin typeface="Raleway"/>
              <a:ea typeface="Raleway"/>
              <a:cs typeface="Raleway"/>
              <a:sym typeface="Raleway"/>
            </a:endParaRPr>
          </a:p>
        </p:txBody>
      </p:sp>
      <p:sp>
        <p:nvSpPr>
          <p:cNvPr id="2" name="Rectangle 1">
            <a:extLst>
              <a:ext uri="{FF2B5EF4-FFF2-40B4-BE49-F238E27FC236}">
                <a16:creationId xmlns:a16="http://schemas.microsoft.com/office/drawing/2014/main" id="{6005FFF7-2B90-4BDF-B701-E6925EC52BDA}"/>
              </a:ext>
            </a:extLst>
          </p:cNvPr>
          <p:cNvSpPr/>
          <p:nvPr/>
        </p:nvSpPr>
        <p:spPr>
          <a:xfrm>
            <a:off x="441921" y="2845015"/>
            <a:ext cx="8380251" cy="3539430"/>
          </a:xfrm>
          <a:prstGeom prst="rect">
            <a:avLst/>
          </a:prstGeom>
        </p:spPr>
        <p:txBody>
          <a:bodyPr wrap="square">
            <a:spAutoFit/>
          </a:bodyPr>
          <a:lstStyle/>
          <a:p>
            <a:r>
              <a:rPr lang="en-US" altLang="en-US" sz="2800" dirty="0">
                <a:solidFill>
                  <a:schemeClr val="tx2">
                    <a:lumMod val="50000"/>
                  </a:schemeClr>
                </a:solidFill>
                <a:latin typeface="Raleway" panose="020B0604020202020204" charset="0"/>
              </a:rPr>
              <a:t>1] Why do you think  there is  poverty in the UK which is the 5</a:t>
            </a:r>
            <a:r>
              <a:rPr lang="en-US" altLang="en-US" sz="2800" baseline="30000" dirty="0">
                <a:solidFill>
                  <a:schemeClr val="tx2">
                    <a:lumMod val="50000"/>
                  </a:schemeClr>
                </a:solidFill>
                <a:latin typeface="Raleway" panose="020B0604020202020204" charset="0"/>
              </a:rPr>
              <a:t>th</a:t>
            </a:r>
            <a:r>
              <a:rPr lang="en-US" altLang="en-US" sz="2800" dirty="0">
                <a:solidFill>
                  <a:schemeClr val="tx2">
                    <a:lumMod val="50000"/>
                  </a:schemeClr>
                </a:solidFill>
                <a:latin typeface="Raleway" panose="020B0604020202020204" charset="0"/>
              </a:rPr>
              <a:t> richest country in the world? </a:t>
            </a:r>
          </a:p>
          <a:p>
            <a:endParaRPr lang="en-US" altLang="en-US" sz="2800" dirty="0">
              <a:solidFill>
                <a:schemeClr val="tx2">
                  <a:lumMod val="50000"/>
                </a:schemeClr>
              </a:solidFill>
              <a:latin typeface="Raleway" panose="020B0604020202020204" charset="0"/>
            </a:endParaRPr>
          </a:p>
          <a:p>
            <a:r>
              <a:rPr lang="en-GB" altLang="en-US" sz="2800" dirty="0">
                <a:solidFill>
                  <a:schemeClr val="tx2">
                    <a:lumMod val="50000"/>
                  </a:schemeClr>
                </a:solidFill>
                <a:latin typeface="Raleway" panose="020B0604020202020204" charset="0"/>
              </a:rPr>
              <a:t>2] How can people get out of the cycle of poverty ?</a:t>
            </a:r>
          </a:p>
          <a:p>
            <a:endParaRPr lang="en-GB" altLang="en-US" sz="2800" dirty="0">
              <a:solidFill>
                <a:schemeClr val="tx2">
                  <a:lumMod val="50000"/>
                </a:schemeClr>
              </a:solidFill>
              <a:latin typeface="Raleway" panose="020B0604020202020204" charset="0"/>
            </a:endParaRPr>
          </a:p>
          <a:p>
            <a:r>
              <a:rPr lang="en-GB" altLang="en-US" sz="2800" dirty="0">
                <a:solidFill>
                  <a:srgbClr val="FF0000"/>
                </a:solidFill>
                <a:latin typeface="Raleway" panose="020B0604020202020204" charset="0"/>
              </a:rPr>
              <a:t>3] Will the impact of </a:t>
            </a:r>
            <a:r>
              <a:rPr lang="en-GB" altLang="en-US" sz="2800" dirty="0" err="1">
                <a:solidFill>
                  <a:srgbClr val="FF0000"/>
                </a:solidFill>
                <a:latin typeface="Raleway" panose="020B0604020202020204" charset="0"/>
              </a:rPr>
              <a:t>Covid</a:t>
            </a:r>
            <a:r>
              <a:rPr lang="en-GB" altLang="en-US" sz="2800" dirty="0">
                <a:solidFill>
                  <a:srgbClr val="FF0000"/>
                </a:solidFill>
                <a:latin typeface="Raleway" panose="020B0604020202020204" charset="0"/>
              </a:rPr>
              <a:t> 19 be greater in some parts of the world ? How can we support these countries in the future? </a:t>
            </a:r>
          </a:p>
        </p:txBody>
      </p:sp>
    </p:spTree>
    <p:extLst>
      <p:ext uri="{BB962C8B-B14F-4D97-AF65-F5344CB8AC3E}">
        <p14:creationId xmlns:p14="http://schemas.microsoft.com/office/powerpoint/2010/main" val="19018851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2202873" y="2708516"/>
            <a:ext cx="5352823" cy="1304403"/>
          </a:xfrm>
          <a:prstGeom prst="rect">
            <a:avLst/>
          </a:prstGeom>
          <a:noFill/>
          <a:ln>
            <a:noFill/>
          </a:ln>
        </p:spPr>
        <p:txBody>
          <a:bodyPr spcFirstLastPara="1" wrap="square" lIns="78190" tIns="78190" rIns="78190" bIns="78190" anchor="t" anchorCtr="0">
            <a:noAutofit/>
          </a:bodyPr>
          <a:lstStyle/>
          <a:p>
            <a:pPr algn="ctr"/>
            <a:r>
              <a:rPr lang="en-GB" sz="4000" b="1" dirty="0">
                <a:solidFill>
                  <a:srgbClr val="595959"/>
                </a:solidFill>
                <a:latin typeface="Raleway" panose="020B0604020202020204" charset="0"/>
              </a:rPr>
              <a:t>Additional Resources </a:t>
            </a:r>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109630"/>
            <a:ext cx="8387834"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pic>
        <p:nvPicPr>
          <p:cNvPr id="2" name="Picture 1">
            <a:extLst>
              <a:ext uri="{FF2B5EF4-FFF2-40B4-BE49-F238E27FC236}">
                <a16:creationId xmlns:a16="http://schemas.microsoft.com/office/drawing/2014/main" id="{B453431B-8096-4D3C-972D-C862259BBA85}"/>
              </a:ext>
            </a:extLst>
          </p:cNvPr>
          <p:cNvPicPr>
            <a:picLocks noChangeAspect="1"/>
          </p:cNvPicPr>
          <p:nvPr/>
        </p:nvPicPr>
        <p:blipFill>
          <a:blip r:embed="rId4"/>
          <a:stretch>
            <a:fillRect/>
          </a:stretch>
        </p:blipFill>
        <p:spPr>
          <a:xfrm>
            <a:off x="3513661" y="5270551"/>
            <a:ext cx="2731245" cy="1072989"/>
          </a:xfrm>
          <a:prstGeom prst="rect">
            <a:avLst/>
          </a:prstGeom>
        </p:spPr>
      </p:pic>
    </p:spTree>
    <p:extLst>
      <p:ext uri="{BB962C8B-B14F-4D97-AF65-F5344CB8AC3E}">
        <p14:creationId xmlns:p14="http://schemas.microsoft.com/office/powerpoint/2010/main" val="34285383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3911"/>
            <a:ext cx="8387834"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2234" y="1412776"/>
            <a:ext cx="8465671" cy="5263030"/>
          </a:xfrm>
          <a:prstGeom prst="rect">
            <a:avLst/>
          </a:prstGeom>
          <a:noFill/>
          <a:ln>
            <a:noFill/>
          </a:ln>
        </p:spPr>
        <p:txBody>
          <a:bodyPr spcFirstLastPara="1" wrap="square" lIns="78190" tIns="78190" rIns="78190" bIns="78190" anchor="t" anchorCtr="0">
            <a:noAutofit/>
          </a:bodyPr>
          <a:lstStyle/>
          <a:p>
            <a:r>
              <a:rPr lang="en-GB" altLang="en-US" sz="2800" b="1" dirty="0">
                <a:solidFill>
                  <a:srgbClr val="595959"/>
                </a:solidFill>
                <a:latin typeface="Raleway" panose="020B0604020202020204" charset="0"/>
              </a:rPr>
              <a:t>KEY DEFINITIONS </a:t>
            </a:r>
          </a:p>
          <a:p>
            <a:r>
              <a:rPr lang="en-GB" altLang="en-US" sz="2800" b="1" dirty="0">
                <a:solidFill>
                  <a:srgbClr val="595959"/>
                </a:solidFill>
                <a:latin typeface="Raleway" panose="020B0604020202020204" charset="0"/>
              </a:rPr>
              <a:t>Absolute Poverty </a:t>
            </a:r>
          </a:p>
          <a:p>
            <a:r>
              <a:rPr lang="en-GB" altLang="en-US" sz="2800" dirty="0">
                <a:solidFill>
                  <a:srgbClr val="595959"/>
                </a:solidFill>
                <a:latin typeface="Raleway" panose="020B0604020202020204" charset="0"/>
              </a:rPr>
              <a:t>No access to the basic necessities of life to survive e.g. food, shelter, water, heating, clothes</a:t>
            </a:r>
          </a:p>
          <a:p>
            <a:r>
              <a:rPr lang="en-GB" altLang="en-US" sz="2800" dirty="0">
                <a:solidFill>
                  <a:srgbClr val="595959"/>
                </a:solidFill>
                <a:latin typeface="Raleway" panose="020B0604020202020204" charset="0"/>
              </a:rPr>
              <a:t> </a:t>
            </a:r>
          </a:p>
          <a:p>
            <a:r>
              <a:rPr lang="en-GB" altLang="en-US" sz="2800" b="1" dirty="0">
                <a:solidFill>
                  <a:srgbClr val="595959"/>
                </a:solidFill>
                <a:latin typeface="Raleway" panose="020B0604020202020204" charset="0"/>
              </a:rPr>
              <a:t>Relative Poverty</a:t>
            </a:r>
          </a:p>
          <a:p>
            <a:r>
              <a:rPr lang="en-GB" altLang="en-US" sz="2800" dirty="0">
                <a:solidFill>
                  <a:srgbClr val="595959"/>
                </a:solidFill>
                <a:latin typeface="Raleway" panose="020B0604020202020204" charset="0"/>
              </a:rPr>
              <a:t>Not being able to meet the minimum standards of living of most people in their society</a:t>
            </a:r>
          </a:p>
          <a:p>
            <a:endParaRPr lang="en-GB" altLang="en-US" sz="2800" dirty="0">
              <a:solidFill>
                <a:srgbClr val="595959"/>
              </a:solidFill>
              <a:latin typeface="Raleway" panose="020B0604020202020204" charset="0"/>
            </a:endParaRPr>
          </a:p>
          <a:p>
            <a:r>
              <a:rPr lang="en-GB" altLang="en-US" sz="2800" b="1" dirty="0">
                <a:solidFill>
                  <a:srgbClr val="595959"/>
                </a:solidFill>
                <a:latin typeface="Raleway" panose="020B0604020202020204" charset="0"/>
              </a:rPr>
              <a:t>Poverty Line </a:t>
            </a:r>
          </a:p>
          <a:p>
            <a:r>
              <a:rPr lang="en-GB" altLang="en-US" sz="2800" dirty="0">
                <a:solidFill>
                  <a:srgbClr val="595959"/>
                </a:solidFill>
                <a:latin typeface="Raleway" panose="020B0604020202020204" charset="0"/>
              </a:rPr>
              <a:t>The minimum level of income needed to secure the necessities of life.</a:t>
            </a:r>
            <a:endParaRPr lang="en-GB" altLang="en-US" sz="2800" b="1" dirty="0">
              <a:solidFill>
                <a:srgbClr val="595959"/>
              </a:solidFill>
              <a:latin typeface="Raleway" panose="020B0604020202020204" charset="0"/>
            </a:endParaRPr>
          </a:p>
        </p:txBody>
      </p:sp>
    </p:spTree>
    <p:extLst>
      <p:ext uri="{BB962C8B-B14F-4D97-AF65-F5344CB8AC3E}">
        <p14:creationId xmlns:p14="http://schemas.microsoft.com/office/powerpoint/2010/main" val="35649779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109630"/>
            <a:ext cx="8301113"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7772920" cy="494199"/>
          </a:xfrm>
          <a:prstGeom prst="rect">
            <a:avLst/>
          </a:prstGeom>
          <a:noFill/>
          <a:ln>
            <a:noFill/>
          </a:ln>
        </p:spPr>
        <p:txBody>
          <a:bodyPr spcFirstLastPara="1" wrap="square" lIns="78190" tIns="78190" rIns="78190" bIns="78190" anchor="t" anchorCtr="0">
            <a:noAutofit/>
          </a:bodyPr>
          <a:lstStyle/>
          <a:p>
            <a:r>
              <a:rPr lang="en-GB" sz="2000" b="1" dirty="0">
                <a:solidFill>
                  <a:srgbClr val="595959"/>
                </a:solidFill>
                <a:latin typeface="Raleway" panose="020B0604020202020204" charset="0"/>
              </a:rPr>
              <a:t>UNICEF Basic Needs and Wants </a:t>
            </a:r>
            <a:endParaRPr sz="2000" dirty="0">
              <a:latin typeface="Raleway"/>
              <a:ea typeface="Raleway"/>
              <a:cs typeface="Raleway"/>
              <a:sym typeface="Raleway"/>
            </a:endParaRPr>
          </a:p>
        </p:txBody>
      </p:sp>
      <p:sp>
        <p:nvSpPr>
          <p:cNvPr id="16" name="Content Placeholder 2">
            <a:extLst>
              <a:ext uri="{FF2B5EF4-FFF2-40B4-BE49-F238E27FC236}">
                <a16:creationId xmlns:a16="http://schemas.microsoft.com/office/drawing/2014/main" id="{08B08160-2CAC-4BC7-A770-E164332CAF65}"/>
              </a:ext>
            </a:extLst>
          </p:cNvPr>
          <p:cNvSpPr txBox="1">
            <a:spLocks/>
          </p:cNvSpPr>
          <p:nvPr/>
        </p:nvSpPr>
        <p:spPr>
          <a:xfrm>
            <a:off x="364468" y="2263270"/>
            <a:ext cx="8214180" cy="50214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GB" sz="2400" dirty="0">
                <a:solidFill>
                  <a:srgbClr val="595959"/>
                </a:solidFill>
                <a:latin typeface="Raleway" panose="020B0604020202020204" charset="0"/>
              </a:rPr>
              <a:t>The basic needs that should be met so children and young people grow up to reach their full potential are enshrined in the UN Convention on the Rights of the Child. When governments ratify the Convention, as 191 out of 193 countries have done, they commit their country to fulfilling these rights.</a:t>
            </a:r>
          </a:p>
          <a:p>
            <a:endParaRPr lang="en-GB" sz="2400" dirty="0">
              <a:solidFill>
                <a:srgbClr val="595959"/>
              </a:solidFill>
              <a:latin typeface="Raleway" panose="020B0604020202020204" charset="0"/>
            </a:endParaRPr>
          </a:p>
          <a:p>
            <a:r>
              <a:rPr lang="en-GB" sz="2400" dirty="0">
                <a:solidFill>
                  <a:srgbClr val="595959"/>
                </a:solidFill>
                <a:latin typeface="Raleway" panose="020B0604020202020204" charset="0"/>
                <a:hlinkClick r:id="rId4"/>
              </a:rPr>
              <a:t>http://www.unicef.ca/sites/default/files/imce_uploads/UTILITY%20NAV/TEACHERS/DOCS/GC/Rights_card_images_colour.pdf</a:t>
            </a:r>
            <a:endParaRPr lang="en-GB" sz="2400" dirty="0">
              <a:solidFill>
                <a:srgbClr val="595959"/>
              </a:solidFill>
              <a:latin typeface="Raleway" panose="020B0604020202020204" charset="0"/>
            </a:endParaRPr>
          </a:p>
        </p:txBody>
      </p:sp>
    </p:spTree>
    <p:extLst>
      <p:ext uri="{BB962C8B-B14F-4D97-AF65-F5344CB8AC3E}">
        <p14:creationId xmlns:p14="http://schemas.microsoft.com/office/powerpoint/2010/main" val="36706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23615"/>
            <a:ext cx="8387834" cy="86015"/>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pic>
        <p:nvPicPr>
          <p:cNvPr id="16" name="Content Placeholder 3">
            <a:extLst>
              <a:ext uri="{FF2B5EF4-FFF2-40B4-BE49-F238E27FC236}">
                <a16:creationId xmlns:a16="http://schemas.microsoft.com/office/drawing/2014/main" id="{4B22C0B9-2158-462B-AA2D-DDCDAF4E60F0}"/>
              </a:ext>
            </a:extLst>
          </p:cNvPr>
          <p:cNvPicPr>
            <a:picLocks noChangeAspect="1"/>
          </p:cNvPicPr>
          <p:nvPr/>
        </p:nvPicPr>
        <p:blipFill rotWithShape="1">
          <a:blip r:embed="rId4"/>
          <a:srcRect r="9724" b="1"/>
          <a:stretch/>
        </p:blipFill>
        <p:spPr>
          <a:xfrm>
            <a:off x="910205" y="1436131"/>
            <a:ext cx="7149131" cy="4454528"/>
          </a:xfrm>
          <a:custGeom>
            <a:avLst/>
            <a:gdLst>
              <a:gd name="connsiteX0" fmla="*/ 0 w 12188952"/>
              <a:gd name="connsiteY0" fmla="*/ 0 h 5696077"/>
              <a:gd name="connsiteX1" fmla="*/ 12188952 w 12188952"/>
              <a:gd name="connsiteY1" fmla="*/ 0 h 5696077"/>
              <a:gd name="connsiteX2" fmla="*/ 12188952 w 12188952"/>
              <a:gd name="connsiteY2" fmla="*/ 4710335 h 5696077"/>
              <a:gd name="connsiteX3" fmla="*/ 12113803 w 12188952"/>
              <a:gd name="connsiteY3" fmla="*/ 4718295 h 5696077"/>
              <a:gd name="connsiteX4" fmla="*/ 6753597 w 12188952"/>
              <a:gd name="connsiteY4" fmla="*/ 5041852 h 5696077"/>
              <a:gd name="connsiteX5" fmla="*/ 400746 w 12188952"/>
              <a:gd name="connsiteY5" fmla="*/ 4870509 h 5696077"/>
              <a:gd name="connsiteX6" fmla="*/ 3700 w 12188952"/>
              <a:gd name="connsiteY6" fmla="*/ 4833875 h 5696077"/>
              <a:gd name="connsiteX7" fmla="*/ 3700 w 12188952"/>
              <a:gd name="connsiteY7" fmla="*/ 5696077 h 5696077"/>
              <a:gd name="connsiteX8" fmla="*/ 0 w 12188952"/>
              <a:gd name="connsiteY8" fmla="*/ 5696077 h 56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8952" h="5696077">
                <a:moveTo>
                  <a:pt x="0" y="0"/>
                </a:moveTo>
                <a:lnTo>
                  <a:pt x="12188952" y="0"/>
                </a:lnTo>
                <a:lnTo>
                  <a:pt x="12188952" y="4710335"/>
                </a:lnTo>
                <a:lnTo>
                  <a:pt x="12113803" y="4718295"/>
                </a:lnTo>
                <a:cubicBezTo>
                  <a:pt x="10139508" y="4916244"/>
                  <a:pt x="8237152" y="5009247"/>
                  <a:pt x="6753597" y="5041852"/>
                </a:cubicBezTo>
                <a:cubicBezTo>
                  <a:pt x="4940362" y="5081701"/>
                  <a:pt x="2657278" y="5062371"/>
                  <a:pt x="400746" y="4870509"/>
                </a:cubicBezTo>
                <a:lnTo>
                  <a:pt x="3700" y="4833875"/>
                </a:lnTo>
                <a:lnTo>
                  <a:pt x="3700" y="5696077"/>
                </a:lnTo>
                <a:lnTo>
                  <a:pt x="0" y="5696077"/>
                </a:lnTo>
                <a:close/>
              </a:path>
            </a:pathLst>
          </a:custGeom>
        </p:spPr>
      </p:pic>
    </p:spTree>
    <p:extLst>
      <p:ext uri="{BB962C8B-B14F-4D97-AF65-F5344CB8AC3E}">
        <p14:creationId xmlns:p14="http://schemas.microsoft.com/office/powerpoint/2010/main" val="10348549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a:off x="399480" y="6597352"/>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5758"/>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sp>
        <p:nvSpPr>
          <p:cNvPr id="2" name="Rectangle 1">
            <a:extLst>
              <a:ext uri="{FF2B5EF4-FFF2-40B4-BE49-F238E27FC236}">
                <a16:creationId xmlns:a16="http://schemas.microsoft.com/office/drawing/2014/main" id="{71B6690C-E761-4C43-B68B-A6ACEDD95885}"/>
              </a:ext>
            </a:extLst>
          </p:cNvPr>
          <p:cNvSpPr/>
          <p:nvPr/>
        </p:nvSpPr>
        <p:spPr>
          <a:xfrm>
            <a:off x="2286000" y="3105835"/>
            <a:ext cx="4572000" cy="646331"/>
          </a:xfrm>
          <a:prstGeom prst="rect">
            <a:avLst/>
          </a:prstGeom>
        </p:spPr>
        <p:txBody>
          <a:bodyPr>
            <a:spAutoFit/>
          </a:bodyPr>
          <a:lstStyle/>
          <a:p>
            <a:r>
              <a:rPr lang="en-GB" dirty="0">
                <a:hlinkClick r:id="rId4"/>
              </a:rPr>
              <a:t>https://cpag.org.uk/child-poverty/whats-poverty</a:t>
            </a:r>
            <a:endParaRPr lang="en-GB" dirty="0"/>
          </a:p>
        </p:txBody>
      </p:sp>
    </p:spTree>
    <p:extLst>
      <p:ext uri="{BB962C8B-B14F-4D97-AF65-F5344CB8AC3E}">
        <p14:creationId xmlns:p14="http://schemas.microsoft.com/office/powerpoint/2010/main" val="2122066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539" b="1" dirty="0">
                <a:solidFill>
                  <a:srgbClr val="4FA0C1"/>
                </a:solidFill>
                <a:latin typeface="Prompt"/>
                <a:ea typeface="Prompt"/>
                <a:cs typeface="Prompt"/>
                <a:sym typeface="Prompt"/>
              </a:rPr>
              <a:t>NOTES ON THE REALIZATION AND COMMENTS</a:t>
            </a:r>
            <a:endParaRPr sz="1539" b="1" dirty="0">
              <a:solidFill>
                <a:srgbClr val="4FA0C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chemeClr val="dk1"/>
              </a:buClr>
              <a:buSzPts val="1100"/>
            </a:pPr>
            <a:r>
              <a:rPr lang="en-GB" sz="941" dirty="0">
                <a:solidFill>
                  <a:schemeClr val="dk2"/>
                </a:solidFill>
                <a:latin typeface="Raleway"/>
                <a:ea typeface="Raleway"/>
                <a:cs typeface="Raleway"/>
                <a:sym typeface="Raleway"/>
              </a:rPr>
              <a:t>This lesson will introduce pupils to the idea of wealth and poverty in the UK and will be the first lesson in the six. The main aim is to get them to start to consider their own attitudes and values on this topic. </a:t>
            </a:r>
            <a:endParaRPr sz="941" dirty="0">
              <a:solidFill>
                <a:schemeClr val="dk2"/>
              </a:solidFill>
              <a:latin typeface="Raleway"/>
              <a:ea typeface="Raleway"/>
              <a:cs typeface="Raleway"/>
              <a:sym typeface="Raleway"/>
            </a:endParaRPr>
          </a:p>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a:off x="366746" y="2760148"/>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39" name="Google Shape;139;p16"/>
          <p:cNvSpPr txBox="1"/>
          <p:nvPr/>
        </p:nvSpPr>
        <p:spPr>
          <a:xfrm>
            <a:off x="7077338" y="1190266"/>
            <a:ext cx="1606899" cy="54957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it" sz="1539" b="1" i="1">
                <a:solidFill>
                  <a:srgbClr val="4FA0C1"/>
                </a:solidFill>
                <a:latin typeface="Prompt"/>
                <a:ea typeface="Prompt"/>
                <a:cs typeface="Prompt"/>
                <a:sym typeface="Prompt"/>
              </a:rPr>
              <a:t>FROM THE SAT</a:t>
            </a:r>
            <a:endParaRPr sz="1539" b="1" i="1">
              <a:solidFill>
                <a:srgbClr val="4FA0C1"/>
              </a:solidFill>
              <a:latin typeface="Prompt"/>
              <a:ea typeface="Prompt"/>
              <a:cs typeface="Prompt"/>
              <a:sym typeface="Prompt"/>
            </a:endParaRPr>
          </a:p>
          <a:p>
            <a:pPr>
              <a:buClr>
                <a:srgbClr val="000000"/>
              </a:buClr>
              <a:buSzPts val="1400"/>
            </a:pPr>
            <a:endParaRPr sz="941" b="1">
              <a:solidFill>
                <a:srgbClr val="3174BA"/>
              </a:solidFill>
              <a:latin typeface="Prompt"/>
              <a:ea typeface="Prompt"/>
              <a:cs typeface="Prompt"/>
              <a:sym typeface="Prompt"/>
            </a:endParaRPr>
          </a:p>
        </p:txBody>
      </p:sp>
      <p:sp>
        <p:nvSpPr>
          <p:cNvPr id="140" name="Google Shape;140;p16"/>
          <p:cNvSpPr txBox="1"/>
          <p:nvPr/>
        </p:nvSpPr>
        <p:spPr>
          <a:xfrm>
            <a:off x="6620622" y="1776785"/>
            <a:ext cx="2063594" cy="54957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it" sz="941" b="1" i="1">
                <a:solidFill>
                  <a:srgbClr val="4FA0C1"/>
                </a:solidFill>
                <a:latin typeface="Prompt"/>
                <a:ea typeface="Prompt"/>
                <a:cs typeface="Prompt"/>
                <a:sym typeface="Prompt"/>
              </a:rPr>
              <a:t>BIG IDEA</a:t>
            </a:r>
            <a:endParaRPr sz="941" b="1" i="1">
              <a:solidFill>
                <a:srgbClr val="4FA0C1"/>
              </a:solidFill>
              <a:latin typeface="Prompt"/>
              <a:ea typeface="Prompt"/>
              <a:cs typeface="Prompt"/>
              <a:sym typeface="Prompt"/>
            </a:endParaRPr>
          </a:p>
          <a:p>
            <a:pPr algn="r">
              <a:buClr>
                <a:srgbClr val="000000"/>
              </a:buClr>
              <a:buSzPts val="1100"/>
            </a:pPr>
            <a:r>
              <a:rPr lang="it" sz="1539" b="1" i="1">
                <a:solidFill>
                  <a:srgbClr val="4FA0C1"/>
                </a:solidFill>
                <a:latin typeface="Prompt"/>
                <a:ea typeface="Prompt"/>
                <a:cs typeface="Prompt"/>
                <a:sym typeface="Prompt"/>
              </a:rPr>
              <a:t>WHAT IS IT</a:t>
            </a:r>
            <a:endParaRPr sz="1539" b="1" i="1">
              <a:solidFill>
                <a:srgbClr val="4FA0C1"/>
              </a:solidFill>
              <a:latin typeface="Prompt"/>
              <a:ea typeface="Prompt"/>
              <a:cs typeface="Prompt"/>
              <a:sym typeface="Prompt"/>
            </a:endParaRPr>
          </a:p>
          <a:p>
            <a:pPr>
              <a:buClr>
                <a:srgbClr val="000000"/>
              </a:buClr>
              <a:buSzPts val="1400"/>
            </a:pPr>
            <a:endParaRPr sz="1539" b="1">
              <a:solidFill>
                <a:srgbClr val="4FA0C1"/>
              </a:solidFill>
              <a:latin typeface="Prompt"/>
              <a:ea typeface="Prompt"/>
              <a:cs typeface="Prompt"/>
              <a:sym typeface="Prompt"/>
            </a:endParaRPr>
          </a:p>
        </p:txBody>
      </p:sp>
      <p:sp>
        <p:nvSpPr>
          <p:cNvPr id="141" name="Google Shape;141;p16"/>
          <p:cNvSpPr txBox="1"/>
          <p:nvPr/>
        </p:nvSpPr>
        <p:spPr>
          <a:xfrm>
            <a:off x="6620622" y="2884655"/>
            <a:ext cx="2063594" cy="549573"/>
          </a:xfrm>
          <a:prstGeom prst="rect">
            <a:avLst/>
          </a:prstGeom>
          <a:noFill/>
          <a:ln>
            <a:noFill/>
          </a:ln>
        </p:spPr>
        <p:txBody>
          <a:bodyPr spcFirstLastPara="1" wrap="square" lIns="78190" tIns="78190" rIns="78190" bIns="78190" anchor="t" anchorCtr="0">
            <a:noAutofit/>
          </a:bodyPr>
          <a:lstStyle/>
          <a:p>
            <a:pPr algn="r">
              <a:buClr>
                <a:srgbClr val="000000"/>
              </a:buClr>
              <a:buSzPts val="1100"/>
            </a:pPr>
            <a:r>
              <a:rPr lang="it" sz="941" b="1" i="1">
                <a:solidFill>
                  <a:srgbClr val="4FA0C1"/>
                </a:solidFill>
                <a:latin typeface="Prompt"/>
                <a:ea typeface="Prompt"/>
                <a:cs typeface="Prompt"/>
                <a:sym typeface="Prompt"/>
              </a:rPr>
              <a:t>LEARNING OUTCOME</a:t>
            </a:r>
            <a:endParaRPr sz="941" b="1" i="1">
              <a:solidFill>
                <a:srgbClr val="4FA0C1"/>
              </a:solidFill>
              <a:latin typeface="Prompt"/>
              <a:ea typeface="Prompt"/>
              <a:cs typeface="Prompt"/>
              <a:sym typeface="Prompt"/>
            </a:endParaRPr>
          </a:p>
          <a:p>
            <a:pPr>
              <a:buClr>
                <a:srgbClr val="000000"/>
              </a:buClr>
              <a:buSzPts val="1400"/>
            </a:pPr>
            <a:endParaRPr sz="941" b="1">
              <a:solidFill>
                <a:srgbClr val="3174BA"/>
              </a:solidFill>
              <a:latin typeface="Prompt"/>
              <a:ea typeface="Prompt"/>
              <a:cs typeface="Prompt"/>
              <a:sym typeface="Prompt"/>
            </a:endParaRPr>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5" name="Google Shape;145;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6" name="Google Shape;146;p16"/>
          <p:cNvSpPr/>
          <p:nvPr/>
        </p:nvSpPr>
        <p:spPr>
          <a:xfrm rot="-5400000">
            <a:off x="7381620" y="4688910"/>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48" name="Google Shape;148;p16"/>
          <p:cNvSpPr/>
          <p:nvPr/>
        </p:nvSpPr>
        <p:spPr>
          <a:xfrm>
            <a:off x="6544613" y="1176475"/>
            <a:ext cx="2407654" cy="5106003"/>
          </a:xfrm>
          <a:prstGeom prst="rect">
            <a:avLst/>
          </a:prstGeom>
          <a:noFill/>
          <a:ln w="76200" cap="flat" cmpd="sng">
            <a:solidFill>
              <a:srgbClr val="CC0000"/>
            </a:solidFill>
            <a:prstDash val="solid"/>
            <a:round/>
            <a:headEnd type="none" w="sm" len="sm"/>
            <a:tailEnd type="none" w="sm" len="sm"/>
          </a:ln>
        </p:spPr>
        <p:txBody>
          <a:bodyPr spcFirstLastPara="1" wrap="square" lIns="78190" tIns="78190" rIns="78190" bIns="78190" anchor="ctr" anchorCtr="0">
            <a:noAutofit/>
          </a:bodyPr>
          <a:lstStyle/>
          <a:p>
            <a:endParaRPr sz="1539"/>
          </a:p>
        </p:txBody>
      </p:sp>
      <p:sp>
        <p:nvSpPr>
          <p:cNvPr id="149" name="Google Shape;149;p16"/>
          <p:cNvSpPr/>
          <p:nvPr/>
        </p:nvSpPr>
        <p:spPr>
          <a:xfrm>
            <a:off x="-2336457" y="3109346"/>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50" name="Google Shape;150;p16"/>
          <p:cNvSpPr txBox="1"/>
          <p:nvPr/>
        </p:nvSpPr>
        <p:spPr>
          <a:xfrm>
            <a:off x="-2178046" y="3214925"/>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6</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100"/>
            </a:pPr>
            <a:r>
              <a:rPr lang="it" sz="1026" b="1">
                <a:solidFill>
                  <a:srgbClr val="4FA0C1"/>
                </a:solidFill>
                <a:latin typeface="Prompt"/>
                <a:ea typeface="Prompt"/>
                <a:cs typeface="Prompt"/>
                <a:sym typeface="Prompt"/>
              </a:rPr>
              <a:t>WHAT STUDENTS DO</a:t>
            </a:r>
            <a:endParaRPr sz="1026">
              <a:solidFill>
                <a:srgbClr val="4FA0C1"/>
              </a:solidFill>
              <a:latin typeface="Arial"/>
              <a:ea typeface="Arial"/>
              <a:cs typeface="Arial"/>
              <a:sym typeface="Arial"/>
            </a:endParaRPr>
          </a:p>
          <a:p>
            <a:pPr>
              <a:buClr>
                <a:srgbClr val="000000"/>
              </a:buClr>
              <a:buSzPts val="1400"/>
            </a:pPr>
            <a:endParaRPr sz="1197" b="1">
              <a:solidFill>
                <a:srgbClr val="3174BA"/>
              </a:solidFill>
              <a:latin typeface="Prompt"/>
              <a:ea typeface="Prompt"/>
              <a:cs typeface="Prompt"/>
              <a:sym typeface="Prompt"/>
            </a:endParaRPr>
          </a:p>
        </p:txBody>
      </p:sp>
      <p:sp>
        <p:nvSpPr>
          <p:cNvPr id="152" name="Google Shape;152;p16"/>
          <p:cNvSpPr/>
          <p:nvPr/>
        </p:nvSpPr>
        <p:spPr>
          <a:xfrm rot="10800000" flipH="1">
            <a:off x="366746" y="1065758"/>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r>
              <a:rPr lang="en-GB" sz="941" dirty="0">
                <a:latin typeface="Raleway"/>
                <a:ea typeface="Raleway"/>
                <a:cs typeface="Raleway"/>
                <a:sym typeface="Raleway"/>
              </a:rPr>
              <a:t>Pupils will complete worksheets [ slides 10,11,14, 18 and 19]  </a:t>
            </a:r>
            <a:endParaRPr sz="941" dirty="0">
              <a:latin typeface="Raleway"/>
              <a:ea typeface="Raleway"/>
              <a:cs typeface="Raleway"/>
              <a:sym typeface="Raleway"/>
            </a:endParaRPr>
          </a:p>
        </p:txBody>
      </p:sp>
      <p:sp>
        <p:nvSpPr>
          <p:cNvPr id="154" name="Google Shape;154;p16"/>
          <p:cNvSpPr/>
          <p:nvPr/>
        </p:nvSpPr>
        <p:spPr>
          <a:xfrm>
            <a:off x="-2336457" y="1219450"/>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55" name="Google Shape;155;p16"/>
          <p:cNvSpPr txBox="1"/>
          <p:nvPr/>
        </p:nvSpPr>
        <p:spPr>
          <a:xfrm>
            <a:off x="-2178046" y="1325029"/>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5</a:t>
            </a:r>
            <a:endParaRPr sz="2566" b="1">
              <a:solidFill>
                <a:schemeClr val="lt1"/>
              </a:solidFill>
              <a:latin typeface="Prompt"/>
              <a:ea typeface="Prompt"/>
              <a:cs typeface="Prompt"/>
              <a:sym typeface="Prompt"/>
            </a:endParaRPr>
          </a:p>
        </p:txBody>
      </p:sp>
      <p:sp>
        <p:nvSpPr>
          <p:cNvPr id="26" name="Google Shape;78;p14">
            <a:extLst>
              <a:ext uri="{FF2B5EF4-FFF2-40B4-BE49-F238E27FC236}">
                <a16:creationId xmlns:a16="http://schemas.microsoft.com/office/drawing/2014/main" id="{66937F2C-E013-4FD3-8D9C-9C0752C565E5}"/>
              </a:ext>
            </a:extLst>
          </p:cNvPr>
          <p:cNvSpPr txBox="1"/>
          <p:nvPr/>
        </p:nvSpPr>
        <p:spPr>
          <a:xfrm>
            <a:off x="69166" y="3275448"/>
            <a:ext cx="5727184" cy="358521"/>
          </a:xfrm>
          <a:prstGeom prst="rect">
            <a:avLst/>
          </a:prstGeom>
          <a:noFill/>
          <a:ln>
            <a:noFill/>
          </a:ln>
        </p:spPr>
        <p:txBody>
          <a:bodyPr spcFirstLastPara="1" wrap="square" lIns="78190" tIns="78190" rIns="78190" bIns="78190" anchor="t" anchorCtr="0">
            <a:noAutofit/>
          </a:bodyPr>
          <a:lstStyle/>
          <a:p>
            <a:r>
              <a:rPr lang="en-GB" altLang="en-US" sz="1000" b="1" dirty="0"/>
              <a:t>Absolute Poverty,  Relative Poverty, Poverty Line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a:off x="399480" y="6597351"/>
            <a:ext cx="8525734" cy="48872"/>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49" name="Google Shape;149;p16"/>
          <p:cNvSpPr/>
          <p:nvPr/>
        </p:nvSpPr>
        <p:spPr>
          <a:xfrm>
            <a:off x="-2336457" y="3109346"/>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50" name="Google Shape;150;p16"/>
          <p:cNvSpPr txBox="1"/>
          <p:nvPr/>
        </p:nvSpPr>
        <p:spPr>
          <a:xfrm>
            <a:off x="-2178046" y="3214925"/>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6</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flipV="1">
            <a:off x="366746" y="1016886"/>
            <a:ext cx="8525734" cy="48872"/>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399480" y="1498342"/>
            <a:ext cx="5484444" cy="1001393"/>
          </a:xfrm>
          <a:prstGeom prst="rect">
            <a:avLst/>
          </a:prstGeom>
          <a:noFill/>
          <a:ln>
            <a:noFill/>
          </a:ln>
        </p:spPr>
        <p:txBody>
          <a:bodyPr spcFirstLastPara="1" wrap="square" lIns="78190" tIns="78190" rIns="78190" bIns="78190" anchor="t" anchorCtr="0">
            <a:noAutofit/>
          </a:bodyPr>
          <a:lstStyle/>
          <a:p>
            <a:endParaRPr sz="941" dirty="0">
              <a:latin typeface="Raleway"/>
              <a:ea typeface="Raleway"/>
              <a:cs typeface="Raleway"/>
              <a:sym typeface="Raleway"/>
            </a:endParaRPr>
          </a:p>
        </p:txBody>
      </p:sp>
      <p:sp>
        <p:nvSpPr>
          <p:cNvPr id="154" name="Google Shape;154;p16"/>
          <p:cNvSpPr/>
          <p:nvPr/>
        </p:nvSpPr>
        <p:spPr>
          <a:xfrm>
            <a:off x="-2336457" y="1219450"/>
            <a:ext cx="1878094" cy="727120"/>
          </a:xfrm>
          <a:prstGeom prst="homePlate">
            <a:avLst>
              <a:gd name="adj" fmla="val 50000"/>
            </a:avLst>
          </a:prstGeom>
          <a:solidFill>
            <a:srgbClr val="CC0000"/>
          </a:solidFill>
          <a:ln>
            <a:noFill/>
          </a:ln>
        </p:spPr>
        <p:txBody>
          <a:bodyPr spcFirstLastPara="1" wrap="square" lIns="78190" tIns="78190" rIns="78190" bIns="78190" anchor="ctr" anchorCtr="0">
            <a:noAutofit/>
          </a:bodyPr>
          <a:lstStyle/>
          <a:p>
            <a:endParaRPr sz="1539"/>
          </a:p>
        </p:txBody>
      </p:sp>
      <p:sp>
        <p:nvSpPr>
          <p:cNvPr id="155" name="Google Shape;155;p16"/>
          <p:cNvSpPr txBox="1"/>
          <p:nvPr/>
        </p:nvSpPr>
        <p:spPr>
          <a:xfrm>
            <a:off x="-2178046" y="1325029"/>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5</a:t>
            </a:r>
            <a:endParaRPr sz="2566" b="1">
              <a:solidFill>
                <a:schemeClr val="lt1"/>
              </a:solidFill>
              <a:latin typeface="Prompt"/>
              <a:ea typeface="Prompt"/>
              <a:cs typeface="Prompt"/>
              <a:sym typeface="Prompt"/>
            </a:endParaRPr>
          </a:p>
        </p:txBody>
      </p:sp>
      <p:pic>
        <p:nvPicPr>
          <p:cNvPr id="2" name="Picture 1">
            <a:extLst>
              <a:ext uri="{FF2B5EF4-FFF2-40B4-BE49-F238E27FC236}">
                <a16:creationId xmlns:a16="http://schemas.microsoft.com/office/drawing/2014/main" id="{0C97377E-5663-474B-8A8A-E632C732E41B}"/>
              </a:ext>
            </a:extLst>
          </p:cNvPr>
          <p:cNvPicPr>
            <a:picLocks noChangeAspect="1"/>
          </p:cNvPicPr>
          <p:nvPr/>
        </p:nvPicPr>
        <p:blipFill>
          <a:blip r:embed="rId4"/>
          <a:stretch>
            <a:fillRect/>
          </a:stretch>
        </p:blipFill>
        <p:spPr>
          <a:xfrm>
            <a:off x="791624" y="1157966"/>
            <a:ext cx="7273295" cy="5368385"/>
          </a:xfrm>
          <a:prstGeom prst="rect">
            <a:avLst/>
          </a:prstGeom>
        </p:spPr>
      </p:pic>
      <p:sp>
        <p:nvSpPr>
          <p:cNvPr id="28" name="Speech Bubble: Rectangle with Corners Rounded 27">
            <a:extLst>
              <a:ext uri="{FF2B5EF4-FFF2-40B4-BE49-F238E27FC236}">
                <a16:creationId xmlns:a16="http://schemas.microsoft.com/office/drawing/2014/main" id="{1259C59E-BAFC-4793-8772-A480CF7734E3}"/>
              </a:ext>
            </a:extLst>
          </p:cNvPr>
          <p:cNvSpPr/>
          <p:nvPr/>
        </p:nvSpPr>
        <p:spPr>
          <a:xfrm>
            <a:off x="2475443" y="3732612"/>
            <a:ext cx="4286276" cy="2448534"/>
          </a:xfrm>
          <a:prstGeom prst="wedgeRoundRectCallout">
            <a:avLst>
              <a:gd name="adj1" fmla="val -54044"/>
              <a:gd name="adj2" fmla="val -123966"/>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2">
                    <a:lumMod val="50000"/>
                  </a:schemeClr>
                </a:solidFill>
                <a:latin typeface="Raleway" panose="020B0604020202020204" charset="0"/>
              </a:rPr>
              <a:t>How does  poverty impact on people living in the UK?</a:t>
            </a:r>
          </a:p>
          <a:p>
            <a:pPr algn="ctr"/>
            <a:endParaRPr lang="en-GB" sz="2000" dirty="0">
              <a:solidFill>
                <a:schemeClr val="tx2">
                  <a:lumMod val="50000"/>
                </a:schemeClr>
              </a:solidFill>
              <a:latin typeface="Raleway" panose="020B0604020202020204" charset="0"/>
            </a:endParaRPr>
          </a:p>
          <a:p>
            <a:pPr algn="ctr"/>
            <a:r>
              <a:rPr lang="en-GB" sz="2000" dirty="0">
                <a:solidFill>
                  <a:schemeClr val="tx2">
                    <a:lumMod val="50000"/>
                  </a:schemeClr>
                </a:solidFill>
                <a:latin typeface="Raleway" panose="020B0604020202020204" charset="0"/>
              </a:rPr>
              <a:t>Will global poverty still be a challenge for the world in 2030?  </a:t>
            </a:r>
          </a:p>
        </p:txBody>
      </p:sp>
    </p:spTree>
    <p:extLst>
      <p:ext uri="{BB962C8B-B14F-4D97-AF65-F5344CB8AC3E}">
        <p14:creationId xmlns:p14="http://schemas.microsoft.com/office/powerpoint/2010/main" val="40568873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flipV="1">
            <a:off x="399480" y="6641224"/>
            <a:ext cx="8637016"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2123728" y="1403282"/>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3583"/>
            <a:ext cx="8301113" cy="46047"/>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2195736" y="1268823"/>
            <a:ext cx="3670033" cy="1001393"/>
          </a:xfrm>
          <a:prstGeom prst="rect">
            <a:avLst/>
          </a:prstGeom>
          <a:solidFill>
            <a:schemeClr val="accent5">
              <a:lumMod val="20000"/>
              <a:lumOff val="80000"/>
            </a:schemeClr>
          </a:solidFill>
          <a:ln>
            <a:noFill/>
          </a:ln>
        </p:spPr>
        <p:txBody>
          <a:bodyPr spcFirstLastPara="1" wrap="square" lIns="78190" tIns="78190" rIns="78190" bIns="78190" anchor="t" anchorCtr="0">
            <a:noAutofit/>
          </a:bodyPr>
          <a:lstStyle/>
          <a:p>
            <a:r>
              <a:rPr lang="en-GB" sz="3600" dirty="0">
                <a:latin typeface="Raleway"/>
                <a:ea typeface="Raleway"/>
                <a:cs typeface="Raleway"/>
                <a:sym typeface="Raleway"/>
              </a:rPr>
              <a:t>      Big Ideas </a:t>
            </a:r>
            <a:endParaRPr sz="3600" dirty="0">
              <a:latin typeface="Raleway"/>
              <a:ea typeface="Raleway"/>
              <a:cs typeface="Raleway"/>
              <a:sym typeface="Raleway"/>
            </a:endParaRPr>
          </a:p>
        </p:txBody>
      </p:sp>
      <p:sp>
        <p:nvSpPr>
          <p:cNvPr id="2" name="Rectangle 1">
            <a:extLst>
              <a:ext uri="{FF2B5EF4-FFF2-40B4-BE49-F238E27FC236}">
                <a16:creationId xmlns:a16="http://schemas.microsoft.com/office/drawing/2014/main" id="{79791D73-D621-4DA3-B21E-929E1498859D}"/>
              </a:ext>
            </a:extLst>
          </p:cNvPr>
          <p:cNvSpPr/>
          <p:nvPr/>
        </p:nvSpPr>
        <p:spPr>
          <a:xfrm>
            <a:off x="196799" y="2704004"/>
            <a:ext cx="8750401" cy="3693319"/>
          </a:xfrm>
          <a:prstGeom prst="rect">
            <a:avLst/>
          </a:prstGeom>
        </p:spPr>
        <p:txBody>
          <a:bodyPr wrap="square">
            <a:spAutoFit/>
          </a:bodyPr>
          <a:lstStyle/>
          <a:p>
            <a:r>
              <a:rPr lang="en-GB" b="1" dirty="0">
                <a:latin typeface="Raleway" panose="020B0604020202020204" charset="0"/>
              </a:rPr>
              <a:t>Big Idea Inequality &amp; Poverty. </a:t>
            </a:r>
          </a:p>
          <a:p>
            <a:r>
              <a:rPr lang="en-GB" b="1" dirty="0">
                <a:latin typeface="Raleway" panose="020B0604020202020204" charset="0"/>
              </a:rPr>
              <a:t>Absolute poverty </a:t>
            </a:r>
            <a:r>
              <a:rPr lang="en-GB" dirty="0">
                <a:latin typeface="Raleway" panose="020B0604020202020204" charset="0"/>
              </a:rPr>
              <a:t>is where a household cannot afford basic necessities such as food, shelter and clothing due to insufficient income. Around 10% of the world’s population live below the World Bank’s International poverty line, $1.90 per day. However, things are improving. There are three times fewer people living in extreme poverty than in 1978. </a:t>
            </a:r>
          </a:p>
          <a:p>
            <a:endParaRPr lang="en-GB" dirty="0">
              <a:latin typeface="Raleway" panose="020B0604020202020204" charset="0"/>
            </a:endParaRPr>
          </a:p>
          <a:p>
            <a:r>
              <a:rPr lang="en-GB" b="1" dirty="0">
                <a:latin typeface="Raleway" panose="020B0604020202020204" charset="0"/>
              </a:rPr>
              <a:t>Relative poverty </a:t>
            </a:r>
            <a:r>
              <a:rPr lang="en-GB" dirty="0">
                <a:latin typeface="Raleway" panose="020B0604020202020204" charset="0"/>
              </a:rPr>
              <a:t>is where household income is a certain percentage below average (median) incomes. </a:t>
            </a:r>
          </a:p>
          <a:p>
            <a:r>
              <a:rPr lang="en-GB" dirty="0">
                <a:latin typeface="Raleway" panose="020B0604020202020204" charset="0"/>
              </a:rPr>
              <a:t>Millions of people in both rich and poorer countries are effected by relative poverty, which has a range of different types of impacts on people. For example, it can restrict tangible things, like access to healthcare, but also things that are less easy to quantify, such as how individuals and families feel about themselves. </a:t>
            </a:r>
          </a:p>
        </p:txBody>
      </p:sp>
    </p:spTree>
    <p:extLst>
      <p:ext uri="{BB962C8B-B14F-4D97-AF65-F5344CB8AC3E}">
        <p14:creationId xmlns:p14="http://schemas.microsoft.com/office/powerpoint/2010/main" val="1246223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a:off x="2123728" y="6608009"/>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179513" y="131319"/>
            <a:ext cx="2664296"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000" b="1" dirty="0">
                <a:solidFill>
                  <a:srgbClr val="4FA0C1"/>
                </a:solidFill>
                <a:latin typeface="Prompt"/>
                <a:ea typeface="Prompt"/>
                <a:cs typeface="Prompt"/>
                <a:sym typeface="Prompt"/>
              </a:rPr>
              <a:t>// INTERNATIONAL INEQUALITIES //</a:t>
            </a:r>
            <a:endParaRPr sz="1000" dirty="0">
              <a:solidFill>
                <a:srgbClr val="4FA0C1"/>
              </a:solidFill>
              <a:latin typeface="Arial"/>
              <a:ea typeface="Arial"/>
              <a:cs typeface="Arial"/>
              <a:sym typeface="Arial"/>
            </a:endParaRPr>
          </a:p>
          <a:p>
            <a:pPr>
              <a:buClr>
                <a:srgbClr val="000000"/>
              </a:buClr>
              <a:buSzPts val="1100"/>
            </a:pPr>
            <a:r>
              <a:rPr lang="it" sz="1000" b="1" dirty="0">
                <a:solidFill>
                  <a:srgbClr val="4FA0C1"/>
                </a:solidFill>
                <a:latin typeface="Prompt"/>
                <a:ea typeface="Prompt"/>
                <a:cs typeface="Prompt"/>
                <a:sym typeface="Prompt"/>
              </a:rPr>
              <a:t>Teaching Learning Unit</a:t>
            </a:r>
            <a:endParaRPr sz="1000" dirty="0">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2052910" y="1379097"/>
            <a:ext cx="4620858" cy="735704"/>
          </a:xfrm>
          <a:prstGeom prst="rect">
            <a:avLst/>
          </a:prstGeom>
          <a:solidFill>
            <a:schemeClr val="accent5">
              <a:lumMod val="20000"/>
              <a:lumOff val="80000"/>
            </a:schemeClr>
          </a:solidFill>
          <a:ln>
            <a:noFill/>
          </a:ln>
        </p:spPr>
        <p:txBody>
          <a:bodyPr spcFirstLastPara="1" wrap="square" lIns="78190" tIns="78190" rIns="78190" bIns="78190" anchor="t" anchorCtr="0">
            <a:noAutofit/>
          </a:bodyPr>
          <a:lstStyle/>
          <a:p>
            <a:r>
              <a:rPr lang="en-GB" sz="3600" b="1" dirty="0">
                <a:solidFill>
                  <a:srgbClr val="595959"/>
                </a:solidFill>
                <a:latin typeface="Raleway" panose="020B0604020202020204" charset="0"/>
              </a:rPr>
              <a:t>Lesson</a:t>
            </a:r>
            <a:r>
              <a:rPr lang="en-GB" sz="3600" b="1" dirty="0">
                <a:solidFill>
                  <a:schemeClr val="tx2">
                    <a:lumMod val="50000"/>
                  </a:schemeClr>
                </a:solidFill>
                <a:latin typeface="Raleway" panose="020B0604020202020204" charset="0"/>
              </a:rPr>
              <a:t> </a:t>
            </a:r>
            <a:r>
              <a:rPr lang="en-GB" sz="3600" b="1" dirty="0">
                <a:solidFill>
                  <a:srgbClr val="595959"/>
                </a:solidFill>
                <a:latin typeface="Raleway" panose="020B0604020202020204" charset="0"/>
              </a:rPr>
              <a:t>Objectives</a:t>
            </a:r>
          </a:p>
        </p:txBody>
      </p:sp>
      <p:sp>
        <p:nvSpPr>
          <p:cNvPr id="152" name="Google Shape;152;p16"/>
          <p:cNvSpPr/>
          <p:nvPr/>
        </p:nvSpPr>
        <p:spPr>
          <a:xfrm rot="10800000" flipH="1">
            <a:off x="1820599" y="1161468"/>
            <a:ext cx="5559619" cy="43873"/>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2" name="Rectangle 1">
            <a:extLst>
              <a:ext uri="{FF2B5EF4-FFF2-40B4-BE49-F238E27FC236}">
                <a16:creationId xmlns:a16="http://schemas.microsoft.com/office/drawing/2014/main" id="{83FCACE6-8B58-4693-A19D-BFCDCB424655}"/>
              </a:ext>
            </a:extLst>
          </p:cNvPr>
          <p:cNvSpPr/>
          <p:nvPr/>
        </p:nvSpPr>
        <p:spPr>
          <a:xfrm>
            <a:off x="366745" y="2136339"/>
            <a:ext cx="8465671" cy="3970318"/>
          </a:xfrm>
          <a:prstGeom prst="rect">
            <a:avLst/>
          </a:prstGeom>
        </p:spPr>
        <p:txBody>
          <a:bodyPr wrap="square">
            <a:spAutoFit/>
          </a:bodyPr>
          <a:lstStyle/>
          <a:p>
            <a:r>
              <a:rPr lang="en-GB" sz="2800" b="1" dirty="0">
                <a:latin typeface="Raleway" panose="020B0604020202020204" charset="0"/>
              </a:rPr>
              <a:t>Students will be able to:</a:t>
            </a:r>
          </a:p>
          <a:p>
            <a:endParaRPr lang="en-GB" sz="2800" dirty="0">
              <a:latin typeface="Raleway" panose="020B0604020202020204" charset="0"/>
            </a:endParaRPr>
          </a:p>
          <a:p>
            <a:pPr marL="457200" indent="-457200">
              <a:buFont typeface="Arial" panose="020B0604020202020204" pitchFamily="34" charset="0"/>
              <a:buChar char="•"/>
            </a:pPr>
            <a:r>
              <a:rPr lang="en-GB" sz="2800" dirty="0">
                <a:latin typeface="Raleway" panose="020B0604020202020204" charset="0"/>
              </a:rPr>
              <a:t> Develop   their views on fairness and equality in  the world</a:t>
            </a:r>
          </a:p>
          <a:p>
            <a:pPr marL="457200" indent="-457200">
              <a:buFont typeface="Arial" panose="020B0604020202020204" pitchFamily="34" charset="0"/>
              <a:buChar char="•"/>
            </a:pPr>
            <a:r>
              <a:rPr lang="en-GB" sz="2800" dirty="0">
                <a:latin typeface="Raleway" panose="020B0604020202020204" charset="0"/>
              </a:rPr>
              <a:t>Explain the difference between absolute and relative poverty</a:t>
            </a:r>
          </a:p>
          <a:p>
            <a:pPr marL="457200" indent="-457200">
              <a:buFont typeface="Arial" panose="020B0604020202020204" pitchFamily="34" charset="0"/>
              <a:buChar char="•"/>
            </a:pPr>
            <a:r>
              <a:rPr lang="en-GB" sz="2800" dirty="0">
                <a:latin typeface="Raleway" panose="020B0604020202020204" charset="0"/>
              </a:rPr>
              <a:t>Evaluate the impact of extreme poverty and identify some current trends between and within countries</a:t>
            </a:r>
          </a:p>
        </p:txBody>
      </p:sp>
      <p:sp>
        <p:nvSpPr>
          <p:cNvPr id="21" name="Rectangle 20">
            <a:extLst>
              <a:ext uri="{FF2B5EF4-FFF2-40B4-BE49-F238E27FC236}">
                <a16:creationId xmlns:a16="http://schemas.microsoft.com/office/drawing/2014/main" id="{91BE24E6-485D-48AE-8A76-51E588A8EE27}"/>
              </a:ext>
            </a:extLst>
          </p:cNvPr>
          <p:cNvSpPr/>
          <p:nvPr/>
        </p:nvSpPr>
        <p:spPr>
          <a:xfrm>
            <a:off x="2771799" y="104340"/>
            <a:ext cx="4032449" cy="9144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Raleway" panose="020B0604020202020204" charset="0"/>
              </a:rPr>
              <a:t>International Inequality </a:t>
            </a:r>
          </a:p>
          <a:p>
            <a:pPr algn="ctr"/>
            <a:r>
              <a:rPr lang="en-GB" dirty="0">
                <a:latin typeface="Raleway" panose="020B0604020202020204" charset="0"/>
              </a:rPr>
              <a:t>Lesson 2 – Inequality and Poverty</a:t>
            </a:r>
          </a:p>
          <a:p>
            <a:pPr algn="ctr"/>
            <a:r>
              <a:rPr lang="en-GB" dirty="0">
                <a:latin typeface="Raleway" panose="020B0604020202020204" charset="0"/>
              </a:rPr>
              <a:t>How do we define poverty</a:t>
            </a:r>
            <a:r>
              <a:rPr lang="en-GB" dirty="0"/>
              <a:t>? </a:t>
            </a:r>
          </a:p>
        </p:txBody>
      </p:sp>
    </p:spTree>
    <p:extLst>
      <p:ext uri="{BB962C8B-B14F-4D97-AF65-F5344CB8AC3E}">
        <p14:creationId xmlns:p14="http://schemas.microsoft.com/office/powerpoint/2010/main" val="4247234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6" name="Google Shape;136;p16"/>
          <p:cNvSpPr/>
          <p:nvPr/>
        </p:nvSpPr>
        <p:spPr>
          <a:xfrm rot="10800000" flipH="1">
            <a:off x="399480" y="6533989"/>
            <a:ext cx="8355100" cy="107235"/>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37" name="Google Shape;137;p16"/>
          <p:cNvSpPr txBox="1"/>
          <p:nvPr/>
        </p:nvSpPr>
        <p:spPr>
          <a:xfrm>
            <a:off x="4880884" y="117666"/>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1" name="Google Shape;151;p16"/>
          <p:cNvSpPr txBox="1"/>
          <p:nvPr/>
        </p:nvSpPr>
        <p:spPr>
          <a:xfrm>
            <a:off x="311583" y="1190264"/>
            <a:ext cx="5614781" cy="1136093"/>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52" name="Google Shape;152;p16"/>
          <p:cNvSpPr/>
          <p:nvPr/>
        </p:nvSpPr>
        <p:spPr>
          <a:xfrm rot="10800000" flipH="1">
            <a:off x="366746" y="1065757"/>
            <a:ext cx="8301113" cy="45719"/>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1043608" y="1191445"/>
            <a:ext cx="6836816" cy="1001393"/>
          </a:xfrm>
          <a:prstGeom prst="rect">
            <a:avLst/>
          </a:prstGeom>
          <a:solidFill>
            <a:schemeClr val="accent5">
              <a:lumMod val="20000"/>
              <a:lumOff val="80000"/>
            </a:schemeClr>
          </a:solidFill>
          <a:ln>
            <a:noFill/>
          </a:ln>
        </p:spPr>
        <p:txBody>
          <a:bodyPr spcFirstLastPara="1" wrap="square" lIns="78190" tIns="78190" rIns="78190" bIns="78190" anchor="t" anchorCtr="0">
            <a:noAutofit/>
          </a:bodyPr>
          <a:lstStyle/>
          <a:p>
            <a:r>
              <a:rPr lang="en-GB" sz="4000" b="1" dirty="0">
                <a:solidFill>
                  <a:srgbClr val="595959"/>
                </a:solidFill>
                <a:latin typeface="Raleway" panose="020B0604020202020204" charset="0"/>
              </a:rPr>
              <a:t>Recap from last lesson </a:t>
            </a:r>
            <a:endParaRPr sz="4000" dirty="0">
              <a:latin typeface="Raleway"/>
              <a:ea typeface="Raleway"/>
              <a:cs typeface="Raleway"/>
              <a:sym typeface="Raleway"/>
            </a:endParaRPr>
          </a:p>
        </p:txBody>
      </p:sp>
      <p:pic>
        <p:nvPicPr>
          <p:cNvPr id="2" name="Picture 1">
            <a:extLst>
              <a:ext uri="{FF2B5EF4-FFF2-40B4-BE49-F238E27FC236}">
                <a16:creationId xmlns:a16="http://schemas.microsoft.com/office/drawing/2014/main" id="{A4BCDD74-FABF-4ECE-8770-CC12C8AA3E64}"/>
              </a:ext>
            </a:extLst>
          </p:cNvPr>
          <p:cNvPicPr>
            <a:picLocks noChangeAspect="1"/>
          </p:cNvPicPr>
          <p:nvPr/>
        </p:nvPicPr>
        <p:blipFill>
          <a:blip r:embed="rId4"/>
          <a:stretch>
            <a:fillRect/>
          </a:stretch>
        </p:blipFill>
        <p:spPr>
          <a:xfrm>
            <a:off x="3941009" y="2798009"/>
            <a:ext cx="1261981" cy="1261981"/>
          </a:xfrm>
          <a:prstGeom prst="rect">
            <a:avLst/>
          </a:prstGeom>
        </p:spPr>
      </p:pic>
      <p:sp>
        <p:nvSpPr>
          <p:cNvPr id="21" name="Rectangle 20" descr="Questions">
            <a:extLst>
              <a:ext uri="{FF2B5EF4-FFF2-40B4-BE49-F238E27FC236}">
                <a16:creationId xmlns:a16="http://schemas.microsoft.com/office/drawing/2014/main" id="{54F6A9B8-6145-4DB1-A8AE-3C8D9E95BB69}"/>
              </a:ext>
            </a:extLst>
          </p:cNvPr>
          <p:cNvSpPr/>
          <p:nvPr/>
        </p:nvSpPr>
        <p:spPr>
          <a:xfrm>
            <a:off x="3942000" y="2799000"/>
            <a:ext cx="1260000" cy="1260000"/>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graphicFrame>
        <p:nvGraphicFramePr>
          <p:cNvPr id="22" name="Content Placeholder 2">
            <a:extLst>
              <a:ext uri="{FF2B5EF4-FFF2-40B4-BE49-F238E27FC236}">
                <a16:creationId xmlns:a16="http://schemas.microsoft.com/office/drawing/2014/main" id="{3FE93CEC-B2C1-4D87-A102-9AA27BE18635}"/>
              </a:ext>
            </a:extLst>
          </p:cNvPr>
          <p:cNvGraphicFramePr>
            <a:graphicFrameLocks/>
          </p:cNvGraphicFramePr>
          <p:nvPr>
            <p:extLst>
              <p:ext uri="{D42A27DB-BD31-4B8C-83A1-F6EECF244321}">
                <p14:modId xmlns:p14="http://schemas.microsoft.com/office/powerpoint/2010/main" val="1446240272"/>
              </p:ext>
            </p:extLst>
          </p:nvPr>
        </p:nvGraphicFramePr>
        <p:xfrm>
          <a:off x="565352" y="2406989"/>
          <a:ext cx="7535906" cy="355294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987304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6"/>
          <p:cNvPicPr preferRelativeResize="0"/>
          <p:nvPr/>
        </p:nvPicPr>
        <p:blipFill rotWithShape="1">
          <a:blip r:embed="rId3">
            <a:alphaModFix/>
          </a:blip>
          <a:srcRect/>
          <a:stretch/>
        </p:blipFill>
        <p:spPr>
          <a:xfrm>
            <a:off x="7375259" y="472532"/>
            <a:ext cx="1379321" cy="447003"/>
          </a:xfrm>
          <a:prstGeom prst="rect">
            <a:avLst/>
          </a:prstGeom>
          <a:noFill/>
          <a:ln>
            <a:noFill/>
          </a:ln>
        </p:spPr>
      </p:pic>
      <p:sp>
        <p:nvSpPr>
          <p:cNvPr id="133" name="Google Shape;133;p16"/>
          <p:cNvSpPr txBox="1"/>
          <p:nvPr/>
        </p:nvSpPr>
        <p:spPr>
          <a:xfrm>
            <a:off x="441921" y="1540612"/>
            <a:ext cx="5352823" cy="1304403"/>
          </a:xfrm>
          <a:prstGeom prst="rect">
            <a:avLst/>
          </a:prstGeom>
          <a:noFill/>
          <a:ln>
            <a:noFill/>
          </a:ln>
        </p:spPr>
        <p:txBody>
          <a:bodyPr spcFirstLastPara="1" wrap="square" lIns="78190" tIns="78190" rIns="78190" bIns="78190" anchor="t" anchorCtr="0">
            <a:noAutofit/>
          </a:bodyPr>
          <a:lstStyle/>
          <a:p>
            <a:endParaRPr sz="941">
              <a:solidFill>
                <a:schemeClr val="dk1"/>
              </a:solidFill>
              <a:latin typeface="Raleway"/>
              <a:ea typeface="Raleway"/>
              <a:cs typeface="Raleway"/>
              <a:sym typeface="Raleway"/>
            </a:endParaRPr>
          </a:p>
          <a:p>
            <a:endParaRPr sz="941">
              <a:solidFill>
                <a:schemeClr val="dk1"/>
              </a:solidFill>
              <a:latin typeface="Raleway"/>
              <a:ea typeface="Raleway"/>
              <a:cs typeface="Raleway"/>
              <a:sym typeface="Raleway"/>
            </a:endParaRPr>
          </a:p>
          <a:p>
            <a:endParaRPr sz="1539"/>
          </a:p>
        </p:txBody>
      </p:sp>
      <p:sp>
        <p:nvSpPr>
          <p:cNvPr id="134" name="Google Shape;134;p16"/>
          <p:cNvSpPr txBox="1"/>
          <p:nvPr/>
        </p:nvSpPr>
        <p:spPr>
          <a:xfrm>
            <a:off x="648941" y="5354774"/>
            <a:ext cx="4469709" cy="962381"/>
          </a:xfrm>
          <a:prstGeom prst="rect">
            <a:avLst/>
          </a:prstGeom>
          <a:noFill/>
          <a:ln>
            <a:noFill/>
          </a:ln>
        </p:spPr>
        <p:txBody>
          <a:bodyPr spcFirstLastPara="1" wrap="square" lIns="78190" tIns="78190" rIns="78190" bIns="78190" anchor="t" anchorCtr="0">
            <a:noAutofit/>
          </a:bodyPr>
          <a:lstStyle/>
          <a:p>
            <a:pPr>
              <a:buClr>
                <a:srgbClr val="000000"/>
              </a:buClr>
              <a:buSzPts val="1400"/>
            </a:pPr>
            <a:endParaRPr sz="1197" b="1" dirty="0">
              <a:solidFill>
                <a:srgbClr val="3174BA"/>
              </a:solidFill>
              <a:latin typeface="Prompt"/>
              <a:ea typeface="Prompt"/>
              <a:cs typeface="Prompt"/>
              <a:sym typeface="Prompt"/>
            </a:endParaRPr>
          </a:p>
        </p:txBody>
      </p:sp>
      <p:sp>
        <p:nvSpPr>
          <p:cNvPr id="135" name="Google Shape;135;p16"/>
          <p:cNvSpPr txBox="1"/>
          <p:nvPr/>
        </p:nvSpPr>
        <p:spPr>
          <a:xfrm>
            <a:off x="286095" y="3904965"/>
            <a:ext cx="5484444" cy="549573"/>
          </a:xfrm>
          <a:prstGeom prst="rect">
            <a:avLst/>
          </a:prstGeom>
          <a:noFill/>
          <a:ln>
            <a:noFill/>
          </a:ln>
        </p:spPr>
        <p:txBody>
          <a:bodyPr spcFirstLastPara="1" wrap="square" lIns="78190" tIns="78190" rIns="78190" bIns="78190" anchor="t" anchorCtr="0">
            <a:noAutofit/>
          </a:bodyPr>
          <a:lstStyle/>
          <a:p>
            <a:pPr>
              <a:buClr>
                <a:srgbClr val="000000"/>
              </a:buClr>
              <a:buSzPts val="1100"/>
            </a:pPr>
            <a:endParaRPr sz="1026" b="1" dirty="0">
              <a:solidFill>
                <a:schemeClr val="lt1"/>
              </a:solidFill>
              <a:latin typeface="Prompt"/>
              <a:ea typeface="Prompt"/>
              <a:cs typeface="Prompt"/>
              <a:sym typeface="Prompt"/>
            </a:endParaRPr>
          </a:p>
          <a:p>
            <a:pPr>
              <a:buClr>
                <a:srgbClr val="000000"/>
              </a:buClr>
              <a:buSzPts val="1400"/>
            </a:pPr>
            <a:endParaRPr sz="1197" b="1" dirty="0">
              <a:solidFill>
                <a:srgbClr val="3174BA"/>
              </a:solidFill>
              <a:latin typeface="Prompt"/>
              <a:ea typeface="Prompt"/>
              <a:cs typeface="Prompt"/>
              <a:sym typeface="Prompt"/>
            </a:endParaRPr>
          </a:p>
        </p:txBody>
      </p:sp>
      <p:sp>
        <p:nvSpPr>
          <p:cNvPr id="137" name="Google Shape;137;p16"/>
          <p:cNvSpPr txBox="1"/>
          <p:nvPr/>
        </p:nvSpPr>
        <p:spPr>
          <a:xfrm>
            <a:off x="4771008" y="514460"/>
            <a:ext cx="1379321" cy="446945"/>
          </a:xfrm>
          <a:prstGeom prst="rect">
            <a:avLst/>
          </a:prstGeom>
          <a:noFill/>
          <a:ln>
            <a:noFill/>
          </a:ln>
        </p:spPr>
        <p:txBody>
          <a:bodyPr spcFirstLastPara="1" wrap="square" lIns="78190" tIns="78190" rIns="78190" bIns="78190" anchor="t" anchorCtr="0">
            <a:noAutofit/>
          </a:bodyPr>
          <a:lstStyle/>
          <a:p>
            <a:r>
              <a:rPr lang="en-GB" sz="1881" b="1" dirty="0">
                <a:solidFill>
                  <a:srgbClr val="595959"/>
                </a:solidFill>
                <a:latin typeface="Prompt"/>
                <a:ea typeface="Prompt"/>
                <a:cs typeface="Prompt"/>
                <a:sym typeface="Prompt"/>
              </a:rPr>
              <a:t>Lesson 2 </a:t>
            </a:r>
            <a:endParaRPr sz="1881" b="1" dirty="0">
              <a:solidFill>
                <a:srgbClr val="595959"/>
              </a:solidFill>
              <a:latin typeface="Prompt"/>
              <a:ea typeface="Prompt"/>
              <a:cs typeface="Prompt"/>
              <a:sym typeface="Prompt"/>
            </a:endParaRPr>
          </a:p>
        </p:txBody>
      </p:sp>
      <p:sp>
        <p:nvSpPr>
          <p:cNvPr id="138" name="Google Shape;138;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2" name="Google Shape;142;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3" name="Google Shape;143;p16"/>
          <p:cNvSpPr txBox="1"/>
          <p:nvPr/>
        </p:nvSpPr>
        <p:spPr>
          <a:xfrm>
            <a:off x="311583" y="445186"/>
            <a:ext cx="3718215" cy="549573"/>
          </a:xfrm>
          <a:prstGeom prst="rect">
            <a:avLst/>
          </a:prstGeom>
          <a:noFill/>
          <a:ln>
            <a:noFill/>
          </a:ln>
        </p:spPr>
        <p:txBody>
          <a:bodyPr spcFirstLastPara="1" wrap="square" lIns="78190" tIns="78190" rIns="78190" bIns="78190" anchor="t" anchorCtr="0">
            <a:noAutofit/>
          </a:bodyPr>
          <a:lstStyle/>
          <a:p>
            <a:pPr>
              <a:buClr>
                <a:srgbClr val="000000"/>
              </a:buClr>
              <a:buSzPts val="1400"/>
            </a:pPr>
            <a:r>
              <a:rPr lang="it" sz="1197" b="1">
                <a:solidFill>
                  <a:srgbClr val="4FA0C1"/>
                </a:solidFill>
                <a:latin typeface="Prompt"/>
                <a:ea typeface="Prompt"/>
                <a:cs typeface="Prompt"/>
                <a:sym typeface="Prompt"/>
              </a:rPr>
              <a:t>// </a:t>
            </a:r>
            <a:r>
              <a:rPr lang="it" sz="1539" b="1">
                <a:solidFill>
                  <a:srgbClr val="4FA0C1"/>
                </a:solidFill>
                <a:latin typeface="Prompt"/>
                <a:ea typeface="Prompt"/>
                <a:cs typeface="Prompt"/>
                <a:sym typeface="Prompt"/>
              </a:rPr>
              <a:t>INTERNATIONAL INEQUALITIES</a:t>
            </a:r>
            <a:r>
              <a:rPr lang="it" sz="1197" b="1">
                <a:solidFill>
                  <a:srgbClr val="4FA0C1"/>
                </a:solidFill>
                <a:latin typeface="Prompt"/>
                <a:ea typeface="Prompt"/>
                <a:cs typeface="Prompt"/>
                <a:sym typeface="Prompt"/>
              </a:rPr>
              <a:t> //</a:t>
            </a:r>
            <a:endParaRPr sz="1197">
              <a:solidFill>
                <a:srgbClr val="4FA0C1"/>
              </a:solidFill>
              <a:latin typeface="Arial"/>
              <a:ea typeface="Arial"/>
              <a:cs typeface="Arial"/>
              <a:sym typeface="Arial"/>
            </a:endParaRPr>
          </a:p>
          <a:p>
            <a:pPr>
              <a:buClr>
                <a:srgbClr val="000000"/>
              </a:buClr>
              <a:buSzPts val="1100"/>
            </a:pPr>
            <a:r>
              <a:rPr lang="it" sz="1539" b="1">
                <a:solidFill>
                  <a:srgbClr val="4FA0C1"/>
                </a:solidFill>
                <a:latin typeface="Prompt"/>
                <a:ea typeface="Prompt"/>
                <a:cs typeface="Prompt"/>
                <a:sym typeface="Prompt"/>
              </a:rPr>
              <a:t>Teaching Learning Unit</a:t>
            </a:r>
            <a:endParaRPr sz="1197">
              <a:solidFill>
                <a:srgbClr val="4FA0C1"/>
              </a:solidFill>
              <a:latin typeface="Arial"/>
              <a:ea typeface="Arial"/>
              <a:cs typeface="Arial"/>
              <a:sym typeface="Arial"/>
            </a:endParaRPr>
          </a:p>
        </p:txBody>
      </p:sp>
      <p:sp>
        <p:nvSpPr>
          <p:cNvPr id="144" name="Google Shape;144;p16"/>
          <p:cNvSpPr txBox="1"/>
          <p:nvPr/>
        </p:nvSpPr>
        <p:spPr>
          <a:xfrm>
            <a:off x="6260205" y="3073790"/>
            <a:ext cx="2407654" cy="3106038"/>
          </a:xfrm>
          <a:prstGeom prst="rect">
            <a:avLst/>
          </a:prstGeom>
          <a:noFill/>
          <a:ln>
            <a:noFill/>
          </a:ln>
        </p:spPr>
        <p:txBody>
          <a:bodyPr spcFirstLastPara="1" wrap="square" lIns="78190" tIns="78190" rIns="78190" bIns="78190" anchor="t" anchorCtr="0">
            <a:noAutofit/>
          </a:bodyPr>
          <a:lstStyle/>
          <a:p>
            <a:pPr algn="r"/>
            <a:endParaRPr sz="1539"/>
          </a:p>
        </p:txBody>
      </p:sp>
      <p:sp>
        <p:nvSpPr>
          <p:cNvPr id="147" name="Google Shape;147;p16"/>
          <p:cNvSpPr txBox="1"/>
          <p:nvPr/>
        </p:nvSpPr>
        <p:spPr>
          <a:xfrm rot="5400000">
            <a:off x="7488738" y="5031624"/>
            <a:ext cx="1533520" cy="646300"/>
          </a:xfrm>
          <a:prstGeom prst="rect">
            <a:avLst/>
          </a:prstGeom>
          <a:noFill/>
          <a:ln>
            <a:noFill/>
          </a:ln>
        </p:spPr>
        <p:txBody>
          <a:bodyPr spcFirstLastPara="1" wrap="square" lIns="78190" tIns="78190" rIns="78190" bIns="78190" anchor="t" anchorCtr="0">
            <a:noAutofit/>
          </a:bodyPr>
          <a:lstStyle/>
          <a:p>
            <a:r>
              <a:rPr lang="it" sz="2566" b="1">
                <a:solidFill>
                  <a:schemeClr val="lt1"/>
                </a:solidFill>
                <a:latin typeface="Prompt"/>
                <a:ea typeface="Prompt"/>
                <a:cs typeface="Prompt"/>
                <a:sym typeface="Prompt"/>
              </a:rPr>
              <a:t>STEP 3</a:t>
            </a:r>
            <a:endParaRPr sz="2566" b="1">
              <a:solidFill>
                <a:schemeClr val="lt1"/>
              </a:solidFill>
              <a:latin typeface="Prompt"/>
              <a:ea typeface="Prompt"/>
              <a:cs typeface="Prompt"/>
              <a:sym typeface="Prompt"/>
            </a:endParaRPr>
          </a:p>
        </p:txBody>
      </p:sp>
      <p:sp>
        <p:nvSpPr>
          <p:cNvPr id="152" name="Google Shape;152;p16"/>
          <p:cNvSpPr/>
          <p:nvPr/>
        </p:nvSpPr>
        <p:spPr>
          <a:xfrm rot="10800000" flipH="1">
            <a:off x="366746" y="1059785"/>
            <a:ext cx="8387834" cy="49845"/>
          </a:xfrm>
          <a:prstGeom prst="rect">
            <a:avLst/>
          </a:prstGeom>
          <a:solidFill>
            <a:srgbClr val="4FA0C1"/>
          </a:solidFill>
          <a:ln>
            <a:noFill/>
          </a:ln>
        </p:spPr>
        <p:txBody>
          <a:bodyPr spcFirstLastPara="1" wrap="square" lIns="78190" tIns="78190" rIns="78190" bIns="78190" anchor="ctr" anchorCtr="0">
            <a:noAutofit/>
          </a:bodyPr>
          <a:lstStyle/>
          <a:p>
            <a:endParaRPr sz="1539"/>
          </a:p>
        </p:txBody>
      </p:sp>
      <p:sp>
        <p:nvSpPr>
          <p:cNvPr id="153" name="Google Shape;153;p16"/>
          <p:cNvSpPr txBox="1"/>
          <p:nvPr/>
        </p:nvSpPr>
        <p:spPr>
          <a:xfrm>
            <a:off x="1640847" y="1294407"/>
            <a:ext cx="5862305" cy="648561"/>
          </a:xfrm>
          <a:prstGeom prst="rect">
            <a:avLst/>
          </a:prstGeom>
          <a:solidFill>
            <a:schemeClr val="accent5">
              <a:lumMod val="20000"/>
              <a:lumOff val="80000"/>
            </a:schemeClr>
          </a:solidFill>
          <a:ln>
            <a:noFill/>
          </a:ln>
        </p:spPr>
        <p:txBody>
          <a:bodyPr spcFirstLastPara="1" wrap="square" lIns="78190" tIns="78190" rIns="78190" bIns="78190" anchor="t" anchorCtr="0">
            <a:noAutofit/>
          </a:bodyPr>
          <a:lstStyle/>
          <a:p>
            <a:r>
              <a:rPr lang="en-US" sz="3600" b="1" dirty="0">
                <a:solidFill>
                  <a:srgbClr val="595959"/>
                </a:solidFill>
                <a:latin typeface="Raleway" panose="020B0604020202020204" charset="0"/>
              </a:rPr>
              <a:t>Activity One: Gallery Walk</a:t>
            </a:r>
            <a:endParaRPr sz="3600" dirty="0">
              <a:latin typeface="Raleway"/>
              <a:ea typeface="Raleway"/>
              <a:cs typeface="Raleway"/>
              <a:sym typeface="Raleway"/>
            </a:endParaRPr>
          </a:p>
        </p:txBody>
      </p:sp>
      <p:sp>
        <p:nvSpPr>
          <p:cNvPr id="2" name="Rectangle 1">
            <a:extLst>
              <a:ext uri="{FF2B5EF4-FFF2-40B4-BE49-F238E27FC236}">
                <a16:creationId xmlns:a16="http://schemas.microsoft.com/office/drawing/2014/main" id="{EBD35229-8F75-4380-B5CF-F7AA76EAF8E6}"/>
              </a:ext>
            </a:extLst>
          </p:cNvPr>
          <p:cNvSpPr/>
          <p:nvPr/>
        </p:nvSpPr>
        <p:spPr>
          <a:xfrm>
            <a:off x="441921" y="2684823"/>
            <a:ext cx="8387834" cy="3539430"/>
          </a:xfrm>
          <a:prstGeom prst="rect">
            <a:avLst/>
          </a:prstGeom>
        </p:spPr>
        <p:txBody>
          <a:bodyPr wrap="square">
            <a:spAutoFit/>
          </a:bodyPr>
          <a:lstStyle/>
          <a:p>
            <a:pPr marL="457200" indent="-457200">
              <a:buFont typeface="Arial" panose="020B0604020202020204" pitchFamily="34" charset="0"/>
              <a:buChar char="•"/>
            </a:pPr>
            <a:r>
              <a:rPr lang="en-US" sz="2800" dirty="0">
                <a:latin typeface="Raleway" panose="020B0604020202020204" charset="0"/>
              </a:rPr>
              <a:t>Walk around the room and write down what words, ideas and thought you have when looking at the pictures displayed around the room. </a:t>
            </a:r>
          </a:p>
          <a:p>
            <a:pPr marL="457200" indent="-457200">
              <a:buFont typeface="Arial" panose="020B0604020202020204" pitchFamily="34" charset="0"/>
              <a:buChar char="•"/>
            </a:pPr>
            <a:endParaRPr lang="en-US" sz="2800" dirty="0">
              <a:latin typeface="Raleway" panose="020B0604020202020204" charset="0"/>
            </a:endParaRPr>
          </a:p>
          <a:p>
            <a:pPr marL="457200" indent="-457200">
              <a:buFont typeface="Arial" panose="020B0604020202020204" pitchFamily="34" charset="0"/>
              <a:buChar char="•"/>
            </a:pPr>
            <a:r>
              <a:rPr lang="en-US" sz="2800" dirty="0">
                <a:latin typeface="Raleway" panose="020B0604020202020204" charset="0"/>
              </a:rPr>
              <a:t>Write down the first things that come into your head when you look at these pictures. </a:t>
            </a:r>
          </a:p>
          <a:p>
            <a:pPr marL="457200" indent="-457200">
              <a:buFont typeface="Arial" panose="020B0604020202020204" pitchFamily="34" charset="0"/>
              <a:buChar char="•"/>
            </a:pPr>
            <a:endParaRPr lang="en-US" sz="2800" dirty="0">
              <a:latin typeface="Raleway" panose="020B0604020202020204" charset="0"/>
            </a:endParaRPr>
          </a:p>
          <a:p>
            <a:pPr marL="457200" indent="-457200">
              <a:buFont typeface="Arial" panose="020B0604020202020204" pitchFamily="34" charset="0"/>
              <a:buChar char="•"/>
            </a:pPr>
            <a:r>
              <a:rPr lang="en-US" sz="2800" dirty="0">
                <a:latin typeface="Raleway" panose="020B0604020202020204" charset="0"/>
              </a:rPr>
              <a:t>Use the post it notes </a:t>
            </a:r>
          </a:p>
        </p:txBody>
      </p:sp>
    </p:spTree>
    <p:extLst>
      <p:ext uri="{BB962C8B-B14F-4D97-AF65-F5344CB8AC3E}">
        <p14:creationId xmlns:p14="http://schemas.microsoft.com/office/powerpoint/2010/main" val="17603700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1426</TotalTime>
  <Words>3542</Words>
  <Application>Microsoft Office PowerPoint</Application>
  <PresentationFormat>On-screen Show (4:3)</PresentationFormat>
  <Paragraphs>435</Paragraphs>
  <Slides>36</Slides>
  <Notes>36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Calibri</vt:lpstr>
      <vt:lpstr>Prompt</vt:lpstr>
      <vt:lpstr>Raleway</vt:lpstr>
      <vt:lpstr>Raleway ExtraBold</vt:lpstr>
      <vt:lpstr>Symbol</vt:lpstr>
      <vt:lpstr>Wingdings</vt:lpstr>
      <vt:lpstr>Wingdings 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Ayre</dc:creator>
  <cp:lastModifiedBy>Kevin Ayre</cp:lastModifiedBy>
  <cp:revision>33</cp:revision>
  <dcterms:created xsi:type="dcterms:W3CDTF">2020-01-03T14:42:02Z</dcterms:created>
  <dcterms:modified xsi:type="dcterms:W3CDTF">2020-07-21T15:41:05Z</dcterms:modified>
</cp:coreProperties>
</file>