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9"/>
  </p:notesMasterIdLst>
  <p:sldIdLst>
    <p:sldId id="257" r:id="rId2"/>
    <p:sldId id="258" r:id="rId3"/>
    <p:sldId id="278" r:id="rId4"/>
    <p:sldId id="261" r:id="rId5"/>
    <p:sldId id="260" r:id="rId6"/>
    <p:sldId id="263" r:id="rId7"/>
    <p:sldId id="271" r:id="rId8"/>
    <p:sldId id="266" r:id="rId9"/>
    <p:sldId id="265" r:id="rId10"/>
    <p:sldId id="277" r:id="rId11"/>
    <p:sldId id="279" r:id="rId12"/>
    <p:sldId id="274" r:id="rId13"/>
    <p:sldId id="281" r:id="rId14"/>
    <p:sldId id="280" r:id="rId15"/>
    <p:sldId id="282" r:id="rId16"/>
    <p:sldId id="283" r:id="rId17"/>
    <p:sldId id="275" r:id="rId18"/>
    <p:sldId id="287" r:id="rId19"/>
    <p:sldId id="284" r:id="rId20"/>
    <p:sldId id="272" r:id="rId21"/>
    <p:sldId id="286" r:id="rId22"/>
    <p:sldId id="270" r:id="rId23"/>
    <p:sldId id="285" r:id="rId24"/>
    <p:sldId id="291" r:id="rId25"/>
    <p:sldId id="276" r:id="rId26"/>
    <p:sldId id="290" r:id="rId27"/>
    <p:sldId id="295" r:id="rId28"/>
    <p:sldId id="289" r:id="rId29"/>
    <p:sldId id="296" r:id="rId30"/>
    <p:sldId id="288" r:id="rId31"/>
    <p:sldId id="293" r:id="rId32"/>
    <p:sldId id="297" r:id="rId33"/>
    <p:sldId id="298" r:id="rId34"/>
    <p:sldId id="294" r:id="rId35"/>
    <p:sldId id="269" r:id="rId36"/>
    <p:sldId id="299" r:id="rId37"/>
    <p:sldId id="302" r:id="rId38"/>
  </p:sldIdLst>
  <p:sldSz cx="10691813" cy="7559675"/>
  <p:notesSz cx="7559675" cy="106918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29" autoAdjust="0"/>
  </p:normalViewPr>
  <p:slideViewPr>
    <p:cSldViewPr snapToGrid="0">
      <p:cViewPr varScale="1">
        <p:scale>
          <a:sx n="97" d="100"/>
          <a:sy n="97" d="100"/>
        </p:scale>
        <p:origin x="8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youtube.com/watch?v=w5wORaWcWPY"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mapswire.com/africa/political-map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n.wikipedia.org/wiki/Mosquito"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flickr.com/photos/hdptcar/797338005/?map=1"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commons.wikimedia.org/wiki/File:2012_South_Africa_Products_Export_Treemap.png"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en.wikipedia.org/wiki/Diamonds_Are_Forever_(novel)"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geo41.com/human-physical-influences"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commons.wikimedia.org/wiki/File:Trade_blocs.png"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tracingafricanroots.wordpress.com/maps/sahel-interior/"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commons.wikimedia.org/wiki/File:Countries_by_GNI_(PPP)_per_capita_in_2016.png"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04807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46781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34650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https://live.staticflickr.com/1934/43998801865_004284f177_b.jpg</a:t>
            </a:r>
          </a:p>
          <a:p>
            <a:r>
              <a:rPr lang="en-GB" dirty="0"/>
              <a:t>https://upload.wikimedia.org/wikipedia/commons/c/c5/Un-flag-square.png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299569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06751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967427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05807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https://www.youtube.com/watch?v=w5wORaWcWPY</a:t>
            </a:r>
            <a:endParaRPr dirty="0"/>
          </a:p>
        </p:txBody>
      </p:sp>
    </p:spTree>
    <p:extLst>
      <p:ext uri="{BB962C8B-B14F-4D97-AF65-F5344CB8AC3E}">
        <p14:creationId xmlns:p14="http://schemas.microsoft.com/office/powerpoint/2010/main" val="2686680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77862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16273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795893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42763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45022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857608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https://mapswire.com/africa/political-maps/</a:t>
            </a:r>
            <a:endParaRPr dirty="0"/>
          </a:p>
        </p:txBody>
      </p:sp>
    </p:spTree>
    <p:extLst>
      <p:ext uri="{BB962C8B-B14F-4D97-AF65-F5344CB8AC3E}">
        <p14:creationId xmlns:p14="http://schemas.microsoft.com/office/powerpoint/2010/main" val="688561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Https://en.wikipedia.org/wiki/Mosquito</a:t>
            </a:r>
            <a:endParaRPr lang="en-GB" dirty="0"/>
          </a:p>
          <a:p>
            <a:pPr marL="0" lvl="0" indent="0" algn="l" rtl="0">
              <a:lnSpc>
                <a:spcPct val="100000"/>
              </a:lnSpc>
              <a:spcBef>
                <a:spcPts val="0"/>
              </a:spcBef>
              <a:spcAft>
                <a:spcPts val="0"/>
              </a:spcAft>
              <a:buSzPts val="1100"/>
              <a:buNone/>
            </a:pPr>
            <a:r>
              <a:rPr lang="en-GB" dirty="0">
                <a:hlinkClick r:id="rId4"/>
              </a:rPr>
              <a:t>https://www.flickr.com/photos/hdptcar/797338005/?map=1</a:t>
            </a:r>
            <a:endParaRPr dirty="0"/>
          </a:p>
        </p:txBody>
      </p:sp>
    </p:spTree>
    <p:extLst>
      <p:ext uri="{BB962C8B-B14F-4D97-AF65-F5344CB8AC3E}">
        <p14:creationId xmlns:p14="http://schemas.microsoft.com/office/powerpoint/2010/main" val="1818572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sz="1100" b="0" i="0" u="none" strike="noStrike" cap="none" dirty="0">
                <a:solidFill>
                  <a:srgbClr val="000000"/>
                </a:solidFill>
                <a:effectLst/>
                <a:latin typeface="Arial"/>
                <a:ea typeface="Arial"/>
                <a:cs typeface="Arial"/>
                <a:sym typeface="Arial"/>
              </a:rPr>
              <a:t>Pic by Neil Palmer (CIAT). A farmer at work in Kenya's Mount Kenya region.</a:t>
            </a:r>
            <a:endParaRPr dirty="0"/>
          </a:p>
        </p:txBody>
      </p:sp>
    </p:spTree>
    <p:extLst>
      <p:ext uri="{BB962C8B-B14F-4D97-AF65-F5344CB8AC3E}">
        <p14:creationId xmlns:p14="http://schemas.microsoft.com/office/powerpoint/2010/main" val="38957345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https://commons.wikimedia.org/wiki/File:2012_South_Africa_Products_Export_Treemap.png</a:t>
            </a:r>
            <a:endParaRPr lang="en-GB" dirty="0"/>
          </a:p>
          <a:p>
            <a:pPr marL="0" lvl="0" indent="0" algn="l" rtl="0">
              <a:lnSpc>
                <a:spcPct val="100000"/>
              </a:lnSpc>
              <a:spcBef>
                <a:spcPts val="0"/>
              </a:spcBef>
              <a:spcAft>
                <a:spcPts val="0"/>
              </a:spcAft>
              <a:buSzPts val="1100"/>
              <a:buNone/>
            </a:pPr>
            <a:r>
              <a:rPr lang="en-GB" dirty="0">
                <a:hlinkClick r:id="rId4"/>
              </a:rPr>
              <a:t>https://en.wikipedia.org/wiki/Diamonds_Are_Forever_(novel)</a:t>
            </a:r>
            <a:endParaRPr dirty="0"/>
          </a:p>
        </p:txBody>
      </p:sp>
    </p:spTree>
    <p:extLst>
      <p:ext uri="{BB962C8B-B14F-4D97-AF65-F5344CB8AC3E}">
        <p14:creationId xmlns:p14="http://schemas.microsoft.com/office/powerpoint/2010/main" val="3733146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https://www.geo41.com/human-physical-influences</a:t>
            </a:r>
            <a:endParaRPr lang="en-GB" dirty="0"/>
          </a:p>
          <a:p>
            <a:pPr marL="0" lvl="0" indent="0" algn="l" rtl="0">
              <a:lnSpc>
                <a:spcPct val="100000"/>
              </a:lnSpc>
              <a:spcBef>
                <a:spcPts val="0"/>
              </a:spcBef>
              <a:spcAft>
                <a:spcPts val="0"/>
              </a:spcAft>
              <a:buSzPts val="1100"/>
              <a:buNone/>
            </a:pPr>
            <a:r>
              <a:rPr lang="en-GB" dirty="0">
                <a:hlinkClick r:id="rId4"/>
              </a:rPr>
              <a:t>https://commons.wikimedia.org/wiki/File:Trade_blocs.png</a:t>
            </a:r>
            <a:endParaRPr dirty="0"/>
          </a:p>
        </p:txBody>
      </p:sp>
    </p:spTree>
    <p:extLst>
      <p:ext uri="{BB962C8B-B14F-4D97-AF65-F5344CB8AC3E}">
        <p14:creationId xmlns:p14="http://schemas.microsoft.com/office/powerpoint/2010/main" val="11959691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https://tracingafricanroots.wordpress.com/maps/sahel-interior/</a:t>
            </a:r>
            <a:endParaRPr dirty="0"/>
          </a:p>
        </p:txBody>
      </p:sp>
    </p:spTree>
    <p:extLst>
      <p:ext uri="{BB962C8B-B14F-4D97-AF65-F5344CB8AC3E}">
        <p14:creationId xmlns:p14="http://schemas.microsoft.com/office/powerpoint/2010/main" val="103357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1794474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t>https://farm1.staticflickr.com/751/23568773086_70d118f6ea_b.jpg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0752603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869114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hlinkClick r:id="rId3"/>
              </a:rPr>
              <a:t>https://commons.wikimedia.org/wiki/File:Countries_by_GNI_(PPP)_per_capita_in_2016.png</a:t>
            </a:r>
            <a:endParaRPr lang="en-GB" dirty="0"/>
          </a:p>
          <a:p>
            <a:r>
              <a:rPr lang="en-GB" dirty="0" err="1"/>
              <a:t>data:image</a:t>
            </a:r>
            <a:r>
              <a:rPr lang="en-GB" dirty="0"/>
              <a:t>/png;base64,iVBORw0KGgoAAAANSUhEUgAAAQAAAADFCAMAAACM/tznAAAAhFBMVEX9/f0AAAD///9NTU1ISEg7OztBQUHp6elKSko3NzdEREQ/Pz9DQ0Ph4eHOzs7n5+d8fHxsbGy2trbx8fGLi4vDw8Ojo6Pa2tqvr696enr39/eampq9vb1SUlKpqamFhYVdXV2UlJRwcHDS0tJjY2MpKSkfHx8xMTEmJiYVFRUQEBAaGhpcnpT2AAAXBUlEQVR4nO1dC5uqOA/WAoJ3BQHFK+qMc/n//+/rLb0XnP32oHPWPPvsGQFr85ImaZK2vd6LXvSiF73oRS/qmJBBj+5PdwQcx9NLvksx7fLLNP6P4EBZvKT1cty3aLys00vvLwaBsDZdb2426yrdNuvp3wgCZqlKz828S1qm2V+FAWYmOyT3cs9oUsR/CwaYj3T/M+4Zjda9vwAChOZHN3/D0/K42mKqj+erQykS2pS/HAKELvbLHywOs7iy/IB4tj4G9lDIf/FIQCiPDH6W69Jj8Pnlabr50r/yvf6lCOC3rwv2bVu2+zoUhIMuCZ/pL4QAj/2Txn0xv9u8E6uRahjcZr8NAtTTVB9RZj/igLjKtToW9vFvggAPflWCi1Zz5lEKeag0U/8eBFB1lf1+23levqIP8MQozhwPIVQqLb3/Epuovf73na/TWEecJlt2E5HxsnU9iDWiAsHqNyCA0EL22G/BUMY4Yh9W7GG1FST+KkdSGcZPjwDK5HTvqI593QKi6tMCoJ+L+6iMJQYI7SSkz24R0Ux0dTjV2J/X51MiX2vUtwHoT8V94j+u5hICaVMWT40AKkRHtxr7+Z69Prhw7bsA6FfA8Zx+PF14I3gcvEHD4+ppEVCG/8dUZX/Hev8t+N/23QCMxTtfsgtBKSCAZ/r9+ZMigJDw/Tby9WOPeCjGL790gecAgFqoDV0EMC0zQEB8qz97SgQQEm6LoqlQtYSrIACoEpxYAAhFiMTX+gcQgkq4x7snRAD0Wl/RZaYC5xflDNkGANSAFIF+P8msYbB+OgQk/7dK4V++x/478L+W1xwAXG0RUOQilWLRKXuthNCA92yviP/0U2GCiy3zgDjVNgDArCoCRDfwq0IRPJcMICHWS4X/ncqCEAB1luwCoA+8akHkoMevxnAlfSYERGfPigu7UhkQAqDOE90AHE1WKX3GIEEgVk9kCwQDKv9Xrf9voMe0gJcTALDzaKNd7V/</a:t>
            </a:r>
            <a:r>
              <a:rPr lang="en-GB" dirty="0" err="1"/>
              <a:t>AGLzzC+WzICBkXco</a:t>
            </a:r>
            <a:r>
              <a:rPr lang="en-GB" dirty="0"/>
              <a:t>/6hlxXhjZW+2qG4CTQ1sQAiGqvvkF1xT6AYSmvD9S/6G5EdkcQt/1y24AxLte6JcFioDM7SnmBQh9ApNS/8X6AIDxiowcgQeAyAnXmxj0Qj1cnwIA4FWdpGDHVc2CTjxCXTsHhnzVqh49qLOrkl8sHo+A8Gumel+QdFqEurJk2gcAjJiefLKnNS/UzsMVoZBG2z1H6MDv+bSaFwAxZPiNY2WOdiEcj1YDiGv7hRz/8h7i8YG5WwM0ADAAq0k+rCo9ssT+5a7X8rEAQARE6mO003ub3vDkmH2oTDYhEGoDIAxB+nXQA2sX7hOK4ZE/EgEh1CJYiVXCW6lDMIPJ3Mpi0w/AXkTDVBlH1VncEoqw90AEwLEXczPWq7M2ZEFmexaXDQCYOpU1xJSKMYc8Pw4ACIFOBP8g5YUj0+PgsgGAk9kAFqUPfg+sJA81XR6GAOI9kgNABIW+c0tvF8O+SV4ATmsjA4DQVKk0YIMKZsxvjwIAXIBa8F8rPAwuyOQhWxsOIgBQqBc/jrOekU5DKFbjI8JV5L/3oOgIs1F9aYqFWuK0N5N5RKNdtkrG0wLgY0ELxMyvxWaBGcMcIT4teowehG6LWB8yZkAYAlMKWILoUiw/NQDIEIjO21nlTBNPl2a74AGCEqofAQAIwE0MANPRJTR2anNSNljutguY4M7LzFspqySbFPrQ3aFHJEtAA8w8A4CTL4uhMdxUPiFGmk5bTQ+uHgEAG39jwcSbq59D6dD8sHmZHHVXmHJLwG92rwUguCcE4ODsZgHzoPwnFcC0snYPM6Lc2TKLBYAv6qwu+KOEWJoGbLDLzyM0l2pumTp1nNUwqRMriKlYqjMim0pNBLqeFcI0WJgA29En9AG32cdB3VgpR+/N1yIYClmiq7PtUNMCXUfJgWGRt3O/JZjvKpp8X+eZWSwJayjyQuOVOzhqLkkl5gLz+UjUNQCsD6tmARChICPC3T+t1jNZDo6m+bpeDqxvj32BFEas3gKSRQ57+yf5568UhrhHA/SbR7GIFLhlXEwykFlxy4lrATYjOXYLAHN6YBqoO/OSzo16XER1kcPVo1RIFepvHuxPtwCw34QMpe0EM9p5RgDQsgWAxIh9mES1JOifLlNlMO4qW8fZHRRw/RyAtgaYluQjaNMlAEznBc2+mohu+15gOwB5s5JgPwAx8i4BuCkvwK/jIHbl0RB3AACZYrebyZUw/H53YwDs0rxFx8H78y4ZagUAJn1Tz/1CHQPdzYi4zH3BCPDpuDYV0A5AWxPcFWBJqO5CYzzDAVrH17tbmwq4AwAQopPnPp0FgkR2li7n6aC0RT5hAHs82bsAaIgbU2Ljnk/Fu6qeA6Uzb2EQAHJFiu4FAFwln6HlcREmkl05gyDTMAJ8DHLvHI089+8B4LN5OgBRAaaUxl0BwHSOyF55Vj32W1TEXQBAqMfXCFPEMDnvKCjA3aBVC4OQ4Y099+8DAMTIN1/iqVL2oaNqAd6ZtEU6ecZcKXL+JwCAGag99+dqUKCjqAj3AyGD7bNyMJVLPffvA+DQ0go3AwyfjvIDXN5gst7mB/os2H0ArFpg3qmuUDdFUyDzoAJ878ZbF/IjADYtA43NyDk+t24AmOoA+CYqqEV93QcApMl9qpbPBvSX8ocBYE4JrIDyzvXgfsPuCXcAEEIzzryL1DTsUycpMu51nFoAEAB5Anp3AvDdgiMAwGJSnSwn4oP+3DIE2mRXeQYtv26T/el6XZ7Pm82C0AbT+bxcXsUCiu3ptA/Hw7d3PfwGALA8TSfFIpxjsb6prLfbojis1+kuz2ez2aUsp/NYLAZGGaaKEv1M/iCX5tPLDBwXczsJbWuJnvOZHmsmhvkycwQ6KRnjMi/</a:t>
            </a:r>
            <a:r>
              <a:rPr lang="en-GB" dirty="0" err="1"/>
              <a:t>CDz</a:t>
            </a:r>
            <a:r>
              <a:rPr lang="en-GB" dirty="0"/>
              <a:t>/sufOZn3fCaILHJDrxhLhhf0hRgpe4e95JscwzA9BJ8fRzAlDTTnWSJTd1wFNQpwAc/usAMD9g02IF5POuNvSHmgzFfcamUx3APEHhoezSHXEALtj+Uw8AW316vbnj+E42ByM+XW2JHwGOBKfZLM93qVgut8Z02G7r1epIHaXz9bQPRuBLdWkF2FxARMRgFZtBUOFDnv78fn/j9PH+/il8uRypLTa345l1c1e5Uz+AzQY/</a:t>
            </a:r>
            <a:r>
              <a:rPr lang="en-GB" dirty="0" err="1"/>
              <a:t>WgCAzLA</a:t>
            </a:r>
            <a:r>
              <a:rPr lang="en-GB" dirty="0"/>
              <a:t>/K6CD5COosfDMuiFqelV/9A8DYMQDPABARH/uvn03ABBWqN23QQICtcE/jQD7aVgH4dkkE9IivkjGvQDAz3gy0JB+YrW33dTJ8HcOsunZK1LoiP8TAGgmdN8OtHhAN8kxPvOCQe5J2339OwC0NaPXS3aaF9hq+tcmSGn4E0P3ALBvGUlHNSb43hEALBm4bNZOYog0hHvuAACCor7swlaNClvrbP4QAKwzYIB8UeG0BaD7AAA584VeczUv0JF7DlWBlSp9Nq1aALoPAPCVmjOwXBF1ta8Gj9By8H1Fkub6vn8GALgB9oorRpoR6GolMdd7UAjs2y2b3/YBdB8ALY0wlCEB29WqAS7Vg7uk0xvRvwuA5D4dyOZn3SSGetK97am/bhNoQZ+dvAeAtko7XjHO0m+LrgCAIceVgKdUXlgwf41QOwAtlZIwQli9dHdrBrjUA4ceLxXmKb4iqnsAaCmTO2t+YHf7TcLkvMVGx829vwOAtko7LoNMxj67C9LpxaleNxWUgPdggVYA2lQAi4jxAdLligG9QNuXuITbXleoFYBL8w8cNU+ky60UgCf+BnxFIrz7Pi3ZDkCLFzDVzFCXC8egS7vmUQ7zIXvb/PsAABHyAAxOAvODu91NhI/rsHmMts1kAIDp5uSsIgAj6KmyyTUV1O1mIvDSpo3zgYlvDEwWxa6M9Zh/VaYrY6w3B0NuOvodL53kQTgQ0trdx0wTUkqj1W7uzI6zS/N0IaKsEFb0GEGQD9aT7txA3l2Oe9UoAnx+Cmoqqmc9m3O9XUwx32kCVIi70G6oK4iu95QClpstNeRtiBAvHZtDeNrGNDvKdcnu6SaYSBaU7WwiJHvJNROfEXlWzkFgcP2j1eMMAxg/7szCVR8f3e+wCXPwlS6JBsn9NX7eQfiqewQY6uUBe4qBh1vZik6SN0zpzPy6n/x2NVzoAtD9/gFSBBqLWfeOjnF1n6d1Jb46uq58Z82hfGK3K3am4IbzIfvIQKQDIj/2vH9ppaoo7+WBHzqXGdh9bNaOw2jIDmpmyzDR5O7IY6o1oN8D420I9ucOS3/ZKsyYADCJss+aw1/T0ytQCAHhtgdtqAa7BsC0V3P4TlOdC8W+NwOAaVjbezDlijEUeUcudI/QAKxXvEP2IuqxtZFWVtvm3AcAITO8o+7RWRmIP2xbSfDwRF1wzXtkHy7jXGDcAEDi0IYgcaLClgvUA3fZhnCgvnW+fiYS3HL4ig0AiO15lKbwICK2VuxawF2P4eP4l10XRwC89/eZvj0KePQOEfADAJ4t2mjn7ZFDjGDWIwZAt7uHGATvVdjlONX62yu+hMmqfwAARFp27Lw9pUlZfsaNTrebh1gEBwssbJHFU3w6aGFGZEfGYh8A7yA1bIahbaoM/3Lovx68sa7ovKmJcL9gbx0YBNZeO14AQABEKOlgeUcQJHj81sqQGdOHIlLmMN7AkA+Ab1ttfOmGRbT1BBW7IveXqdKvJQxde4WrAJira0EAtHngSDu7iKfLu95AykWiM+9yfJbGaZseEfAAAI+bYSa5T4zIFT7FEQNCguVBUWYY1/lKvQDMPAIjzyI76k8+moRCCgQCxszw3R7UfgD2bnn5EG9b4PioOYBFYsRLBIxcB8yX9CyZGwD3mttAhk/Ap3zwxuoqiT4lcoc4rfui3lFTDk4A3DW2G5v/8NFb66skxmskfP9K49W544oTAOQSAFn/JRzKj0fuqm6TqBR6FysmteIhIQKqZps7AJi5BEB4O/Lsxa9nO3dQsivXg6rOAORI1BinAwCxIldB7+o6vugpDKBGUmbFfAhlSvwLrimJLhsA8OxVAZA+IKpEDvX5+Fel+ygQUOyhmMZLZwAAkKmP0hKAs3J6ncDu8xn5V+cukbTZlWBFoCLEwgJABDtBAJJSEX/R/NuzjX8gJT20k0IwvxoiIFxcEwBh2LkAJMqh66gnMi9PZf90UqzctZKvbr7RRWDqBkCcVcWUwlkJDSPFszo/L/9E4mUaJ1Wkt1rvb8pRJLkTAAlZvj3stNiKPLrUdXzHM5F6SHIyVSDQMj7GAURz9ZN4XPmkTC0ed6LIvaTmiRfWEVHw0MoCwBfaQegiC4jCZ1V/KqFKyZHVPTcEaPH5JbKKWb0tPPwjNFXSztvnFn8gTWT7W7cUWOlxd0vq+RofDw2A/4hQplYLHGMPfy2NYNWvH9H6a/</a:t>
            </a:r>
            <a:r>
              <a:rPr lang="en-GB" dirty="0" err="1"/>
              <a:t>gnnc</a:t>
            </a:r>
            <a:r>
              <a:rPr lang="en-GB" dirty="0"/>
              <a:t>/VM3dP+U8hIHVzazWbGJi55mcnZMS/VuX9VULkyVwrsf60Dm56fsKvUI/pvK9mLTVy7Gv4idxYZfLktt9HCGVmdPRalN5yIH7jsjVrw7ceS/ILCENQ901KjmlZuXaVyC7rhbVB6Vfxe9knhPlaOwsdo+uiPtDtt3bpuqgXJ+fKwNHuHxmQpyKSIfdvLdxIq+nvZ5+SpdTvoc3sL+GeEiv/9S+hNOjGDMaje/3vEq0D3y18i4AFRcfdvVXVv4/Ywoj18eTceeX9dFyXdx1H9auJm/usnKWHol4dj6u6OKR5mZlBg7+bXH7Ao/v0ohe96EUv+iP0C5S8bZKUTos/fUZLfEb6X3C3Ny/LuZzV2q0YDTbZRvc9/</a:t>
            </a:r>
            <a:r>
              <a:rPr lang="en-GB" dirty="0" err="1"/>
              <a:t>YLZd</a:t>
            </a:r>
            <a:r>
              <a:rPr lang="en-GB" dirty="0"/>
              <a:t>/0nXM2ieJioNDkidEuSiO/</a:t>
            </a:r>
            <a:r>
              <a:rPr lang="en-GB" dirty="0" err="1"/>
              <a:t>eT</a:t>
            </a:r>
            <a:r>
              <a:rPr lang="en-GB" dirty="0"/>
              <a:t>/7MMSZT+dRIqVmbDsOQprVQGeG/SOwW9cg1UgGC0GUziMbjaHzmmT60mYSEkv254GfHFoMklOur0GFMbif76/FgLLvooQV8ebmVQWLcAL4G1Skoxd9nHUQl7gc5fAWtJuGEXZrhu+OzCUAUqBRiAIZBMObLk/mfaCqfCpXD3dA4CSIS10frSRAMSDUMuoyDJKD8L4Yhfj7B/0Vndi7SImRtYKCH9BdQMQkSFYAJvx9OoqW+YTr7cpLg/0ZDUSWGQtx+MIBqvHSAPw1L9kqCZEABCFmf0QxzM9iYuMZvY0y0Y+SPaEEBGEgABgKAyZg+cUZapyYk90t7F5IqJ3QYBSEpY0VLzEwYBfsI3xqdkHgqiujP3YgMoGJkAzAeDEaYrXCoJcPQEX8rGWCZIjzC6tHLmAIG25ulE/</a:t>
            </a:r>
            <a:r>
              <a:rPr lang="en-GB" dirty="0" err="1"/>
              <a:t>iEpviOCgDKCTMLq</a:t>
            </a:r>
            <a:r>
              <a:rPr lang="en-GB" dirty="0"/>
              <a:t>/S4IruZzra48cEF/5GXXgAmKXlylivdIi8+JOXiiLz2gKypR+eEvhAszZjvTUzCg/i1TGoOQLiIpyXhhcmLA4D9Jc+LPeFkqK6eIQAQ+UQz3FwIezmRlkLxJAMgiGbIAsDDP6iNHW50CErQA0AU2xqoxL8ypveT5Yk9QZ4kkXz8b0JrfBB98UP8wikAK9LECINTuAFI9vRHCtxyeHYBQP9gRfqowh0c1WEwOkgAEtqiCcCOsHL0WSQOAP/AuKbUBgBlF6urdBBu65B8q2S/i3Lc4pgfjkr0DBkpHAB85ZoEk4MXANoyebdDNW8sAFgmmGkE/Q6P84hpHQZAcg2J3tIBOJL3P/bybwMQ1jtKEwWA0YFeSjW5xAI/SRH+kcFsN8GCCYMC1SMqG+ypfcIuCgnAnYsuTQD00JyOOh2A5Hy5zGr8zI3v34CBxMzuuSqmAISrGitGHYCAjKjxyu+RWAAE4YAQGVFSCY7otZuqmqjKw8DiHmTziEgvV4toE5IRoPT9ygBIzrN8h/s9ODMr4AOgR4RrtNUBCBKmsPnp5NiGYyARaYQKFgNggccFVjAaAAFVG36PzAYgYEZfA4BdijQAiBYOiYwn5LXigc4ln4hGIs4lxH0gfFFlgBX5BN9j+e4mAAKp6yQAxBHAAPAzdgoGPxGWiKobCgDajoKRBcCgaasRG4D9iVKiAJCwa4EGQI+8gywfEMlehOMZ9IVKwFKVgBMAEJL/</a:t>
            </a:r>
            <a:r>
              <a:rPr lang="en-GB" dirty="0" err="1"/>
              <a:t>cSPfBMDYloDkVNerJRk</a:t>
            </a:r>
            <a:r>
              <a:rPr lang="en-GB" dirty="0"/>
              <a:t>/</a:t>
            </a:r>
            <a:r>
              <a:rPr lang="en-GB" dirty="0" err="1"/>
              <a:t>FBmEx</a:t>
            </a:r>
            <a:r>
              <a:rPr lang="en-GB" dirty="0"/>
              <a:t>/6YBFFxPyl/HIAqwhpmrgJA3uSwAYF/qgTZKBzk2xDLHB7+owLrvuQMPztC8iFqiskQuNZHbOWTW9ksAUJzqgAwJUhUPfEi0IU8Qg4yIa2cJQCkmUmpAJAssZpoQsAFAPlLB8B1lA0Rt3B7TYgpKMfJGUwS9cn4N5ixKqQSrPAbS2gVfAMAuGGu2jQA1F5R4Y4wkX+pneUAINzMOVGswCKbEAS8G3B7AOiZADgkYIaBxvASZwCrrWSPVQBV79mQ+dXAC5kogBnEcwjdEYKGFT8gJ4NO3YXBAGDHXA1JVPWm3AZh+Kn+kn5APGpC4C4AxmVGSVvcTN9uwN1BAjpuh/n9K2IHCyqyEfdppB9AfWLCMQWgYg1niHmCWTzNN4S5W2kDgInKxoV5b6MhJaqiFAAQ5V/zBGOiPYee1cZ3ARCMI0r6JsbECPPBSmxiAMYP9YiLOkmOx/2AmK9MAwBEgACA50qUbisGABHqARVqrbfUCuyv1+uIfGWEgcB4Yy1JicgbHi8AAPbDxgYAWCYbELgPAE76kmVUk75Sn4/NTEBzo4xwHlCzNQnZSdEAADMSCaImXEwzawSzQWIrBiN9YRQFIKCmGU8HS8k0JQwG+T4A0COGQQcAdyjxIoDSm3yz6D2K3ng8gP+Jph+RIEMC8jd87YNqtB556g10LWYnjAaTCZ6/FXzLnfMwGrL+kQbf1licb6JdIgEF/zjcL8yF+GgzjODmlig88qw4kW2HP7zhydktGjIPa0a6RZbhoaO4lhFZe3cdRoGqOI5ByaM5/</a:t>
            </a:r>
            <a:r>
              <a:rPr lang="en-GB" dirty="0" err="1"/>
              <a:t>pvvEwV</a:t>
            </a:r>
            <a:r>
              <a:rPr lang="en-GB" dirty="0"/>
              <a:t>/VvgPIGOa3qMXuekiJG9hfzRfr3eliMhkMZzExR5F9ApQBh+zyhG7kY+yrXlQHMtjvXq0FxXlQ/</a:t>
            </a:r>
            <a:r>
              <a:rPr lang="en-GB" dirty="0" err="1"/>
              <a:t>sB</a:t>
            </a:r>
            <a:r>
              <a:rPr lang="en-GB" dirty="0"/>
              <a:t>/UfJ7XjqkAA9WKR80ONKDivQU6NQdszJ+Ib9KNIb9vyG2pbnx5Tvu7pu9/VFL3rRi170ov8y/Q/tZ10//ydttAAAAABJRU5ErkJggg==</a:t>
            </a:r>
          </a:p>
        </p:txBody>
      </p:sp>
    </p:spTree>
    <p:extLst>
      <p:ext uri="{BB962C8B-B14F-4D97-AF65-F5344CB8AC3E}">
        <p14:creationId xmlns:p14="http://schemas.microsoft.com/office/powerpoint/2010/main" val="1015634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237792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883068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9105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82636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67730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9812" cy="3429000"/>
          </a:xfrm>
        </p:spPr>
      </p:sp>
      <p:sp>
        <p:nvSpPr>
          <p:cNvPr id="3" name="Notes Placeholder 2"/>
          <p:cNvSpPr>
            <a:spLocks noGrp="1"/>
          </p:cNvSpPr>
          <p:nvPr>
            <p:ph type="body" idx="1"/>
          </p:nvPr>
        </p:nvSpPr>
        <p:spPr/>
        <p:txBody>
          <a:bodyPr/>
          <a:lstStyle/>
          <a:p>
            <a:r>
              <a:rPr lang="en-GB" dirty="0"/>
              <a:t>1. https://www.brookings.edu/wp-content/uploads/2017/12/global-inequality.pdf </a:t>
            </a:r>
          </a:p>
        </p:txBody>
      </p:sp>
    </p:spTree>
    <p:extLst>
      <p:ext uri="{BB962C8B-B14F-4D97-AF65-F5344CB8AC3E}">
        <p14:creationId xmlns:p14="http://schemas.microsoft.com/office/powerpoint/2010/main" val="2091776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032091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a:solidFill>
                  <a:srgbClr val="212124"/>
                </a:solidFill>
                <a:latin typeface="Proxima Nova"/>
              </a:rPr>
              <a:t>Photo Credit: USAID/B. Deutsch.</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132185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85573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4006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02A4CF9-3C29-460A-815A-E7E8FB6EE78A}" type="datetimeFigureOut">
              <a:rPr lang="en-GB" smtClean="0"/>
              <a:t>21/07/2020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273625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hyperlink" Target="https://www.youtube.com/watch?v=w5wORaWcWPY" TargetMode="Externa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jp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jp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jp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hyperlink" Target="https://www.youtube.com/watch?time_continue=118&amp;v=hUsrRwe9r04&amp;feature=emb_logo" TargetMode="External"/><Relationship Id="rId4" Type="http://schemas.openxmlformats.org/officeDocument/2006/relationships/image" Target="../media/image2.jp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hyperlink" Target="https://www.youtube.com/watch?v=KFZz6ICzpjI" TargetMode="External"/><Relationship Id="rId4" Type="http://schemas.openxmlformats.org/officeDocument/2006/relationships/image" Target="../media/image2.jpg"/></Relationships>
</file>

<file path=ppt/slides/_rels/slide3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jpg"/><Relationship Id="rId7" Type="http://schemas.openxmlformats.org/officeDocument/2006/relationships/hyperlink" Target="https://www.youtube.com/watch?v=WV9irV8DWcc"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hyperlink" Target="https://www.youtube.com/watch?v=rfAOVKjmDfg" TargetMode="External"/><Relationship Id="rId4" Type="http://schemas.openxmlformats.org/officeDocument/2006/relationships/image" Target="../media/image2.jpg"/></Relationships>
</file>

<file path=ppt/slides/_rels/slide3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hyperlink" Target="http://www.worldbank.org/en/news/video/2013/09/09/how-is-poverty-measured" TargetMode="Externa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4FA0C1"/>
                </a:solidFill>
                <a:latin typeface="Prompt"/>
                <a:ea typeface="Prompt"/>
                <a:cs typeface="Prompt"/>
                <a:sym typeface="Prompt"/>
              </a:rPr>
              <a:t>LESSON</a:t>
            </a:r>
            <a:endParaRPr sz="1200" b="0" i="0" u="none" strike="noStrike" cap="none" dirty="0">
              <a:solidFill>
                <a:srgbClr val="4FA0C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6" name="Google Shape;66;p14"/>
          <p:cNvSpPr txBox="1"/>
          <p:nvPr/>
        </p:nvSpPr>
        <p:spPr>
          <a:xfrm>
            <a:off x="1760300" y="1461693"/>
            <a:ext cx="3071304" cy="1533876"/>
          </a:xfrm>
          <a:prstGeom prst="rect">
            <a:avLst/>
          </a:prstGeom>
          <a:noFill/>
          <a:ln>
            <a:noFill/>
          </a:ln>
        </p:spPr>
        <p:txBody>
          <a:bodyPr spcFirstLastPara="1" wrap="square" lIns="91425" tIns="91425" rIns="91425" bIns="91425" anchor="t" anchorCtr="0">
            <a:noAutofit/>
          </a:bodyPr>
          <a:lstStyle/>
          <a:p>
            <a:pPr marL="285750" indent="-285750">
              <a:buFont typeface="Arial" panose="020B0604020202020204" pitchFamily="34" charset="0"/>
              <a:buChar char="•"/>
            </a:pPr>
            <a:r>
              <a:rPr lang="en-GB" sz="1100" dirty="0">
                <a:solidFill>
                  <a:srgbClr val="595959"/>
                </a:solidFill>
                <a:latin typeface="Raleway"/>
              </a:rPr>
              <a:t>Explain  how  global inequality looks. </a:t>
            </a:r>
          </a:p>
          <a:p>
            <a:pPr marL="285750" indent="-285750">
              <a:buFont typeface="Arial" panose="020B0604020202020204" pitchFamily="34" charset="0"/>
              <a:buChar char="•"/>
            </a:pPr>
            <a:r>
              <a:rPr lang="en-GB" sz="1100" dirty="0">
                <a:solidFill>
                  <a:srgbClr val="595959"/>
                </a:solidFill>
                <a:latin typeface="Raleway"/>
              </a:rPr>
              <a:t>Identify some current trends between and within countries. </a:t>
            </a:r>
          </a:p>
          <a:p>
            <a:pPr marL="285750" indent="-285750">
              <a:buFont typeface="Arial" panose="020B0604020202020204" pitchFamily="34" charset="0"/>
              <a:buChar char="•"/>
            </a:pPr>
            <a:r>
              <a:rPr lang="en-GB" sz="1100" dirty="0">
                <a:solidFill>
                  <a:srgbClr val="595959"/>
                </a:solidFill>
                <a:latin typeface="Raleway"/>
              </a:rPr>
              <a:t>Explain the function of the HDI. </a:t>
            </a:r>
          </a:p>
          <a:p>
            <a:pPr marL="285750" indent="-285750">
              <a:buFont typeface="Arial" panose="020B0604020202020204" pitchFamily="34" charset="0"/>
              <a:buChar char="•"/>
            </a:pPr>
            <a:r>
              <a:rPr lang="en-GB" sz="1100" dirty="0">
                <a:solidFill>
                  <a:srgbClr val="595959"/>
                </a:solidFill>
                <a:latin typeface="Raleway"/>
              </a:rPr>
              <a:t>Explain what a Quality of Life indicator measures.</a:t>
            </a:r>
          </a:p>
          <a:p>
            <a:pPr marL="285750" indent="-285750">
              <a:buFont typeface="Arial" panose="020B0604020202020204" pitchFamily="34" charset="0"/>
              <a:buChar char="•"/>
            </a:pPr>
            <a:r>
              <a:rPr lang="en-GB" sz="1100" dirty="0">
                <a:solidFill>
                  <a:srgbClr val="595959"/>
                </a:solidFill>
                <a:latin typeface="Raleway"/>
              </a:rPr>
              <a:t>Explain how past and current international relationships impact on global inequality </a:t>
            </a: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595959"/>
              </a:solidFill>
              <a:latin typeface="Prompt"/>
              <a:ea typeface="Prompt"/>
              <a:cs typeface="Prompt"/>
              <a:sym typeface="Prompt"/>
            </a:endParaRPr>
          </a:p>
        </p:txBody>
      </p:sp>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4FA0C1"/>
                </a:solidFill>
                <a:latin typeface="Prompt"/>
                <a:ea typeface="Prompt"/>
                <a:cs typeface="Prompt"/>
                <a:sym typeface="Prompt"/>
              </a:rPr>
              <a:t>DURATION</a:t>
            </a:r>
            <a:endParaRPr sz="1200" b="0" i="0" u="none" strike="noStrike" cap="none" dirty="0">
              <a:solidFill>
                <a:srgbClr val="4FA0C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sp>
        <p:nvSpPr>
          <p:cNvPr id="69" name="Google Shape;69;p14"/>
          <p:cNvSpPr txBox="1"/>
          <p:nvPr/>
        </p:nvSpPr>
        <p:spPr>
          <a:xfrm>
            <a:off x="1760300" y="1109370"/>
            <a:ext cx="3274875" cy="35481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FA0C1"/>
                </a:solidFill>
                <a:latin typeface="Prompt"/>
                <a:ea typeface="Prompt"/>
                <a:cs typeface="Prompt"/>
                <a:sym typeface="Prompt"/>
              </a:rPr>
              <a:t>LEARNING OBJECTIVES OF THIS PHASE</a:t>
            </a:r>
            <a:endParaRPr sz="1100" b="1" i="0" u="none" strike="noStrike" cap="none" dirty="0">
              <a:solidFill>
                <a:srgbClr val="4FA0C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0" name="Google Shape;70;p14"/>
          <p:cNvSpPr txBox="1"/>
          <p:nvPr/>
        </p:nvSpPr>
        <p:spPr>
          <a:xfrm>
            <a:off x="5085404" y="1140393"/>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FA0C1"/>
                </a:solidFill>
                <a:latin typeface="Prompt"/>
                <a:ea typeface="Prompt"/>
                <a:cs typeface="Prompt"/>
                <a:sym typeface="Prompt"/>
              </a:rPr>
              <a:t>TO WHICH GCE LEARNING OBJECTIVE DOES THIS PHASE CONTRIBUTE?</a:t>
            </a:r>
            <a:endParaRPr sz="1100" b="1" i="0" u="none" strike="noStrike" cap="none" dirty="0">
              <a:solidFill>
                <a:srgbClr val="4FA0C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1" name="Google Shape;71;p14"/>
          <p:cNvSpPr txBox="1"/>
          <p:nvPr/>
        </p:nvSpPr>
        <p:spPr>
          <a:xfrm>
            <a:off x="5085404" y="2135883"/>
            <a:ext cx="3190800" cy="2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4FA0C1"/>
                </a:solidFill>
                <a:latin typeface="Prompt"/>
                <a:ea typeface="Prompt"/>
                <a:cs typeface="Prompt"/>
                <a:sym typeface="Prompt"/>
              </a:rPr>
              <a:t>TO WHICH SUBJECT IT IS CONNECTED?</a:t>
            </a:r>
            <a:endParaRPr sz="1100" b="1" i="0" u="none" strike="noStrike" cap="none" dirty="0">
              <a:solidFill>
                <a:srgbClr val="4FA0C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3174BA"/>
              </a:solidFill>
              <a:latin typeface="Prompt"/>
              <a:ea typeface="Prompt"/>
              <a:cs typeface="Prompt"/>
              <a:sym typeface="Prompt"/>
            </a:endParaRPr>
          </a:p>
        </p:txBody>
      </p:sp>
      <p:sp>
        <p:nvSpPr>
          <p:cNvPr id="72" name="Google Shape;72;p14"/>
          <p:cNvSpPr txBox="1"/>
          <p:nvPr/>
        </p:nvSpPr>
        <p:spPr>
          <a:xfrm>
            <a:off x="345200" y="3431289"/>
            <a:ext cx="5233400" cy="43733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4FA0C1"/>
                </a:solidFill>
                <a:latin typeface="Prompt"/>
                <a:ea typeface="Prompt"/>
                <a:cs typeface="Prompt"/>
                <a:sym typeface="Prompt"/>
              </a:rPr>
              <a:t>WHAT TEACHER DOES – lesson starts   [5 minutes]</a:t>
            </a:r>
            <a:endParaRPr b="1" i="0" u="none" strike="noStrike" cap="none" dirty="0">
              <a:solidFill>
                <a:srgbClr val="4FA0C1"/>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2400" i="0" u="none" strike="noStrike" cap="none" dirty="0">
                <a:solidFill>
                  <a:srgbClr val="595959"/>
                </a:solidFill>
                <a:latin typeface="Raleway ExtraBold"/>
                <a:ea typeface="Raleway ExtraBold"/>
                <a:cs typeface="Raleway ExtraBold"/>
                <a:sym typeface="Raleway ExtraBold"/>
              </a:rPr>
              <a:t>4</a:t>
            </a:r>
            <a:endParaRPr sz="2400" i="0" u="none" strike="noStrike" cap="none" dirty="0">
              <a:solidFill>
                <a:srgbClr val="595959"/>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595959"/>
                </a:solidFill>
                <a:latin typeface="Raleway ExtraBold"/>
                <a:ea typeface="Raleway ExtraBold"/>
                <a:cs typeface="Raleway ExtraBold"/>
                <a:sym typeface="Raleway ExtraBold"/>
              </a:rPr>
              <a:t>1</a:t>
            </a:r>
            <a:r>
              <a:rPr lang="it" sz="1800" dirty="0">
                <a:solidFill>
                  <a:srgbClr val="595959"/>
                </a:solidFill>
                <a:latin typeface="Raleway ExtraBold"/>
                <a:ea typeface="Raleway ExtraBold"/>
                <a:cs typeface="Raleway ExtraBold"/>
                <a:sym typeface="Raleway ExtraBold"/>
              </a:rPr>
              <a:t>h</a:t>
            </a:r>
            <a:endParaRPr sz="1800" i="0" u="none" strike="noStrike" cap="none" dirty="0">
              <a:solidFill>
                <a:srgbClr val="595959"/>
              </a:solidFill>
              <a:latin typeface="Raleway ExtraBold"/>
              <a:ea typeface="Raleway ExtraBold"/>
              <a:cs typeface="Raleway ExtraBold"/>
              <a:sym typeface="Raleway ExtraBold"/>
            </a:endParaRPr>
          </a:p>
        </p:txBody>
      </p:sp>
      <p:sp>
        <p:nvSpPr>
          <p:cNvPr id="77" name="Google Shape;77;p14"/>
          <p:cNvSpPr/>
          <p:nvPr/>
        </p:nvSpPr>
        <p:spPr>
          <a:xfrm>
            <a:off x="364325" y="4584691"/>
            <a:ext cx="6500700" cy="3768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4"/>
          <p:cNvSpPr txBox="1"/>
          <p:nvPr/>
        </p:nvSpPr>
        <p:spPr>
          <a:xfrm>
            <a:off x="364325" y="4217162"/>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4FA0C1"/>
                </a:solidFill>
                <a:latin typeface="Prompt"/>
                <a:ea typeface="Prompt"/>
                <a:cs typeface="Prompt"/>
                <a:sym typeface="Prompt"/>
              </a:rPr>
              <a:t>TEACHER’S ACTIVITIES</a:t>
            </a:r>
            <a:endParaRPr sz="1400" b="0" i="0" u="none" strike="noStrike" cap="none" dirty="0">
              <a:solidFill>
                <a:srgbClr val="4FA0C1"/>
              </a:solidFill>
              <a:latin typeface="Arial"/>
              <a:ea typeface="Arial"/>
              <a:cs typeface="Arial"/>
              <a:sym typeface="Arial"/>
            </a:endParaRPr>
          </a:p>
        </p:txBody>
      </p:sp>
      <p:sp>
        <p:nvSpPr>
          <p:cNvPr id="83" name="Google Shape;83;p14"/>
          <p:cNvSpPr/>
          <p:nvPr/>
        </p:nvSpPr>
        <p:spPr>
          <a:xfrm rot="10800000" flipH="1">
            <a:off x="428825" y="1016567"/>
            <a:ext cx="6500700" cy="513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4"/>
          <p:cNvSpPr/>
          <p:nvPr/>
        </p:nvSpPr>
        <p:spPr>
          <a:xfrm rot="10800000" flipH="1">
            <a:off x="428825" y="3424351"/>
            <a:ext cx="6500700" cy="513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FA0C1"/>
                </a:solidFill>
                <a:latin typeface="Prompt"/>
                <a:ea typeface="Prompt"/>
                <a:cs typeface="Prompt"/>
                <a:sym typeface="Prompt"/>
              </a:rPr>
              <a:t>FROM THE SAT</a:t>
            </a:r>
            <a:endParaRPr sz="1800" b="1" i="1" u="none" strike="noStrike" cap="none">
              <a:solidFill>
                <a:srgbClr val="4FA0C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87" name="Google Shape;87;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4FA0C1"/>
                </a:solidFill>
                <a:latin typeface="Prompt"/>
                <a:ea typeface="Prompt"/>
                <a:cs typeface="Prompt"/>
                <a:sym typeface="Prompt"/>
              </a:rPr>
              <a:t>BIG IDEA</a:t>
            </a:r>
            <a:endParaRPr sz="1100" b="1" i="1" dirty="0">
              <a:solidFill>
                <a:srgbClr val="4FA0C1"/>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dirty="0">
                <a:solidFill>
                  <a:srgbClr val="4FA0C1"/>
                </a:solidFill>
                <a:latin typeface="Prompt"/>
                <a:ea typeface="Prompt"/>
                <a:cs typeface="Prompt"/>
                <a:sym typeface="Prompt"/>
              </a:rPr>
              <a:t>WHAT IS IT</a:t>
            </a:r>
            <a:endParaRPr sz="1800" b="1" i="1" dirty="0">
              <a:solidFill>
                <a:srgbClr val="4FA0C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dirty="0">
              <a:solidFill>
                <a:srgbClr val="4FA0C1"/>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4FA0C1"/>
                </a:solidFill>
                <a:latin typeface="Prompt"/>
                <a:ea typeface="Prompt"/>
                <a:cs typeface="Prompt"/>
                <a:sym typeface="Prompt"/>
              </a:rPr>
              <a:t>// </a:t>
            </a:r>
            <a:r>
              <a:rPr lang="it" b="1" dirty="0">
                <a:solidFill>
                  <a:srgbClr val="4FA0C1"/>
                </a:solidFill>
                <a:latin typeface="Prompt"/>
                <a:ea typeface="Prompt"/>
                <a:cs typeface="Prompt"/>
                <a:sym typeface="Prompt"/>
              </a:rPr>
              <a:t>INTERNATIONAL INEQUALITIES</a:t>
            </a:r>
            <a:r>
              <a:rPr lang="it" sz="1400" b="1" i="0" u="none" strike="noStrike" cap="none" dirty="0">
                <a:solidFill>
                  <a:srgbClr val="4FA0C1"/>
                </a:solidFill>
                <a:latin typeface="Prompt"/>
                <a:ea typeface="Prompt"/>
                <a:cs typeface="Prompt"/>
                <a:sym typeface="Prompt"/>
              </a:rPr>
              <a:t> //</a:t>
            </a:r>
            <a:endParaRPr sz="1400" b="0" i="0" u="none" strike="noStrike" cap="none" dirty="0">
              <a:solidFill>
                <a:srgbClr val="4FA0C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4FA0C1"/>
                </a:solidFill>
                <a:latin typeface="Prompt"/>
                <a:ea typeface="Prompt"/>
                <a:cs typeface="Prompt"/>
                <a:sym typeface="Prompt"/>
              </a:rPr>
              <a:t>Teaching Learning Unit</a:t>
            </a:r>
            <a:endParaRPr sz="1400" b="0" i="0" u="none" strike="noStrike" cap="none" dirty="0">
              <a:solidFill>
                <a:srgbClr val="4FA0C1"/>
              </a:solidFill>
              <a:latin typeface="Arial"/>
              <a:ea typeface="Arial"/>
              <a:cs typeface="Arial"/>
              <a:sym typeface="Arial"/>
            </a:endParaRPr>
          </a:p>
        </p:txBody>
      </p:sp>
      <p:pic>
        <p:nvPicPr>
          <p:cNvPr id="91" name="Google Shape;91;p14"/>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92" name="Google Shape;92;p14"/>
          <p:cNvSpPr txBox="1"/>
          <p:nvPr/>
        </p:nvSpPr>
        <p:spPr>
          <a:xfrm>
            <a:off x="516725" y="4580515"/>
            <a:ext cx="6277164" cy="40976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1: </a:t>
            </a:r>
            <a:r>
              <a:rPr lang="it" i="1" dirty="0">
                <a:solidFill>
                  <a:srgbClr val="FFFFFF"/>
                </a:solidFill>
                <a:latin typeface="Prompt"/>
                <a:ea typeface="Prompt"/>
                <a:cs typeface="Prompt"/>
                <a:sym typeface="Prompt"/>
              </a:rPr>
              <a:t>Starter – introduced by teacher (5 minutes)</a:t>
            </a:r>
            <a:endParaRPr sz="1100" i="1" u="none" strike="noStrike" cap="none" dirty="0">
              <a:solidFill>
                <a:srgbClr val="3174BA"/>
              </a:solidFill>
              <a:latin typeface="Prompt"/>
              <a:ea typeface="Prompt"/>
              <a:cs typeface="Prompt"/>
              <a:sym typeface="Prompt"/>
            </a:endParaRPr>
          </a:p>
        </p:txBody>
      </p:sp>
      <p:grpSp>
        <p:nvGrpSpPr>
          <p:cNvPr id="2" name="Group 1"/>
          <p:cNvGrpSpPr/>
          <p:nvPr/>
        </p:nvGrpSpPr>
        <p:grpSpPr>
          <a:xfrm>
            <a:off x="438597" y="5969605"/>
            <a:ext cx="6500700" cy="381517"/>
            <a:chOff x="438597" y="6268544"/>
            <a:chExt cx="6500700" cy="381517"/>
          </a:xfrm>
        </p:grpSpPr>
        <p:sp>
          <p:nvSpPr>
            <p:cNvPr id="79" name="Google Shape;79;p14"/>
            <p:cNvSpPr/>
            <p:nvPr/>
          </p:nvSpPr>
          <p:spPr>
            <a:xfrm>
              <a:off x="438597" y="6273261"/>
              <a:ext cx="6500700" cy="3768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16725" y="6268544"/>
              <a:ext cx="6422572" cy="38151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t>
              </a:r>
              <a:r>
                <a:rPr lang="it" i="1" dirty="0">
                  <a:solidFill>
                    <a:srgbClr val="FFFFFF"/>
                  </a:solidFill>
                  <a:latin typeface="Prompt"/>
                  <a:ea typeface="Prompt"/>
                  <a:cs typeface="Prompt"/>
                  <a:sym typeface="Prompt"/>
                </a:rPr>
                <a:t>How is poverty measured by the World Bank?(10 minutes) </a:t>
              </a:r>
              <a:endParaRPr i="1" dirty="0">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200" b="1" i="1" u="none" strike="noStrike" cap="none" dirty="0">
                <a:solidFill>
                  <a:srgbClr val="3174BA"/>
                </a:solidFill>
                <a:latin typeface="Prompt"/>
                <a:ea typeface="Prompt"/>
                <a:cs typeface="Prompt"/>
                <a:sym typeface="Prompt"/>
              </a:endParaRPr>
            </a:p>
          </p:txBody>
        </p:sp>
      </p:grpSp>
      <p:sp>
        <p:nvSpPr>
          <p:cNvPr id="3" name="TextBox 2"/>
          <p:cNvSpPr txBox="1"/>
          <p:nvPr/>
        </p:nvSpPr>
        <p:spPr>
          <a:xfrm>
            <a:off x="7359927" y="2408824"/>
            <a:ext cx="3190800" cy="3585597"/>
          </a:xfrm>
          <a:prstGeom prst="rect">
            <a:avLst/>
          </a:prstGeom>
          <a:noFill/>
        </p:spPr>
        <p:txBody>
          <a:bodyPr wrap="square" rtlCol="0">
            <a:spAutoFit/>
          </a:bodyPr>
          <a:lstStyle/>
          <a:p>
            <a:pPr marL="171450" indent="-171450" algn="r">
              <a:buFont typeface="Arial" panose="020B0604020202020204" pitchFamily="34" charset="0"/>
              <a:buChar char="•"/>
            </a:pPr>
            <a:r>
              <a:rPr lang="en-GB" sz="1200" dirty="0">
                <a:solidFill>
                  <a:srgbClr val="595959"/>
                </a:solidFill>
                <a:latin typeface="Raleway"/>
              </a:rPr>
              <a:t>Income inequality can be measured between countries, identifying high-income countries and low-income countries. It can also be measured within countries. Currently inequality, in terms of income, is decreasing between nations. However, inequality within nations is on the increase – there is a widening gap between rich and poor.</a:t>
            </a:r>
          </a:p>
          <a:p>
            <a:pPr marL="171450" indent="-171450" algn="r">
              <a:buFont typeface="Arial" panose="020B0604020202020204" pitchFamily="34" charset="0"/>
              <a:buChar char="•"/>
            </a:pPr>
            <a:r>
              <a:rPr lang="en-GB" sz="1200" dirty="0">
                <a:solidFill>
                  <a:srgbClr val="595959"/>
                </a:solidFill>
                <a:latin typeface="Raleway"/>
              </a:rPr>
              <a:t>Inequality can have a negative effect on both a person’s well-being and their life expectancy. The difference in Life Expectancy between rich and poor regions in the US is more than 20 years.</a:t>
            </a:r>
          </a:p>
          <a:p>
            <a:pPr marL="171450" indent="-171450" algn="r">
              <a:buFont typeface="Arial" panose="020B0604020202020204" pitchFamily="34" charset="0"/>
              <a:buChar char="•"/>
            </a:pPr>
            <a:r>
              <a:rPr lang="en-GB" sz="1200" dirty="0">
                <a:solidFill>
                  <a:srgbClr val="595959"/>
                </a:solidFill>
                <a:latin typeface="Raleway"/>
              </a:rPr>
              <a:t>The UN’s Human Development Index (HDI), is a tool to indicate the well-being/quality of life (including life-expectancy) of the citizens in a country.</a:t>
            </a:r>
          </a:p>
          <a:p>
            <a:pPr algn="r"/>
            <a:endParaRPr lang="en-GB" sz="1100" dirty="0">
              <a:solidFill>
                <a:srgbClr val="595959"/>
              </a:solidFill>
              <a:latin typeface="Raleway"/>
            </a:endParaRPr>
          </a:p>
        </p:txBody>
      </p:sp>
      <p:sp>
        <p:nvSpPr>
          <p:cNvPr id="4" name="TextBox 3"/>
          <p:cNvSpPr txBox="1"/>
          <p:nvPr/>
        </p:nvSpPr>
        <p:spPr>
          <a:xfrm>
            <a:off x="364325" y="3783238"/>
            <a:ext cx="6158964" cy="307777"/>
          </a:xfrm>
          <a:prstGeom prst="rect">
            <a:avLst/>
          </a:prstGeom>
          <a:noFill/>
        </p:spPr>
        <p:txBody>
          <a:bodyPr wrap="square" rtlCol="0">
            <a:spAutoFit/>
          </a:bodyPr>
          <a:lstStyle/>
          <a:p>
            <a:r>
              <a:rPr lang="en-GB" dirty="0">
                <a:solidFill>
                  <a:srgbClr val="595959"/>
                </a:solidFill>
              </a:rPr>
              <a:t>The teacher introduces lesson objectives, big ideas, and key terms. </a:t>
            </a:r>
          </a:p>
        </p:txBody>
      </p:sp>
      <p:sp>
        <p:nvSpPr>
          <p:cNvPr id="5" name="TextBox 4"/>
          <p:cNvSpPr txBox="1"/>
          <p:nvPr/>
        </p:nvSpPr>
        <p:spPr>
          <a:xfrm>
            <a:off x="357689" y="5002890"/>
            <a:ext cx="6436200" cy="954107"/>
          </a:xfrm>
          <a:prstGeom prst="rect">
            <a:avLst/>
          </a:prstGeom>
          <a:noFill/>
        </p:spPr>
        <p:txBody>
          <a:bodyPr wrap="square" rtlCol="0">
            <a:spAutoFit/>
          </a:bodyPr>
          <a:lstStyle/>
          <a:p>
            <a:r>
              <a:rPr lang="en-GB" dirty="0">
                <a:solidFill>
                  <a:srgbClr val="595959"/>
                </a:solidFill>
              </a:rPr>
              <a:t>Starter: What factors affect the quality of life of the 2 families in the photos?</a:t>
            </a:r>
          </a:p>
          <a:p>
            <a:r>
              <a:rPr lang="en-GB" dirty="0">
                <a:solidFill>
                  <a:srgbClr val="595959"/>
                </a:solidFill>
              </a:rPr>
              <a:t>Activity Two : Show Clip One How-is-poverty-measured by the World Bank?</a:t>
            </a:r>
          </a:p>
          <a:p>
            <a:r>
              <a:rPr lang="en-GB" dirty="0">
                <a:solidFill>
                  <a:srgbClr val="595959"/>
                </a:solidFill>
              </a:rPr>
              <a:t>Teacher shows clips and leads discussion using the worksheet on slides 12 to 16 </a:t>
            </a:r>
          </a:p>
        </p:txBody>
      </p:sp>
      <p:sp>
        <p:nvSpPr>
          <p:cNvPr id="6" name="Rectangle 5"/>
          <p:cNvSpPr/>
          <p:nvPr/>
        </p:nvSpPr>
        <p:spPr>
          <a:xfrm>
            <a:off x="448375" y="6361503"/>
            <a:ext cx="6330489" cy="523220"/>
          </a:xfrm>
          <a:prstGeom prst="rect">
            <a:avLst/>
          </a:prstGeom>
        </p:spPr>
        <p:txBody>
          <a:bodyPr wrap="square">
            <a:spAutoFit/>
          </a:bodyPr>
          <a:lstStyle/>
          <a:p>
            <a:r>
              <a:rPr lang="en-GB" dirty="0">
                <a:solidFill>
                  <a:srgbClr val="595959"/>
                </a:solidFill>
              </a:rPr>
              <a:t>Teacher shows clip one, then leads discussions using worksheet on slides 12 to 16.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9" name="Rectangle 8"/>
          <p:cNvSpPr/>
          <p:nvPr/>
        </p:nvSpPr>
        <p:spPr>
          <a:xfrm>
            <a:off x="641696" y="1458258"/>
            <a:ext cx="9389658" cy="1015663"/>
          </a:xfrm>
          <a:prstGeom prst="rect">
            <a:avLst/>
          </a:prstGeom>
        </p:spPr>
        <p:txBody>
          <a:bodyPr wrap="square">
            <a:spAutoFit/>
          </a:bodyPr>
          <a:lstStyle/>
          <a:p>
            <a:pPr lvl="0"/>
            <a:endParaRPr lang="en-US" sz="2000" dirty="0">
              <a:latin typeface="Prompt"/>
            </a:endParaRPr>
          </a:p>
          <a:p>
            <a:pPr lvl="0"/>
            <a:endParaRPr lang="en-US" sz="2000" dirty="0">
              <a:latin typeface="Prompt"/>
            </a:endParaRPr>
          </a:p>
          <a:p>
            <a:pPr lvl="0"/>
            <a:endParaRPr lang="en-US" sz="2000" dirty="0">
              <a:latin typeface="Prompt"/>
            </a:endParaRPr>
          </a:p>
        </p:txBody>
      </p:sp>
      <p:sp>
        <p:nvSpPr>
          <p:cNvPr id="8" name="Title 1">
            <a:extLst>
              <a:ext uri="{FF2B5EF4-FFF2-40B4-BE49-F238E27FC236}">
                <a16:creationId xmlns:a16="http://schemas.microsoft.com/office/drawing/2014/main" id="{2C6C4D0F-13B5-40C9-8835-FBA9CD719AAD}"/>
              </a:ext>
            </a:extLst>
          </p:cNvPr>
          <p:cNvSpPr txBox="1">
            <a:spLocks/>
          </p:cNvSpPr>
          <p:nvPr/>
        </p:nvSpPr>
        <p:spPr>
          <a:xfrm>
            <a:off x="1259458" y="1128477"/>
            <a:ext cx="8029042" cy="1735826"/>
          </a:xfrm>
          <a:prstGeom prst="rect">
            <a:avLst/>
          </a:prstGeom>
          <a:solidFill>
            <a:schemeClr val="tx2">
              <a:lumMod val="20000"/>
              <a:lumOff val="80000"/>
            </a:schemeClr>
          </a:solidFill>
          <a:ln>
            <a:noFill/>
          </a:ln>
        </p:spPr>
        <p:txBody>
          <a:bodyPr spcFirstLastPara="1" wrap="square" lIns="116050" tIns="116050" rIns="116050" bIns="11605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3600" dirty="0">
                <a:solidFill>
                  <a:srgbClr val="595959"/>
                </a:solidFill>
                <a:latin typeface="Raleway"/>
              </a:rPr>
              <a:t>The Development Gap – Our Unequal World </a:t>
            </a:r>
            <a:br>
              <a:rPr lang="en-GB" sz="3600" dirty="0">
                <a:solidFill>
                  <a:srgbClr val="595959"/>
                </a:solidFill>
                <a:latin typeface="Raleway"/>
              </a:rPr>
            </a:br>
            <a:r>
              <a:rPr lang="en-GB" sz="3600" dirty="0">
                <a:solidFill>
                  <a:srgbClr val="595959"/>
                </a:solidFill>
                <a:latin typeface="Raleway"/>
              </a:rPr>
              <a:t>How do we measure Inequality? </a:t>
            </a:r>
          </a:p>
        </p:txBody>
      </p:sp>
      <p:sp>
        <p:nvSpPr>
          <p:cNvPr id="10" name="Content Placeholder 2">
            <a:extLst>
              <a:ext uri="{FF2B5EF4-FFF2-40B4-BE49-F238E27FC236}">
                <a16:creationId xmlns:a16="http://schemas.microsoft.com/office/drawing/2014/main" id="{9B5AAD16-0394-47AF-A714-E98581F24572}"/>
              </a:ext>
            </a:extLst>
          </p:cNvPr>
          <p:cNvSpPr txBox="1">
            <a:spLocks/>
          </p:cNvSpPr>
          <p:nvPr/>
        </p:nvSpPr>
        <p:spPr>
          <a:xfrm>
            <a:off x="428825" y="2873040"/>
            <a:ext cx="9181001" cy="3454051"/>
          </a:xfrm>
          <a:prstGeom prst="rect">
            <a:avLst/>
          </a:prstGeom>
          <a:noFill/>
          <a:ln>
            <a:noFill/>
          </a:ln>
        </p:spPr>
        <p:txBody>
          <a:bodyPr spcFirstLastPara="1" wrap="square" lIns="116050" tIns="116050" rIns="116050" bIns="116050" anchor="t"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0" indent="0" algn="l"/>
            <a:r>
              <a:rPr lang="en-GB" sz="2800" dirty="0">
                <a:solidFill>
                  <a:srgbClr val="595959"/>
                </a:solidFill>
                <a:latin typeface="Raleway"/>
              </a:rPr>
              <a:t> </a:t>
            </a:r>
            <a:r>
              <a:rPr lang="en-GB" sz="2800" b="1" dirty="0">
                <a:solidFill>
                  <a:srgbClr val="595959"/>
                </a:solidFill>
                <a:latin typeface="Raleway"/>
              </a:rPr>
              <a:t>We can use different types of data:</a:t>
            </a:r>
          </a:p>
          <a:p>
            <a:pPr marL="0" indent="0" algn="l"/>
            <a:endParaRPr lang="en-GB" sz="2800" dirty="0">
              <a:solidFill>
                <a:srgbClr val="595959"/>
              </a:solidFill>
              <a:latin typeface="Raleway"/>
            </a:endParaRPr>
          </a:p>
          <a:p>
            <a:pPr marL="0" indent="0" algn="l"/>
            <a:r>
              <a:rPr lang="en-GB" sz="2800" dirty="0">
                <a:solidFill>
                  <a:srgbClr val="595959"/>
                </a:solidFill>
                <a:latin typeface="Raleway"/>
              </a:rPr>
              <a:t>Examples:</a:t>
            </a:r>
          </a:p>
          <a:p>
            <a:pPr marL="539750" indent="-457200" algn="l">
              <a:buFont typeface="Arial" panose="020B0604020202020204" pitchFamily="34" charset="0"/>
              <a:buChar char="•"/>
            </a:pPr>
            <a:r>
              <a:rPr lang="en-GB" sz="2800" dirty="0">
                <a:solidFill>
                  <a:srgbClr val="595959"/>
                </a:solidFill>
                <a:latin typeface="Raleway"/>
              </a:rPr>
              <a:t>GDP</a:t>
            </a:r>
          </a:p>
          <a:p>
            <a:pPr marL="539750" indent="-457200" algn="l">
              <a:buFont typeface="Arial" panose="020B0604020202020204" pitchFamily="34" charset="0"/>
              <a:buChar char="•"/>
            </a:pPr>
            <a:r>
              <a:rPr lang="en-GB" sz="2800" dirty="0">
                <a:solidFill>
                  <a:srgbClr val="595959"/>
                </a:solidFill>
                <a:latin typeface="Raleway"/>
              </a:rPr>
              <a:t>GNI- Gross National Income </a:t>
            </a:r>
          </a:p>
          <a:p>
            <a:pPr marL="539750" indent="-457200" algn="l">
              <a:buFont typeface="Arial" panose="020B0604020202020204" pitchFamily="34" charset="0"/>
              <a:buChar char="•"/>
            </a:pPr>
            <a:r>
              <a:rPr lang="en-GB" sz="2800" dirty="0">
                <a:solidFill>
                  <a:srgbClr val="595959"/>
                </a:solidFill>
                <a:latin typeface="Raleway"/>
              </a:rPr>
              <a:t>HDI- Human Development Index </a:t>
            </a:r>
          </a:p>
          <a:p>
            <a:pPr marL="539750" indent="-457200" algn="l">
              <a:buFont typeface="Arial" panose="020B0604020202020204" pitchFamily="34" charset="0"/>
              <a:buChar char="•"/>
            </a:pPr>
            <a:r>
              <a:rPr lang="en-GB" sz="2800" dirty="0">
                <a:solidFill>
                  <a:srgbClr val="595959"/>
                </a:solidFill>
                <a:latin typeface="Raleway"/>
              </a:rPr>
              <a:t>Quality of life descriptors</a:t>
            </a:r>
          </a:p>
        </p:txBody>
      </p:sp>
      <p:pic>
        <p:nvPicPr>
          <p:cNvPr id="11" name="Picture 10">
            <a:extLst>
              <a:ext uri="{FF2B5EF4-FFF2-40B4-BE49-F238E27FC236}">
                <a16:creationId xmlns:a16="http://schemas.microsoft.com/office/drawing/2014/main" id="{F02D6AC4-67C3-4860-A5E1-EC3917BF8FDD}"/>
              </a:ext>
            </a:extLst>
          </p:cNvPr>
          <p:cNvPicPr>
            <a:picLocks noChangeAspect="1"/>
          </p:cNvPicPr>
          <p:nvPr/>
        </p:nvPicPr>
        <p:blipFill>
          <a:blip r:embed="rId5"/>
          <a:stretch>
            <a:fillRect/>
          </a:stretch>
        </p:blipFill>
        <p:spPr>
          <a:xfrm>
            <a:off x="7601784" y="4894211"/>
            <a:ext cx="2008042" cy="1504093"/>
          </a:xfrm>
          <a:prstGeom prst="rect">
            <a:avLst/>
          </a:prstGeom>
        </p:spPr>
      </p:pic>
      <p:pic>
        <p:nvPicPr>
          <p:cNvPr id="12" name="Picture 11">
            <a:extLst>
              <a:ext uri="{FF2B5EF4-FFF2-40B4-BE49-F238E27FC236}">
                <a16:creationId xmlns:a16="http://schemas.microsoft.com/office/drawing/2014/main" id="{BC188087-1D34-4CCA-923B-4ACF5754578E}"/>
              </a:ext>
            </a:extLst>
          </p:cNvPr>
          <p:cNvPicPr>
            <a:picLocks noChangeAspect="1"/>
          </p:cNvPicPr>
          <p:nvPr/>
        </p:nvPicPr>
        <p:blipFill>
          <a:blip r:embed="rId6"/>
          <a:stretch>
            <a:fillRect/>
          </a:stretch>
        </p:blipFill>
        <p:spPr>
          <a:xfrm>
            <a:off x="7763774" y="3019845"/>
            <a:ext cx="2123501" cy="1413094"/>
          </a:xfrm>
          <a:prstGeom prst="rect">
            <a:avLst/>
          </a:prstGeom>
        </p:spPr>
      </p:pic>
      <p:pic>
        <p:nvPicPr>
          <p:cNvPr id="13" name="Picture 12">
            <a:extLst>
              <a:ext uri="{FF2B5EF4-FFF2-40B4-BE49-F238E27FC236}">
                <a16:creationId xmlns:a16="http://schemas.microsoft.com/office/drawing/2014/main" id="{A6A8A7F4-C9B4-4625-B1D2-6EF289E523CD}"/>
              </a:ext>
            </a:extLst>
          </p:cNvPr>
          <p:cNvPicPr>
            <a:picLocks noChangeAspect="1"/>
          </p:cNvPicPr>
          <p:nvPr/>
        </p:nvPicPr>
        <p:blipFill>
          <a:blip r:embed="rId7"/>
          <a:stretch>
            <a:fillRect/>
          </a:stretch>
        </p:blipFill>
        <p:spPr>
          <a:xfrm>
            <a:off x="5537732" y="5646258"/>
            <a:ext cx="1684860" cy="1379140"/>
          </a:xfrm>
          <a:prstGeom prst="rect">
            <a:avLst/>
          </a:prstGeom>
        </p:spPr>
      </p:pic>
      <p:sp>
        <p:nvSpPr>
          <p:cNvPr id="14" name="Google Shape;118;p16">
            <a:extLst>
              <a:ext uri="{FF2B5EF4-FFF2-40B4-BE49-F238E27FC236}">
                <a16:creationId xmlns:a16="http://schemas.microsoft.com/office/drawing/2014/main" id="{1606521E-457B-4989-AD86-9915D342DD36}"/>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3723109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379566" y="1067876"/>
            <a:ext cx="7913915" cy="1756783"/>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1. GDP:</a:t>
            </a:r>
            <a:br>
              <a:rPr lang="en-GB" sz="4000" dirty="0">
                <a:solidFill>
                  <a:srgbClr val="595959"/>
                </a:solidFill>
                <a:effectLst>
                  <a:outerShdw blurRad="38100" dist="38100" dir="2700000" algn="tl">
                    <a:srgbClr val="FFFFFF"/>
                  </a:outerShdw>
                </a:effectLst>
                <a:latin typeface="Raleway"/>
              </a:rPr>
            </a:br>
            <a:r>
              <a:rPr lang="en-GB" sz="4000" dirty="0">
                <a:solidFill>
                  <a:srgbClr val="595959"/>
                </a:solidFill>
                <a:effectLst>
                  <a:outerShdw blurRad="38100" dist="38100" dir="2700000" algn="tl">
                    <a:srgbClr val="FFFFFF"/>
                  </a:outerShdw>
                </a:effectLst>
                <a:latin typeface="Raleway"/>
              </a:rPr>
              <a:t> </a:t>
            </a:r>
            <a:r>
              <a:rPr lang="en-GB" sz="3700" dirty="0">
                <a:solidFill>
                  <a:srgbClr val="595959"/>
                </a:solidFill>
                <a:latin typeface="Raleway"/>
              </a:rPr>
              <a:t>Gross Domestic Product (US$)</a:t>
            </a:r>
            <a:endParaRPr lang="en-GB" sz="4000" dirty="0">
              <a:solidFill>
                <a:srgbClr val="595959"/>
              </a:solidFill>
              <a:latin typeface="Raleway"/>
            </a:endParaRPr>
          </a:p>
        </p:txBody>
      </p:sp>
      <p:sp>
        <p:nvSpPr>
          <p:cNvPr id="8" name="Content Placeholder 2">
            <a:extLst>
              <a:ext uri="{FF2B5EF4-FFF2-40B4-BE49-F238E27FC236}">
                <a16:creationId xmlns:a16="http://schemas.microsoft.com/office/drawing/2014/main" id="{F9BE84CC-5ABD-4352-AF66-B531EAC83296}"/>
              </a:ext>
            </a:extLst>
          </p:cNvPr>
          <p:cNvSpPr txBox="1">
            <a:spLocks/>
          </p:cNvSpPr>
          <p:nvPr/>
        </p:nvSpPr>
        <p:spPr>
          <a:xfrm>
            <a:off x="173974" y="2769957"/>
            <a:ext cx="10325100" cy="3947516"/>
          </a:xfrm>
          <a:prstGeom prst="rect">
            <a:avLst/>
          </a:prstGeom>
          <a:noFill/>
          <a:ln>
            <a:noFill/>
          </a:ln>
        </p:spPr>
        <p:txBody>
          <a:bodyPr spcFirstLastPara="1" wrap="square" lIns="116050" tIns="116050" rIns="116050" bIns="116050" anchor="t" anchorCtr="0">
            <a:normAutofit fontScale="55000" lnSpcReduction="20000"/>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82550" indent="0">
              <a:defRPr/>
            </a:pPr>
            <a:r>
              <a:rPr lang="en-GB" dirty="0">
                <a:solidFill>
                  <a:srgbClr val="595959"/>
                </a:solidFill>
                <a:effectLst>
                  <a:outerShdw blurRad="38100" dist="38100" dir="2700000" algn="tl">
                    <a:srgbClr val="FFFFFF"/>
                  </a:outerShdw>
                </a:effectLst>
                <a:latin typeface="Raleway"/>
              </a:rPr>
              <a:t>This is the total amount of money made by the country from selling it’s raw materials, manufactured goods and services.</a:t>
            </a:r>
          </a:p>
          <a:p>
            <a:pPr marL="82550" indent="0">
              <a:defRPr/>
            </a:pPr>
            <a:r>
              <a:rPr lang="en-GB" dirty="0">
                <a:solidFill>
                  <a:srgbClr val="595959"/>
                </a:solidFill>
                <a:effectLst>
                  <a:outerShdw blurRad="38100" dist="38100" dir="2700000" algn="tl">
                    <a:srgbClr val="FFFFFF"/>
                  </a:outerShdw>
                </a:effectLst>
                <a:latin typeface="Raleway"/>
              </a:rPr>
              <a:t>This figure is then divided by the total number of people that live there to give the average amount of money available to each person living there.</a:t>
            </a:r>
            <a:r>
              <a:rPr lang="en-GB" b="1" dirty="0">
                <a:solidFill>
                  <a:srgbClr val="595959"/>
                </a:solidFill>
                <a:effectLst>
                  <a:outerShdw blurRad="38100" dist="38100" dir="2700000" algn="tl">
                    <a:srgbClr val="FFFFFF"/>
                  </a:outerShdw>
                </a:effectLst>
                <a:latin typeface="Raleway"/>
              </a:rPr>
              <a:t> </a:t>
            </a:r>
          </a:p>
          <a:p>
            <a:pPr marL="82550" indent="0">
              <a:defRPr/>
            </a:pPr>
            <a:endParaRPr lang="en-GB" b="1" dirty="0">
              <a:solidFill>
                <a:srgbClr val="595959"/>
              </a:solidFill>
              <a:effectLst>
                <a:outerShdw blurRad="38100" dist="38100" dir="2700000" algn="tl">
                  <a:srgbClr val="FFFFFF"/>
                </a:outerShdw>
              </a:effectLst>
              <a:latin typeface="Raleway"/>
            </a:endParaRPr>
          </a:p>
          <a:p>
            <a:pPr marL="82550" indent="0">
              <a:defRPr/>
            </a:pPr>
            <a:r>
              <a:rPr lang="en-GB" b="1" dirty="0">
                <a:solidFill>
                  <a:srgbClr val="595959"/>
                </a:solidFill>
                <a:effectLst>
                  <a:outerShdw blurRad="38100" dist="38100" dir="2700000" algn="tl">
                    <a:srgbClr val="FFFFFF"/>
                  </a:outerShdw>
                </a:effectLst>
                <a:latin typeface="Raleway"/>
              </a:rPr>
              <a:t>USA = $39,820</a:t>
            </a:r>
          </a:p>
          <a:p>
            <a:pPr marL="82550" indent="0">
              <a:defRPr/>
            </a:pPr>
            <a:endParaRPr lang="en-GB" b="1" dirty="0">
              <a:solidFill>
                <a:srgbClr val="595959"/>
              </a:solidFill>
              <a:effectLst>
                <a:outerShdw blurRad="38100" dist="38100" dir="2700000" algn="tl">
                  <a:srgbClr val="FFFFFF"/>
                </a:outerShdw>
              </a:effectLst>
              <a:latin typeface="Raleway"/>
            </a:endParaRPr>
          </a:p>
          <a:p>
            <a:pPr marL="82550" indent="0">
              <a:defRPr/>
            </a:pPr>
            <a:r>
              <a:rPr lang="en-GB" b="1" dirty="0">
                <a:solidFill>
                  <a:srgbClr val="595959"/>
                </a:solidFill>
                <a:effectLst>
                  <a:outerShdw blurRad="38100" dist="38100" dir="2700000" algn="tl">
                    <a:srgbClr val="FFFFFF"/>
                  </a:outerShdw>
                </a:effectLst>
                <a:latin typeface="Raleway"/>
              </a:rPr>
              <a:t>France = $35,854</a:t>
            </a:r>
          </a:p>
          <a:p>
            <a:pPr marL="82550" indent="0">
              <a:defRPr/>
            </a:pPr>
            <a:endParaRPr lang="en-GB" b="1" dirty="0">
              <a:solidFill>
                <a:srgbClr val="595959"/>
              </a:solidFill>
              <a:effectLst>
                <a:outerShdw blurRad="38100" dist="38100" dir="2700000" algn="tl">
                  <a:srgbClr val="FFFFFF"/>
                </a:outerShdw>
              </a:effectLst>
              <a:latin typeface="Raleway"/>
            </a:endParaRPr>
          </a:p>
          <a:p>
            <a:pPr marL="82550" indent="0">
              <a:defRPr/>
            </a:pPr>
            <a:r>
              <a:rPr lang="en-GB" b="1" dirty="0">
                <a:solidFill>
                  <a:srgbClr val="595959"/>
                </a:solidFill>
                <a:effectLst>
                  <a:outerShdw blurRad="38100" dist="38100" dir="2700000" algn="tl">
                    <a:srgbClr val="FFFFFF"/>
                  </a:outerShdw>
                </a:effectLst>
                <a:latin typeface="Raleway"/>
              </a:rPr>
              <a:t>Rwanda = $210</a:t>
            </a:r>
          </a:p>
          <a:p>
            <a:pPr marL="82550" indent="0">
              <a:spcBef>
                <a:spcPct val="50000"/>
              </a:spcBef>
            </a:pPr>
            <a:r>
              <a:rPr lang="en-GB" b="1" dirty="0">
                <a:solidFill>
                  <a:srgbClr val="595959"/>
                </a:solidFill>
                <a:effectLst>
                  <a:outerShdw blurRad="38100" dist="38100" dir="2700000" algn="tl">
                    <a:srgbClr val="FFFFFF"/>
                  </a:outerShdw>
                </a:effectLst>
                <a:latin typeface="Raleway"/>
              </a:rPr>
              <a:t>Ethiopia = $110</a:t>
            </a:r>
          </a:p>
          <a:p>
            <a:pPr marL="82550" indent="0">
              <a:spcBef>
                <a:spcPct val="50000"/>
              </a:spcBef>
            </a:pPr>
            <a:r>
              <a:rPr lang="en-GB" altLang="en-US" b="1" dirty="0">
                <a:solidFill>
                  <a:srgbClr val="595959"/>
                </a:solidFill>
                <a:latin typeface="Raleway"/>
              </a:rPr>
              <a:t>Note:</a:t>
            </a:r>
          </a:p>
          <a:p>
            <a:pPr marL="82550" indent="0">
              <a:spcBef>
                <a:spcPct val="50000"/>
              </a:spcBef>
            </a:pPr>
            <a:r>
              <a:rPr lang="en-GB" altLang="en-US" b="1" dirty="0">
                <a:solidFill>
                  <a:srgbClr val="595959"/>
                </a:solidFill>
                <a:latin typeface="Raleway"/>
              </a:rPr>
              <a:t>€1 is worth $1.45</a:t>
            </a:r>
            <a:endParaRPr lang="en-GB" dirty="0">
              <a:effectLst>
                <a:outerShdw blurRad="38100" dist="38100" dir="2700000" algn="tl">
                  <a:srgbClr val="FFFFFF"/>
                </a:outerShdw>
              </a:effectLst>
              <a:latin typeface="Arial Unicode MS" pitchFamily="34" charset="-128"/>
            </a:endParaRPr>
          </a:p>
          <a:p>
            <a:endParaRPr lang="en-GB" dirty="0"/>
          </a:p>
        </p:txBody>
      </p:sp>
      <p:sp>
        <p:nvSpPr>
          <p:cNvPr id="9" name="Google Shape;118;p16">
            <a:extLst>
              <a:ext uri="{FF2B5EF4-FFF2-40B4-BE49-F238E27FC236}">
                <a16:creationId xmlns:a16="http://schemas.microsoft.com/office/drawing/2014/main" id="{A925E286-8BD2-46A3-AD58-9E38FED1982D}"/>
              </a:ext>
            </a:extLst>
          </p:cNvPr>
          <p:cNvSpPr txBox="1"/>
          <p:nvPr/>
        </p:nvSpPr>
        <p:spPr>
          <a:xfrm>
            <a:off x="5055000" y="322925"/>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2610755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379566" y="1067876"/>
            <a:ext cx="7913915" cy="1756783"/>
          </a:xfrm>
          <a:prstGeom prst="rect">
            <a:avLst/>
          </a:prstGeom>
          <a:noFill/>
          <a:ln>
            <a:noFill/>
          </a:ln>
        </p:spPr>
        <p:txBody>
          <a:bodyPr spcFirstLastPara="1" wrap="square" lIns="116050" tIns="116050" rIns="116050" bIns="116050" anchor="ctr" anchorCtr="0">
            <a:normAutofit fontScale="97500" lnSpcReduction="1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2. GNI:</a:t>
            </a:r>
            <a:br>
              <a:rPr lang="en-GB" sz="4000" dirty="0">
                <a:solidFill>
                  <a:srgbClr val="595959"/>
                </a:solidFill>
                <a:effectLst>
                  <a:outerShdw blurRad="38100" dist="38100" dir="2700000" algn="tl">
                    <a:srgbClr val="FFFFFF"/>
                  </a:outerShdw>
                </a:effectLst>
                <a:latin typeface="Raleway"/>
              </a:rPr>
            </a:br>
            <a:r>
              <a:rPr lang="en-GB" sz="4000" dirty="0">
                <a:solidFill>
                  <a:srgbClr val="595959"/>
                </a:solidFill>
                <a:effectLst>
                  <a:outerShdw blurRad="38100" dist="38100" dir="2700000" algn="tl">
                    <a:srgbClr val="FFFFFF"/>
                  </a:outerShdw>
                </a:effectLst>
                <a:latin typeface="Raleway"/>
              </a:rPr>
              <a:t> </a:t>
            </a:r>
            <a:r>
              <a:rPr lang="en-GB" sz="3700" dirty="0">
                <a:solidFill>
                  <a:srgbClr val="595959"/>
                </a:solidFill>
                <a:latin typeface="Raleway"/>
              </a:rPr>
              <a:t>Gross National Income </a:t>
            </a:r>
            <a:r>
              <a:rPr lang="en-GB" sz="3100" dirty="0">
                <a:solidFill>
                  <a:srgbClr val="595959"/>
                </a:solidFill>
                <a:latin typeface="Raleway"/>
              </a:rPr>
              <a:t>(used by the World Bank)</a:t>
            </a:r>
          </a:p>
        </p:txBody>
      </p:sp>
      <p:sp>
        <p:nvSpPr>
          <p:cNvPr id="2" name="Rectangle 1"/>
          <p:cNvSpPr/>
          <p:nvPr/>
        </p:nvSpPr>
        <p:spPr>
          <a:xfrm>
            <a:off x="1114212" y="2999468"/>
            <a:ext cx="8315863" cy="3477875"/>
          </a:xfrm>
          <a:prstGeom prst="rect">
            <a:avLst/>
          </a:prstGeom>
        </p:spPr>
        <p:txBody>
          <a:bodyPr wrap="square">
            <a:spAutoFit/>
          </a:bodyPr>
          <a:lstStyle/>
          <a:p>
            <a:pPr marL="342900" indent="-342900">
              <a:buFont typeface="Arial" panose="020B0604020202020204" pitchFamily="34" charset="0"/>
              <a:buChar char="•"/>
            </a:pPr>
            <a:r>
              <a:rPr lang="en-GB" sz="2000" dirty="0">
                <a:solidFill>
                  <a:srgbClr val="595959"/>
                </a:solidFill>
                <a:latin typeface="Raleway"/>
              </a:rPr>
              <a:t>Total value of goods and services produced by the country in a year</a:t>
            </a:r>
          </a:p>
          <a:p>
            <a:endParaRPr lang="en-GB" sz="2000" dirty="0">
              <a:solidFill>
                <a:srgbClr val="595959"/>
              </a:solidFill>
              <a:latin typeface="Raleway"/>
            </a:endParaRPr>
          </a:p>
          <a:p>
            <a:pPr marL="342900" indent="-342900">
              <a:buFont typeface="Arial" panose="020B0604020202020204" pitchFamily="34" charset="0"/>
              <a:buChar char="•"/>
            </a:pPr>
            <a:r>
              <a:rPr lang="en-GB" sz="2000" dirty="0">
                <a:solidFill>
                  <a:srgbClr val="595959"/>
                </a:solidFill>
                <a:latin typeface="Raleway"/>
              </a:rPr>
              <a:t>Income earnt from overseas investments (people and businesses)</a:t>
            </a:r>
          </a:p>
          <a:p>
            <a:pPr marL="342900" indent="-342900">
              <a:buFont typeface="Arial" panose="020B0604020202020204" pitchFamily="34" charset="0"/>
              <a:buChar char="•"/>
            </a:pPr>
            <a:endParaRPr lang="en-GB" sz="2000" dirty="0">
              <a:solidFill>
                <a:srgbClr val="595959"/>
              </a:solidFill>
              <a:latin typeface="Raleway"/>
            </a:endParaRPr>
          </a:p>
          <a:p>
            <a:pPr marL="342900" indent="-342900">
              <a:buFont typeface="Arial" panose="020B0604020202020204" pitchFamily="34" charset="0"/>
              <a:buChar char="•"/>
            </a:pPr>
            <a:r>
              <a:rPr lang="en-GB" sz="2000" dirty="0">
                <a:solidFill>
                  <a:srgbClr val="595959"/>
                </a:solidFill>
                <a:latin typeface="Raleway"/>
              </a:rPr>
              <a:t>It is expressed as per head of the population</a:t>
            </a:r>
          </a:p>
          <a:p>
            <a:pPr marL="342900" indent="-342900">
              <a:buFont typeface="Arial" panose="020B0604020202020204" pitchFamily="34" charset="0"/>
              <a:buChar char="•"/>
            </a:pPr>
            <a:endParaRPr lang="en-GB" sz="2000" dirty="0">
              <a:solidFill>
                <a:srgbClr val="595959"/>
              </a:solidFill>
              <a:latin typeface="Raleway"/>
            </a:endParaRPr>
          </a:p>
          <a:p>
            <a:pPr marL="342900" indent="-342900">
              <a:buFont typeface="Arial" panose="020B0604020202020204" pitchFamily="34" charset="0"/>
              <a:buChar char="•"/>
            </a:pPr>
            <a:r>
              <a:rPr lang="en-GB" sz="2000" dirty="0">
                <a:solidFill>
                  <a:srgbClr val="595959"/>
                </a:solidFill>
                <a:latin typeface="Raleway"/>
              </a:rPr>
              <a:t>The World Bank uses 4 different levels of income to divide the countries of the world into high, upper middle, lower-middle and low</a:t>
            </a:r>
          </a:p>
          <a:p>
            <a:r>
              <a:rPr lang="en-GB" sz="2000" dirty="0">
                <a:solidFill>
                  <a:srgbClr val="595959"/>
                </a:solidFill>
                <a:latin typeface="Raleway"/>
              </a:rPr>
              <a:t> </a:t>
            </a:r>
          </a:p>
          <a:p>
            <a:pPr marL="342900" indent="-342900">
              <a:buFont typeface="Arial" panose="020B0604020202020204" pitchFamily="34" charset="0"/>
              <a:buChar char="•"/>
            </a:pPr>
            <a:r>
              <a:rPr lang="en-GB" sz="2000" dirty="0">
                <a:solidFill>
                  <a:srgbClr val="595959"/>
                </a:solidFill>
                <a:latin typeface="Raleway"/>
              </a:rPr>
              <a:t>One issue can be that this measure doesn’t show extremes within a country </a:t>
            </a:r>
          </a:p>
        </p:txBody>
      </p:sp>
      <p:sp>
        <p:nvSpPr>
          <p:cNvPr id="9" name="Google Shape;118;p16">
            <a:extLst>
              <a:ext uri="{FF2B5EF4-FFF2-40B4-BE49-F238E27FC236}">
                <a16:creationId xmlns:a16="http://schemas.microsoft.com/office/drawing/2014/main" id="{CCCAE10C-8EA2-4A32-ABC7-85C5AC3C5F2F}"/>
              </a:ext>
            </a:extLst>
          </p:cNvPr>
          <p:cNvSpPr txBox="1"/>
          <p:nvPr/>
        </p:nvSpPr>
        <p:spPr>
          <a:xfrm>
            <a:off x="4851013" y="360138"/>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2705777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379566" y="1067876"/>
            <a:ext cx="7913915" cy="1756783"/>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3. HDI:</a:t>
            </a:r>
            <a:br>
              <a:rPr lang="en-GB" sz="4000" dirty="0">
                <a:solidFill>
                  <a:srgbClr val="595959"/>
                </a:solidFill>
                <a:effectLst>
                  <a:outerShdw blurRad="38100" dist="38100" dir="2700000" algn="tl">
                    <a:srgbClr val="FFFFFF"/>
                  </a:outerShdw>
                </a:effectLst>
                <a:latin typeface="Raleway"/>
              </a:rPr>
            </a:br>
            <a:r>
              <a:rPr lang="en-GB" sz="4000" dirty="0">
                <a:solidFill>
                  <a:srgbClr val="595959"/>
                </a:solidFill>
                <a:effectLst>
                  <a:outerShdw blurRad="38100" dist="38100" dir="2700000" algn="tl">
                    <a:srgbClr val="FFFFFF"/>
                  </a:outerShdw>
                </a:effectLst>
                <a:latin typeface="Raleway"/>
              </a:rPr>
              <a:t> </a:t>
            </a:r>
            <a:r>
              <a:rPr lang="en-GB" sz="3700" dirty="0">
                <a:solidFill>
                  <a:srgbClr val="595959"/>
                </a:solidFill>
                <a:latin typeface="Raleway"/>
              </a:rPr>
              <a:t>Human Development Index</a:t>
            </a:r>
            <a:endParaRPr lang="en-GB" sz="3100" dirty="0">
              <a:solidFill>
                <a:srgbClr val="595959"/>
              </a:solidFill>
              <a:latin typeface="Raleway"/>
            </a:endParaRPr>
          </a:p>
        </p:txBody>
      </p:sp>
      <p:sp>
        <p:nvSpPr>
          <p:cNvPr id="8" name="Content Placeholder 2">
            <a:extLst>
              <a:ext uri="{FF2B5EF4-FFF2-40B4-BE49-F238E27FC236}">
                <a16:creationId xmlns:a16="http://schemas.microsoft.com/office/drawing/2014/main" id="{8E218945-2EDD-421D-845D-2FCF4CB19E34}"/>
              </a:ext>
            </a:extLst>
          </p:cNvPr>
          <p:cNvSpPr txBox="1">
            <a:spLocks/>
          </p:cNvSpPr>
          <p:nvPr/>
        </p:nvSpPr>
        <p:spPr>
          <a:xfrm>
            <a:off x="704816" y="2705923"/>
            <a:ext cx="8725259" cy="4178800"/>
          </a:xfrm>
          <a:prstGeom prst="rect">
            <a:avLst/>
          </a:prstGeom>
          <a:noFill/>
          <a:ln>
            <a:noFill/>
          </a:ln>
        </p:spPr>
        <p:txBody>
          <a:bodyPr spcFirstLastPara="1" wrap="square" lIns="116050" tIns="116050" rIns="116050" bIns="116050" anchor="t" anchorCtr="0">
            <a:normAutofit lnSpcReduction="10000"/>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algn="l"/>
            <a:r>
              <a:rPr lang="en-GB" sz="2000" b="1" dirty="0">
                <a:solidFill>
                  <a:srgbClr val="595959"/>
                </a:solidFill>
                <a:latin typeface="Raleway"/>
              </a:rPr>
              <a:t>This was devised by the United Nations. </a:t>
            </a:r>
          </a:p>
          <a:p>
            <a:pPr algn="l"/>
            <a:r>
              <a:rPr lang="en-GB" sz="2000" b="1" dirty="0">
                <a:solidFill>
                  <a:srgbClr val="595959"/>
                </a:solidFill>
                <a:latin typeface="Raleway"/>
              </a:rPr>
              <a:t>HDI is a social measure </a:t>
            </a:r>
            <a:r>
              <a:rPr lang="en-GB" sz="2000" dirty="0">
                <a:solidFill>
                  <a:srgbClr val="595959"/>
                </a:solidFill>
                <a:latin typeface="Raleway"/>
              </a:rPr>
              <a:t>it links wealth to health and education to show</a:t>
            </a:r>
          </a:p>
          <a:p>
            <a:pPr algn="l"/>
            <a:r>
              <a:rPr lang="en-GB" sz="2000" dirty="0">
                <a:solidFill>
                  <a:srgbClr val="595959"/>
                </a:solidFill>
                <a:latin typeface="Raleway"/>
              </a:rPr>
              <a:t>how people are benefiting from the economic growth.</a:t>
            </a:r>
          </a:p>
          <a:p>
            <a:pPr algn="l"/>
            <a:endParaRPr lang="en-GB" sz="2000" dirty="0">
              <a:solidFill>
                <a:srgbClr val="595959"/>
              </a:solidFill>
              <a:latin typeface="Raleway"/>
            </a:endParaRPr>
          </a:p>
          <a:p>
            <a:pPr marL="0" indent="0" algn="l"/>
            <a:r>
              <a:rPr lang="en-GB" sz="2000" dirty="0">
                <a:solidFill>
                  <a:srgbClr val="595959"/>
                </a:solidFill>
                <a:latin typeface="Raleway"/>
              </a:rPr>
              <a:t>Indicators used include</a:t>
            </a:r>
          </a:p>
          <a:p>
            <a:pPr algn="l">
              <a:buFont typeface="Arial" panose="020B0604020202020204" pitchFamily="34" charset="0"/>
              <a:buChar char="•"/>
            </a:pPr>
            <a:r>
              <a:rPr lang="en-GB" sz="2000" dirty="0">
                <a:solidFill>
                  <a:srgbClr val="595959"/>
                </a:solidFill>
                <a:latin typeface="Raleway"/>
              </a:rPr>
              <a:t>Life expectancy at birth </a:t>
            </a:r>
          </a:p>
          <a:p>
            <a:pPr algn="l">
              <a:buFont typeface="Arial" panose="020B0604020202020204" pitchFamily="34" charset="0"/>
              <a:buChar char="•"/>
            </a:pPr>
            <a:r>
              <a:rPr lang="en-GB" sz="2000" dirty="0">
                <a:solidFill>
                  <a:srgbClr val="595959"/>
                </a:solidFill>
                <a:latin typeface="Raleway"/>
              </a:rPr>
              <a:t>Number of years of education</a:t>
            </a:r>
          </a:p>
          <a:p>
            <a:pPr algn="l">
              <a:buFont typeface="Arial" panose="020B0604020202020204" pitchFamily="34" charset="0"/>
              <a:buChar char="•"/>
            </a:pPr>
            <a:r>
              <a:rPr lang="en-GB" sz="2000" dirty="0">
                <a:solidFill>
                  <a:srgbClr val="595959"/>
                </a:solidFill>
                <a:latin typeface="Raleway"/>
              </a:rPr>
              <a:t>GNI per head</a:t>
            </a:r>
          </a:p>
          <a:p>
            <a:pPr algn="l"/>
            <a:endParaRPr lang="en-GB" sz="2000" dirty="0">
              <a:solidFill>
                <a:srgbClr val="595959"/>
              </a:solidFill>
              <a:latin typeface="Raleway"/>
            </a:endParaRPr>
          </a:p>
          <a:p>
            <a:pPr algn="l"/>
            <a:r>
              <a:rPr lang="en-GB" sz="2000" b="1" dirty="0">
                <a:solidFill>
                  <a:srgbClr val="595959"/>
                </a:solidFill>
                <a:latin typeface="Raleway"/>
              </a:rPr>
              <a:t>It is expressed in values 0-1, where 1 is the highest.</a:t>
            </a:r>
          </a:p>
          <a:p>
            <a:pPr algn="l">
              <a:buFont typeface="Arial" panose="020B0604020202020204" pitchFamily="34" charset="0"/>
              <a:buChar char="•"/>
            </a:pPr>
            <a:r>
              <a:rPr lang="en-GB" sz="2000" dirty="0">
                <a:solidFill>
                  <a:srgbClr val="595959"/>
                </a:solidFill>
                <a:latin typeface="Raleway"/>
              </a:rPr>
              <a:t>In 2014 Norway was best (0.944)</a:t>
            </a:r>
          </a:p>
          <a:p>
            <a:pPr algn="l">
              <a:buFont typeface="Arial" panose="020B0604020202020204" pitchFamily="34" charset="0"/>
              <a:buChar char="•"/>
            </a:pPr>
            <a:r>
              <a:rPr lang="en-GB" sz="2000" dirty="0">
                <a:solidFill>
                  <a:srgbClr val="595959"/>
                </a:solidFill>
                <a:latin typeface="Raleway"/>
              </a:rPr>
              <a:t>The UK was 14</a:t>
            </a:r>
            <a:r>
              <a:rPr lang="en-GB" sz="2000" baseline="30000" dirty="0">
                <a:solidFill>
                  <a:srgbClr val="595959"/>
                </a:solidFill>
                <a:latin typeface="Raleway"/>
              </a:rPr>
              <a:t>th</a:t>
            </a:r>
            <a:r>
              <a:rPr lang="en-GB" sz="2000" dirty="0">
                <a:solidFill>
                  <a:srgbClr val="595959"/>
                </a:solidFill>
                <a:latin typeface="Raleway"/>
              </a:rPr>
              <a:t> (0.930)</a:t>
            </a:r>
          </a:p>
          <a:p>
            <a:pPr algn="l">
              <a:buFont typeface="Arial" panose="020B0604020202020204" pitchFamily="34" charset="0"/>
              <a:buChar char="•"/>
            </a:pPr>
            <a:r>
              <a:rPr lang="en-GB" sz="2000" dirty="0">
                <a:solidFill>
                  <a:srgbClr val="595959"/>
                </a:solidFill>
                <a:latin typeface="Raleway"/>
              </a:rPr>
              <a:t>Niger was 188</a:t>
            </a:r>
            <a:r>
              <a:rPr lang="en-GB" sz="2000" baseline="30000" dirty="0">
                <a:solidFill>
                  <a:srgbClr val="595959"/>
                </a:solidFill>
                <a:latin typeface="Raleway"/>
              </a:rPr>
              <a:t>th</a:t>
            </a:r>
            <a:r>
              <a:rPr lang="en-GB" sz="2000" dirty="0">
                <a:solidFill>
                  <a:srgbClr val="595959"/>
                </a:solidFill>
                <a:latin typeface="Raleway"/>
              </a:rPr>
              <a:t> (0.348)</a:t>
            </a:r>
          </a:p>
          <a:p>
            <a:pPr algn="l">
              <a:buFont typeface="Arial" panose="020B0604020202020204" pitchFamily="34" charset="0"/>
              <a:buChar char="•"/>
            </a:pPr>
            <a:r>
              <a:rPr lang="en-GB" sz="2000" dirty="0">
                <a:solidFill>
                  <a:srgbClr val="595959"/>
                </a:solidFill>
                <a:latin typeface="Raleway"/>
              </a:rPr>
              <a:t>The lowest 10 countries were all in Africa.</a:t>
            </a:r>
          </a:p>
        </p:txBody>
      </p:sp>
      <p:pic>
        <p:nvPicPr>
          <p:cNvPr id="9" name="Picture 8">
            <a:extLst>
              <a:ext uri="{FF2B5EF4-FFF2-40B4-BE49-F238E27FC236}">
                <a16:creationId xmlns:a16="http://schemas.microsoft.com/office/drawing/2014/main" id="{51BD5EFE-C089-4E4B-8E19-C460A3B8D016}"/>
              </a:ext>
            </a:extLst>
          </p:cNvPr>
          <p:cNvPicPr>
            <a:picLocks noChangeAspect="1"/>
          </p:cNvPicPr>
          <p:nvPr/>
        </p:nvPicPr>
        <p:blipFill>
          <a:blip r:embed="rId5"/>
          <a:stretch>
            <a:fillRect/>
          </a:stretch>
        </p:blipFill>
        <p:spPr>
          <a:xfrm>
            <a:off x="8545748" y="1238858"/>
            <a:ext cx="1690727" cy="1690727"/>
          </a:xfrm>
          <a:prstGeom prst="rect">
            <a:avLst/>
          </a:prstGeom>
        </p:spPr>
      </p:pic>
      <p:pic>
        <p:nvPicPr>
          <p:cNvPr id="10" name="Picture 9">
            <a:extLst>
              <a:ext uri="{FF2B5EF4-FFF2-40B4-BE49-F238E27FC236}">
                <a16:creationId xmlns:a16="http://schemas.microsoft.com/office/drawing/2014/main" id="{A085A70B-95FD-41B1-9DBD-E20A05E0D383}"/>
              </a:ext>
            </a:extLst>
          </p:cNvPr>
          <p:cNvPicPr>
            <a:picLocks noChangeAspect="1"/>
          </p:cNvPicPr>
          <p:nvPr/>
        </p:nvPicPr>
        <p:blipFill>
          <a:blip r:embed="rId6"/>
          <a:stretch>
            <a:fillRect/>
          </a:stretch>
        </p:blipFill>
        <p:spPr>
          <a:xfrm>
            <a:off x="7240684" y="4396650"/>
            <a:ext cx="2765981" cy="1849395"/>
          </a:xfrm>
          <a:prstGeom prst="rect">
            <a:avLst/>
          </a:prstGeom>
        </p:spPr>
      </p:pic>
      <p:sp>
        <p:nvSpPr>
          <p:cNvPr id="11" name="Google Shape;118;p16">
            <a:extLst>
              <a:ext uri="{FF2B5EF4-FFF2-40B4-BE49-F238E27FC236}">
                <a16:creationId xmlns:a16="http://schemas.microsoft.com/office/drawing/2014/main" id="{56C7CAED-87DD-4AFE-83C0-A29B650D922B}"/>
              </a:ext>
            </a:extLst>
          </p:cNvPr>
          <p:cNvSpPr txBox="1"/>
          <p:nvPr/>
        </p:nvSpPr>
        <p:spPr>
          <a:xfrm>
            <a:off x="4711925" y="268631"/>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267982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379566" y="1067876"/>
            <a:ext cx="7913915" cy="1330267"/>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4. Quality of Life</a:t>
            </a:r>
            <a:endParaRPr lang="en-GB" sz="3100" dirty="0">
              <a:solidFill>
                <a:srgbClr val="595959"/>
              </a:solidFill>
              <a:latin typeface="Raleway"/>
            </a:endParaRPr>
          </a:p>
        </p:txBody>
      </p:sp>
      <p:sp>
        <p:nvSpPr>
          <p:cNvPr id="8" name="Content Placeholder 2">
            <a:extLst>
              <a:ext uri="{FF2B5EF4-FFF2-40B4-BE49-F238E27FC236}">
                <a16:creationId xmlns:a16="http://schemas.microsoft.com/office/drawing/2014/main" id="{1AE524F6-CBB7-4CF1-B3B1-7A49F97D1083}"/>
              </a:ext>
            </a:extLst>
          </p:cNvPr>
          <p:cNvSpPr txBox="1">
            <a:spLocks/>
          </p:cNvSpPr>
          <p:nvPr/>
        </p:nvSpPr>
        <p:spPr>
          <a:xfrm>
            <a:off x="428825" y="2305534"/>
            <a:ext cx="10515600" cy="4351338"/>
          </a:xfrm>
          <a:prstGeom prst="rect">
            <a:avLst/>
          </a:prstGeom>
          <a:noFill/>
          <a:ln>
            <a:noFill/>
          </a:ln>
        </p:spPr>
        <p:txBody>
          <a:bodyPr spcFirstLastPara="1" wrap="square" lIns="116050" tIns="116050" rIns="116050" bIns="116050" anchor="t"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algn="l"/>
            <a:r>
              <a:rPr lang="en-GB" sz="2000" b="1" dirty="0">
                <a:solidFill>
                  <a:srgbClr val="595959"/>
                </a:solidFill>
                <a:latin typeface="Raleway"/>
              </a:rPr>
              <a:t>How can we measure quality of life?</a:t>
            </a:r>
          </a:p>
          <a:p>
            <a:pPr algn="l"/>
            <a:endParaRPr lang="en-GB" sz="2000" b="1" dirty="0">
              <a:solidFill>
                <a:srgbClr val="595959"/>
              </a:solidFill>
              <a:latin typeface="Raleway"/>
            </a:endParaRPr>
          </a:p>
          <a:p>
            <a:pPr algn="l"/>
            <a:r>
              <a:rPr lang="en-GB" sz="2000" dirty="0">
                <a:solidFill>
                  <a:srgbClr val="595959"/>
                </a:solidFill>
                <a:latin typeface="Raleway"/>
              </a:rPr>
              <a:t>A good quality of life means different things in different countries</a:t>
            </a:r>
          </a:p>
          <a:p>
            <a:pPr algn="l"/>
            <a:endParaRPr lang="en-GB" sz="2000" dirty="0">
              <a:solidFill>
                <a:srgbClr val="595959"/>
              </a:solidFill>
              <a:latin typeface="Raleway"/>
            </a:endParaRPr>
          </a:p>
          <a:p>
            <a:pPr marL="0" indent="0" algn="l"/>
            <a:r>
              <a:rPr lang="en-GB" sz="2000" b="1" dirty="0">
                <a:solidFill>
                  <a:srgbClr val="595959"/>
                </a:solidFill>
                <a:latin typeface="Raleway"/>
              </a:rPr>
              <a:t>Some people will think about:</a:t>
            </a:r>
          </a:p>
          <a:p>
            <a:pPr algn="l">
              <a:buFont typeface="Arial" panose="020B0604020202020204" pitchFamily="34" charset="0"/>
              <a:buChar char="•"/>
            </a:pPr>
            <a:r>
              <a:rPr lang="en-GB" sz="2000" dirty="0">
                <a:solidFill>
                  <a:srgbClr val="595959"/>
                </a:solidFill>
                <a:latin typeface="Raleway"/>
              </a:rPr>
              <a:t>Safety and security, </a:t>
            </a:r>
          </a:p>
          <a:p>
            <a:pPr algn="l">
              <a:buFont typeface="Arial" panose="020B0604020202020204" pitchFamily="34" charset="0"/>
              <a:buChar char="•"/>
            </a:pPr>
            <a:r>
              <a:rPr lang="en-GB" sz="2000" dirty="0">
                <a:solidFill>
                  <a:srgbClr val="595959"/>
                </a:solidFill>
                <a:latin typeface="Raleway"/>
              </a:rPr>
              <a:t>Freedom </a:t>
            </a:r>
          </a:p>
          <a:p>
            <a:pPr algn="l">
              <a:buFont typeface="Arial" panose="020B0604020202020204" pitchFamily="34" charset="0"/>
              <a:buChar char="•"/>
            </a:pPr>
            <a:r>
              <a:rPr lang="en-GB" sz="2000" dirty="0">
                <a:solidFill>
                  <a:srgbClr val="595959"/>
                </a:solidFill>
                <a:latin typeface="Raleway"/>
              </a:rPr>
              <a:t>The right to vote, </a:t>
            </a:r>
          </a:p>
          <a:p>
            <a:pPr algn="l">
              <a:buFont typeface="Arial" panose="020B0604020202020204" pitchFamily="34" charset="0"/>
              <a:buChar char="•"/>
            </a:pPr>
            <a:r>
              <a:rPr lang="en-GB" sz="2000" dirty="0">
                <a:solidFill>
                  <a:srgbClr val="595959"/>
                </a:solidFill>
                <a:latin typeface="Raleway"/>
              </a:rPr>
              <a:t>Women's rights, </a:t>
            </a:r>
          </a:p>
          <a:p>
            <a:pPr algn="l">
              <a:buFont typeface="Arial" panose="020B0604020202020204" pitchFamily="34" charset="0"/>
              <a:buChar char="•"/>
            </a:pPr>
            <a:r>
              <a:rPr lang="en-GB" sz="2000" dirty="0">
                <a:solidFill>
                  <a:srgbClr val="595959"/>
                </a:solidFill>
                <a:latin typeface="Raleway"/>
              </a:rPr>
              <a:t>Equality </a:t>
            </a:r>
          </a:p>
          <a:p>
            <a:pPr algn="l">
              <a:buFont typeface="Arial" panose="020B0604020202020204" pitchFamily="34" charset="0"/>
              <a:buChar char="•"/>
            </a:pPr>
            <a:r>
              <a:rPr lang="en-GB" sz="2000" dirty="0">
                <a:solidFill>
                  <a:srgbClr val="595959"/>
                </a:solidFill>
                <a:latin typeface="Raleway"/>
              </a:rPr>
              <a:t>Happiness</a:t>
            </a:r>
          </a:p>
          <a:p>
            <a:pPr algn="l">
              <a:buFont typeface="Arial" panose="020B0604020202020204" pitchFamily="34" charset="0"/>
              <a:buChar char="•"/>
            </a:pPr>
            <a:endParaRPr lang="en-GB" sz="2000" dirty="0">
              <a:solidFill>
                <a:srgbClr val="595959"/>
              </a:solidFill>
              <a:latin typeface="Raleway"/>
            </a:endParaRPr>
          </a:p>
          <a:p>
            <a:pPr marL="82550" indent="0" algn="l"/>
            <a:r>
              <a:rPr lang="en-GB" sz="2000" dirty="0">
                <a:solidFill>
                  <a:srgbClr val="595959"/>
                </a:solidFill>
                <a:latin typeface="Raleway"/>
              </a:rPr>
              <a:t>These factors are all hard to measure and compare between countries. </a:t>
            </a:r>
          </a:p>
        </p:txBody>
      </p:sp>
      <p:sp>
        <p:nvSpPr>
          <p:cNvPr id="9" name="Google Shape;118;p16">
            <a:extLst>
              <a:ext uri="{FF2B5EF4-FFF2-40B4-BE49-F238E27FC236}">
                <a16:creationId xmlns:a16="http://schemas.microsoft.com/office/drawing/2014/main" id="{EC1D9910-1D71-47BA-A965-C133E0BC1FC2}"/>
              </a:ext>
            </a:extLst>
          </p:cNvPr>
          <p:cNvSpPr txBox="1"/>
          <p:nvPr/>
        </p:nvSpPr>
        <p:spPr>
          <a:xfrm>
            <a:off x="4880225" y="363047"/>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2803257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374585" y="1128477"/>
            <a:ext cx="7913915" cy="1330267"/>
          </a:xfrm>
          <a:prstGeom prst="rect">
            <a:avLst/>
          </a:prstGeom>
          <a:noFill/>
          <a:ln>
            <a:noFill/>
          </a:ln>
        </p:spPr>
        <p:txBody>
          <a:bodyPr spcFirstLastPara="1" wrap="square" lIns="116050" tIns="116050" rIns="116050" bIns="116050" anchor="ctr" anchorCtr="0">
            <a:normAutofit fontScale="97500" lnSpcReduction="1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A Personal View of Quality of Life</a:t>
            </a:r>
            <a:endParaRPr lang="en-GB" sz="3100" dirty="0">
              <a:solidFill>
                <a:srgbClr val="595959"/>
              </a:solidFill>
              <a:latin typeface="Raleway"/>
            </a:endParaRPr>
          </a:p>
        </p:txBody>
      </p:sp>
      <p:sp>
        <p:nvSpPr>
          <p:cNvPr id="2" name="Rectangle 1"/>
          <p:cNvSpPr/>
          <p:nvPr/>
        </p:nvSpPr>
        <p:spPr>
          <a:xfrm>
            <a:off x="600621" y="2377823"/>
            <a:ext cx="9471803" cy="4339650"/>
          </a:xfrm>
          <a:prstGeom prst="rect">
            <a:avLst/>
          </a:prstGeom>
        </p:spPr>
        <p:txBody>
          <a:bodyPr wrap="square">
            <a:spAutoFit/>
          </a:bodyPr>
          <a:lstStyle/>
          <a:p>
            <a:pPr eaLnBrk="1" hangingPunct="1">
              <a:spcBef>
                <a:spcPct val="50000"/>
              </a:spcBef>
              <a:buFontTx/>
              <a:buNone/>
            </a:pPr>
            <a:r>
              <a:rPr lang="en-GB" altLang="en-US" sz="2400" dirty="0">
                <a:solidFill>
                  <a:srgbClr val="595959"/>
                </a:solidFill>
                <a:latin typeface="Raleway"/>
              </a:rPr>
              <a:t>“People walking along a street in a western city rarely seem to smile. They look harassed and under pressure.  Perhaps it is the strain of work or trying to find a job, of paying the mortgage or finding a home.</a:t>
            </a:r>
          </a:p>
          <a:p>
            <a:pPr eaLnBrk="1" hangingPunct="1">
              <a:spcBef>
                <a:spcPct val="50000"/>
              </a:spcBef>
              <a:buFontTx/>
              <a:buNone/>
            </a:pPr>
            <a:r>
              <a:rPr lang="en-GB" altLang="en-US" sz="2400" dirty="0">
                <a:solidFill>
                  <a:srgbClr val="595959"/>
                </a:solidFill>
                <a:latin typeface="Raleway"/>
              </a:rPr>
              <a:t> In contrast, people in the poorer countries which I have visited such as Kenya, Thailand and Malaysia seem to be very much more cheerful, laid back and relaxed, and always prepared to help the visitor.  Socially and culturally they are in no way ‘less developed’”</a:t>
            </a:r>
          </a:p>
          <a:p>
            <a:pPr eaLnBrk="1" hangingPunct="1">
              <a:spcBef>
                <a:spcPct val="50000"/>
              </a:spcBef>
              <a:buFontTx/>
              <a:buNone/>
            </a:pPr>
            <a:endParaRPr lang="en-GB" altLang="en-US" sz="2400" b="1" dirty="0">
              <a:solidFill>
                <a:srgbClr val="595959"/>
              </a:solidFill>
              <a:latin typeface="Raleway"/>
            </a:endParaRPr>
          </a:p>
          <a:p>
            <a:pPr eaLnBrk="1" hangingPunct="1">
              <a:spcBef>
                <a:spcPct val="50000"/>
              </a:spcBef>
              <a:buFontTx/>
              <a:buNone/>
            </a:pPr>
            <a:r>
              <a:rPr lang="en-GB" altLang="en-US" sz="2400" b="1" dirty="0">
                <a:solidFill>
                  <a:srgbClr val="595959"/>
                </a:solidFill>
                <a:latin typeface="Raleway"/>
              </a:rPr>
              <a:t>Which society appears to have the preferable quality of life?</a:t>
            </a:r>
          </a:p>
        </p:txBody>
      </p:sp>
      <p:sp>
        <p:nvSpPr>
          <p:cNvPr id="9" name="Google Shape;118;p16">
            <a:extLst>
              <a:ext uri="{FF2B5EF4-FFF2-40B4-BE49-F238E27FC236}">
                <a16:creationId xmlns:a16="http://schemas.microsoft.com/office/drawing/2014/main" id="{D4D34747-904C-4D22-8691-5D287B8FC7DB}"/>
              </a:ext>
            </a:extLst>
          </p:cNvPr>
          <p:cNvSpPr txBox="1"/>
          <p:nvPr/>
        </p:nvSpPr>
        <p:spPr>
          <a:xfrm>
            <a:off x="4959168" y="472075"/>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4059489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374585" y="1128477"/>
            <a:ext cx="7913915" cy="1330267"/>
          </a:xfrm>
          <a:prstGeom prst="rect">
            <a:avLst/>
          </a:prstGeom>
          <a:noFill/>
          <a:ln>
            <a:noFill/>
          </a:ln>
        </p:spPr>
        <p:txBody>
          <a:bodyPr spcFirstLastPara="1" wrap="square" lIns="116050" tIns="116050" rIns="116050" bIns="116050" anchor="ctr" anchorCtr="0">
            <a:normAutofit fontScale="97500" lnSpcReduction="1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There are many aspects to being poor…</a:t>
            </a:r>
            <a:endParaRPr lang="en-GB" sz="3100" dirty="0">
              <a:solidFill>
                <a:srgbClr val="595959"/>
              </a:solidFill>
              <a:latin typeface="Raleway"/>
            </a:endParaRPr>
          </a:p>
        </p:txBody>
      </p:sp>
      <p:sp>
        <p:nvSpPr>
          <p:cNvPr id="8" name="Content Placeholder 2">
            <a:extLst>
              <a:ext uri="{FF2B5EF4-FFF2-40B4-BE49-F238E27FC236}">
                <a16:creationId xmlns:a16="http://schemas.microsoft.com/office/drawing/2014/main" id="{DBEF833B-EB64-4B32-92F5-4F640D554D84}"/>
              </a:ext>
            </a:extLst>
          </p:cNvPr>
          <p:cNvSpPr txBox="1">
            <a:spLocks/>
          </p:cNvSpPr>
          <p:nvPr/>
        </p:nvSpPr>
        <p:spPr>
          <a:xfrm>
            <a:off x="1100621" y="1828363"/>
            <a:ext cx="8187879" cy="4782873"/>
          </a:xfrm>
          <a:prstGeom prst="rect">
            <a:avLst/>
          </a:prstGeom>
          <a:noFill/>
          <a:ln>
            <a:noFill/>
          </a:ln>
        </p:spPr>
        <p:txBody>
          <a:bodyPr spcFirstLastPara="1" wrap="square" lIns="116050" tIns="116050" rIns="116050" bIns="116050" anchor="ctr" anchorCtr="0">
            <a:norm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r>
              <a:rPr lang="en-GB" sz="2400" dirty="0">
                <a:solidFill>
                  <a:srgbClr val="595959"/>
                </a:solidFill>
                <a:latin typeface="Raleway"/>
              </a:rPr>
              <a:t>Multidimensional poverty acknowledges that poverty isn’t always about income. Sometimes a person’s income might be above the poverty line, but their family has no electricity, no access to a proper toilet, no clean drinking water, and no one in the family has completed six years of school.</a:t>
            </a:r>
          </a:p>
          <a:p>
            <a:endParaRPr lang="en-GB" sz="2400" dirty="0">
              <a:solidFill>
                <a:srgbClr val="595959"/>
              </a:solidFill>
              <a:latin typeface="Raleway"/>
            </a:endParaRPr>
          </a:p>
        </p:txBody>
      </p:sp>
      <p:sp>
        <p:nvSpPr>
          <p:cNvPr id="9" name="Google Shape;118;p16">
            <a:extLst>
              <a:ext uri="{FF2B5EF4-FFF2-40B4-BE49-F238E27FC236}">
                <a16:creationId xmlns:a16="http://schemas.microsoft.com/office/drawing/2014/main" id="{FBD48469-84CE-40E4-95FE-7A75430EDEB9}"/>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3640443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73193" y="1238858"/>
            <a:ext cx="8443111" cy="1666481"/>
          </a:xfrm>
          <a:prstGeom prst="rect">
            <a:avLst/>
          </a:prstGeom>
          <a:noFill/>
          <a:ln>
            <a:noFill/>
          </a:ln>
        </p:spPr>
        <p:txBody>
          <a:bodyPr spcFirstLastPara="1" wrap="square" lIns="116050" tIns="116050" rIns="116050" bIns="116050" anchor="ctr" anchorCtr="0">
            <a:normAutofit fontScale="90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Clip Two: How do we measure poverty? </a:t>
            </a:r>
            <a:r>
              <a:rPr lang="en-GB" sz="4000" dirty="0">
                <a:solidFill>
                  <a:srgbClr val="595959"/>
                </a:solidFill>
                <a:effectLst>
                  <a:outerShdw blurRad="38100" dist="38100" dir="2700000" algn="tl">
                    <a:srgbClr val="FFFFFF"/>
                  </a:outerShdw>
                </a:effectLst>
                <a:latin typeface="Raleway"/>
              </a:rPr>
              <a:t>World Vision Australia – Exploring the HDI</a:t>
            </a:r>
            <a:endParaRPr lang="en-GB" sz="3100" dirty="0">
              <a:solidFill>
                <a:srgbClr val="595959"/>
              </a:solidFill>
              <a:latin typeface="Raleway"/>
            </a:endParaRPr>
          </a:p>
        </p:txBody>
      </p:sp>
      <p:sp>
        <p:nvSpPr>
          <p:cNvPr id="8" name="Content Placeholder 2">
            <a:extLst>
              <a:ext uri="{FF2B5EF4-FFF2-40B4-BE49-F238E27FC236}">
                <a16:creationId xmlns:a16="http://schemas.microsoft.com/office/drawing/2014/main" id="{9E37A6EE-BCB3-4BEA-B622-17C54EFA2B1E}"/>
              </a:ext>
            </a:extLst>
          </p:cNvPr>
          <p:cNvSpPr txBox="1">
            <a:spLocks/>
          </p:cNvSpPr>
          <p:nvPr/>
        </p:nvSpPr>
        <p:spPr>
          <a:xfrm>
            <a:off x="2147641" y="3209027"/>
            <a:ext cx="6377768" cy="2766575"/>
          </a:xfrm>
          <a:prstGeom prst="rect">
            <a:avLst/>
          </a:prstGeom>
          <a:noFill/>
          <a:ln>
            <a:noFill/>
          </a:ln>
        </p:spPr>
        <p:txBody>
          <a:bodyPr spcFirstLastPara="1" wrap="square" lIns="116050" tIns="116050" rIns="116050" bIns="116050" anchor="ctr" anchorCtr="0">
            <a:norm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r>
              <a:rPr lang="en-GB" sz="2800" dirty="0">
                <a:solidFill>
                  <a:schemeClr val="bg1"/>
                </a:solidFill>
                <a:latin typeface="Raleway"/>
                <a:hlinkClick r:id="rId5"/>
              </a:rPr>
              <a:t>https://www.youtube.com/watch?v=w5wORaWcWPY</a:t>
            </a:r>
            <a:endParaRPr lang="en-GB" sz="2800" dirty="0">
              <a:solidFill>
                <a:schemeClr val="bg1"/>
              </a:solidFill>
              <a:latin typeface="Raleway"/>
            </a:endParaRPr>
          </a:p>
        </p:txBody>
      </p:sp>
      <p:pic>
        <p:nvPicPr>
          <p:cNvPr id="9" name="Picture 8">
            <a:extLst>
              <a:ext uri="{FF2B5EF4-FFF2-40B4-BE49-F238E27FC236}">
                <a16:creationId xmlns:a16="http://schemas.microsoft.com/office/drawing/2014/main" id="{FD9379EC-B668-4BB3-BAB7-4CEA50080BF3}"/>
              </a:ext>
            </a:extLst>
          </p:cNvPr>
          <p:cNvPicPr>
            <a:picLocks noChangeAspect="1"/>
          </p:cNvPicPr>
          <p:nvPr/>
        </p:nvPicPr>
        <p:blipFill>
          <a:blip r:embed="rId6"/>
          <a:stretch>
            <a:fillRect/>
          </a:stretch>
        </p:blipFill>
        <p:spPr>
          <a:xfrm>
            <a:off x="228829" y="5275112"/>
            <a:ext cx="2667000" cy="1714500"/>
          </a:xfrm>
          <a:prstGeom prst="rect">
            <a:avLst/>
          </a:prstGeom>
        </p:spPr>
      </p:pic>
      <p:sp>
        <p:nvSpPr>
          <p:cNvPr id="10" name="Google Shape;118;p16">
            <a:extLst>
              <a:ext uri="{FF2B5EF4-FFF2-40B4-BE49-F238E27FC236}">
                <a16:creationId xmlns:a16="http://schemas.microsoft.com/office/drawing/2014/main" id="{4AE7E885-5385-44A4-A86B-59AC124E8F2D}"/>
              </a:ext>
            </a:extLst>
          </p:cNvPr>
          <p:cNvSpPr txBox="1"/>
          <p:nvPr/>
        </p:nvSpPr>
        <p:spPr>
          <a:xfrm>
            <a:off x="5055000" y="43582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3995357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9" y="1042225"/>
            <a:ext cx="8443111" cy="1666481"/>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Summary: </a:t>
            </a:r>
            <a:r>
              <a:rPr lang="en-GB" sz="4000" dirty="0">
                <a:solidFill>
                  <a:srgbClr val="595959"/>
                </a:solidFill>
                <a:effectLst>
                  <a:outerShdw blurRad="38100" dist="38100" dir="2700000" algn="tl">
                    <a:srgbClr val="FFFFFF"/>
                  </a:outerShdw>
                </a:effectLst>
                <a:latin typeface="Raleway"/>
              </a:rPr>
              <a:t>What else could we look at to measure development?</a:t>
            </a:r>
            <a:endParaRPr lang="en-GB" sz="3100" dirty="0">
              <a:solidFill>
                <a:srgbClr val="595959"/>
              </a:solidFill>
              <a:latin typeface="Raleway"/>
            </a:endParaRPr>
          </a:p>
        </p:txBody>
      </p:sp>
      <p:sp>
        <p:nvSpPr>
          <p:cNvPr id="8" name="Content Placeholder 2"/>
          <p:cNvSpPr txBox="1">
            <a:spLocks/>
          </p:cNvSpPr>
          <p:nvPr/>
        </p:nvSpPr>
        <p:spPr>
          <a:xfrm>
            <a:off x="428825" y="2801092"/>
            <a:ext cx="9368286" cy="3923359"/>
          </a:xfrm>
          <a:prstGeom prst="rect">
            <a:avLst/>
          </a:prstGeom>
          <a:noFill/>
          <a:ln>
            <a:noFill/>
          </a:ln>
        </p:spPr>
        <p:txBody>
          <a:bodyPr spcFirstLastPara="1" wrap="square" lIns="116050" tIns="116050" rIns="116050" bIns="116050" anchor="ctr"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539750" indent="-457200" algn="l">
              <a:buFont typeface="Arial" panose="020B0604020202020204" pitchFamily="34" charset="0"/>
              <a:buChar char="•"/>
            </a:pPr>
            <a:r>
              <a:rPr lang="en-GB" sz="2800" dirty="0">
                <a:solidFill>
                  <a:srgbClr val="595959"/>
                </a:solidFill>
                <a:latin typeface="Raleway"/>
              </a:rPr>
              <a:t>Birth rate</a:t>
            </a:r>
          </a:p>
          <a:p>
            <a:pPr marL="539750" indent="-457200" algn="l">
              <a:buFont typeface="Arial" panose="020B0604020202020204" pitchFamily="34" charset="0"/>
              <a:buChar char="•"/>
            </a:pPr>
            <a:r>
              <a:rPr lang="en-GB" sz="2800" dirty="0">
                <a:solidFill>
                  <a:srgbClr val="595959"/>
                </a:solidFill>
                <a:latin typeface="Raleway"/>
              </a:rPr>
              <a:t>Death rate</a:t>
            </a:r>
          </a:p>
          <a:p>
            <a:pPr marL="539750" indent="-457200" algn="l">
              <a:buFont typeface="Arial" panose="020B0604020202020204" pitchFamily="34" charset="0"/>
              <a:buChar char="•"/>
            </a:pPr>
            <a:r>
              <a:rPr lang="en-GB" sz="2800" dirty="0">
                <a:solidFill>
                  <a:srgbClr val="595959"/>
                </a:solidFill>
                <a:latin typeface="Raleway"/>
              </a:rPr>
              <a:t>Infant mortality rate</a:t>
            </a:r>
          </a:p>
          <a:p>
            <a:pPr marL="539750" indent="-457200" algn="l">
              <a:buFont typeface="Arial" panose="020B0604020202020204" pitchFamily="34" charset="0"/>
              <a:buChar char="•"/>
            </a:pPr>
            <a:r>
              <a:rPr lang="en-GB" sz="2800" dirty="0">
                <a:solidFill>
                  <a:srgbClr val="595959"/>
                </a:solidFill>
                <a:latin typeface="Raleway"/>
              </a:rPr>
              <a:t>Child mortality rate</a:t>
            </a:r>
          </a:p>
          <a:p>
            <a:pPr marL="539750" indent="-457200" algn="l">
              <a:buFont typeface="Arial" panose="020B0604020202020204" pitchFamily="34" charset="0"/>
              <a:buChar char="•"/>
            </a:pPr>
            <a:r>
              <a:rPr lang="en-GB" sz="2800" dirty="0">
                <a:solidFill>
                  <a:srgbClr val="595959"/>
                </a:solidFill>
                <a:latin typeface="Raleway"/>
              </a:rPr>
              <a:t>Life expectancy 		What about ‘Quality of Life’? </a:t>
            </a:r>
          </a:p>
          <a:p>
            <a:pPr marL="539750" indent="-457200" algn="l">
              <a:buFont typeface="Arial" panose="020B0604020202020204" pitchFamily="34" charset="0"/>
              <a:buChar char="•"/>
            </a:pPr>
            <a:r>
              <a:rPr lang="en-GB" sz="2800" dirty="0">
                <a:solidFill>
                  <a:srgbClr val="595959"/>
                </a:solidFill>
                <a:latin typeface="Raleway"/>
              </a:rPr>
              <a:t>People per doctor </a:t>
            </a:r>
          </a:p>
          <a:p>
            <a:pPr marL="539750" indent="-457200" algn="l">
              <a:buFont typeface="Arial" panose="020B0604020202020204" pitchFamily="34" charset="0"/>
              <a:buChar char="•"/>
            </a:pPr>
            <a:r>
              <a:rPr lang="en-GB" sz="2800" dirty="0">
                <a:solidFill>
                  <a:srgbClr val="595959"/>
                </a:solidFill>
                <a:latin typeface="Raleway"/>
              </a:rPr>
              <a:t>Literacy rate</a:t>
            </a:r>
          </a:p>
          <a:p>
            <a:pPr marL="539750" indent="-457200" algn="l">
              <a:buFont typeface="Arial" panose="020B0604020202020204" pitchFamily="34" charset="0"/>
              <a:buChar char="•"/>
            </a:pPr>
            <a:r>
              <a:rPr lang="en-GB" sz="2800" dirty="0">
                <a:solidFill>
                  <a:srgbClr val="595959"/>
                </a:solidFill>
                <a:latin typeface="Raleway"/>
              </a:rPr>
              <a:t>Access to safe water</a:t>
            </a:r>
          </a:p>
          <a:p>
            <a:pPr marL="539750" indent="-457200" algn="l">
              <a:buFont typeface="Arial" panose="020B0604020202020204" pitchFamily="34" charset="0"/>
              <a:buChar char="•"/>
            </a:pPr>
            <a:r>
              <a:rPr lang="en-GB" sz="2800" dirty="0">
                <a:solidFill>
                  <a:srgbClr val="595959"/>
                </a:solidFill>
                <a:latin typeface="Raleway"/>
              </a:rPr>
              <a:t>Years of schooling </a:t>
            </a:r>
          </a:p>
          <a:p>
            <a:pPr marL="539750" indent="-457200" algn="l">
              <a:buFont typeface="Arial" panose="020B0604020202020204" pitchFamily="34" charset="0"/>
              <a:buChar char="•"/>
            </a:pPr>
            <a:r>
              <a:rPr lang="en-GB" sz="2800" dirty="0">
                <a:solidFill>
                  <a:srgbClr val="595959"/>
                </a:solidFill>
                <a:latin typeface="Raleway"/>
              </a:rPr>
              <a:t>Access to electricity</a:t>
            </a:r>
          </a:p>
        </p:txBody>
      </p:sp>
      <p:sp>
        <p:nvSpPr>
          <p:cNvPr id="9" name="Google Shape;118;p16">
            <a:extLst>
              <a:ext uri="{FF2B5EF4-FFF2-40B4-BE49-F238E27FC236}">
                <a16:creationId xmlns:a16="http://schemas.microsoft.com/office/drawing/2014/main" id="{24A8510C-671D-4C9E-903B-8C78ECB652DB}"/>
              </a:ext>
            </a:extLst>
          </p:cNvPr>
          <p:cNvSpPr txBox="1"/>
          <p:nvPr/>
        </p:nvSpPr>
        <p:spPr>
          <a:xfrm>
            <a:off x="5055000" y="24550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4186715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9" y="1042225"/>
            <a:ext cx="8443111" cy="1666481"/>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Limitations of Indicators</a:t>
            </a:r>
            <a:endParaRPr lang="en-GB" sz="3100" dirty="0">
              <a:solidFill>
                <a:srgbClr val="595959"/>
              </a:solidFill>
              <a:latin typeface="Raleway"/>
            </a:endParaRPr>
          </a:p>
        </p:txBody>
      </p:sp>
      <p:sp>
        <p:nvSpPr>
          <p:cNvPr id="8" name="Content Placeholder 2">
            <a:extLst>
              <a:ext uri="{FF2B5EF4-FFF2-40B4-BE49-F238E27FC236}">
                <a16:creationId xmlns:a16="http://schemas.microsoft.com/office/drawing/2014/main" id="{56C9C326-DC3C-4A10-81E9-4DF5D403F25F}"/>
              </a:ext>
            </a:extLst>
          </p:cNvPr>
          <p:cNvSpPr txBox="1">
            <a:spLocks/>
          </p:cNvSpPr>
          <p:nvPr/>
        </p:nvSpPr>
        <p:spPr>
          <a:xfrm>
            <a:off x="768574" y="2408373"/>
            <a:ext cx="8789505" cy="4086816"/>
          </a:xfrm>
          <a:prstGeom prst="rect">
            <a:avLst/>
          </a:prstGeom>
          <a:noFill/>
          <a:ln>
            <a:noFill/>
          </a:ln>
        </p:spPr>
        <p:txBody>
          <a:bodyPr spcFirstLastPara="1" wrap="square" lIns="116050" tIns="116050" rIns="116050" bIns="116050" anchor="t" anchorCtr="0">
            <a:normAutofit fontScale="92500" lnSpcReduction="10000"/>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654050" indent="-571500" algn="l">
              <a:buFont typeface="Arial" panose="020B0604020202020204" pitchFamily="34" charset="0"/>
              <a:buChar char="•"/>
            </a:pPr>
            <a:r>
              <a:rPr lang="en-GB" dirty="0">
                <a:solidFill>
                  <a:srgbClr val="595959"/>
                </a:solidFill>
                <a:latin typeface="Raleway"/>
              </a:rPr>
              <a:t>A single indicator such as GNI is an average so it can give a false picture</a:t>
            </a:r>
          </a:p>
          <a:p>
            <a:pPr marL="654050" indent="-571500" algn="l">
              <a:buFont typeface="Arial" panose="020B0604020202020204" pitchFamily="34" charset="0"/>
              <a:buChar char="•"/>
            </a:pPr>
            <a:r>
              <a:rPr lang="en-GB" dirty="0">
                <a:solidFill>
                  <a:srgbClr val="595959"/>
                </a:solidFill>
                <a:latin typeface="Raleway"/>
              </a:rPr>
              <a:t>Data could be out of date </a:t>
            </a:r>
          </a:p>
          <a:p>
            <a:pPr marL="654050" indent="-571500" algn="l">
              <a:buFont typeface="Arial" panose="020B0604020202020204" pitchFamily="34" charset="0"/>
              <a:buChar char="•"/>
            </a:pPr>
            <a:r>
              <a:rPr lang="en-GB" dirty="0">
                <a:solidFill>
                  <a:srgbClr val="595959"/>
                </a:solidFill>
                <a:latin typeface="Raleway"/>
              </a:rPr>
              <a:t>Unreliable data.</a:t>
            </a:r>
          </a:p>
          <a:p>
            <a:pPr marL="654050" indent="-571500" algn="l">
              <a:buFont typeface="Arial" panose="020B0604020202020204" pitchFamily="34" charset="0"/>
              <a:buChar char="•"/>
            </a:pPr>
            <a:r>
              <a:rPr lang="en-GB" dirty="0">
                <a:solidFill>
                  <a:srgbClr val="595959"/>
                </a:solidFill>
                <a:latin typeface="Raleway"/>
              </a:rPr>
              <a:t>Do not include subsistence or informal economies</a:t>
            </a:r>
          </a:p>
          <a:p>
            <a:pPr marL="654050" indent="-571500" algn="l">
              <a:buFont typeface="Arial" panose="020B0604020202020204" pitchFamily="34" charset="0"/>
              <a:buChar char="•"/>
            </a:pPr>
            <a:r>
              <a:rPr lang="en-GB" dirty="0">
                <a:solidFill>
                  <a:srgbClr val="595959"/>
                </a:solidFill>
                <a:latin typeface="Raleway"/>
              </a:rPr>
              <a:t>Government corruption means data is unreliable</a:t>
            </a:r>
          </a:p>
          <a:p>
            <a:pPr algn="l"/>
            <a:endParaRPr lang="en-GB" dirty="0">
              <a:solidFill>
                <a:srgbClr val="595959"/>
              </a:solidFill>
              <a:latin typeface="Raleway"/>
            </a:endParaRPr>
          </a:p>
        </p:txBody>
      </p:sp>
      <p:sp>
        <p:nvSpPr>
          <p:cNvPr id="9" name="Google Shape;118;p16">
            <a:extLst>
              <a:ext uri="{FF2B5EF4-FFF2-40B4-BE49-F238E27FC236}">
                <a16:creationId xmlns:a16="http://schemas.microsoft.com/office/drawing/2014/main" id="{3B038B86-72A0-4183-88F3-9C991D73332F}"/>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2488075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p:nvPr/>
        </p:nvSpPr>
        <p:spPr>
          <a:xfrm>
            <a:off x="462100" y="1135000"/>
            <a:ext cx="6500700" cy="3768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9" name="Google Shape;99;p15"/>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01" name="Google Shape;101;p15"/>
          <p:cNvSpPr txBox="1"/>
          <p:nvPr/>
        </p:nvSpPr>
        <p:spPr>
          <a:xfrm>
            <a:off x="462100" y="2892100"/>
            <a:ext cx="6102300" cy="2409000"/>
          </a:xfrm>
          <a:prstGeom prst="rect">
            <a:avLst/>
          </a:prstGeom>
          <a:noFill/>
          <a:ln>
            <a:noFill/>
          </a:ln>
        </p:spPr>
        <p:txBody>
          <a:bodyPr spcFirstLastPara="1" wrap="square" lIns="91425" tIns="91425" rIns="91425" bIns="91425" anchor="t" anchorCtr="0">
            <a:noAutofit/>
          </a:bodyPr>
          <a:lstStyle/>
          <a:p>
            <a:r>
              <a:rPr lang="en-GB" sz="1100" dirty="0">
                <a:solidFill>
                  <a:srgbClr val="595959"/>
                </a:solidFill>
              </a:rPr>
              <a:t>Pupils to work in groups of 4 or 5</a:t>
            </a:r>
          </a:p>
          <a:p>
            <a:endParaRPr lang="en-GB" sz="1100" dirty="0">
              <a:solidFill>
                <a:srgbClr val="595959"/>
              </a:solidFill>
            </a:endParaRPr>
          </a:p>
          <a:p>
            <a:r>
              <a:rPr lang="en-GB" sz="1100" dirty="0">
                <a:solidFill>
                  <a:srgbClr val="595959"/>
                </a:solidFill>
              </a:rPr>
              <a:t>Rules:</a:t>
            </a:r>
          </a:p>
          <a:p>
            <a:r>
              <a:rPr lang="en-GB" sz="1100" dirty="0">
                <a:solidFill>
                  <a:srgbClr val="595959"/>
                </a:solidFill>
              </a:rPr>
              <a:t>Each pupil picks a card one at a time  round the table. </a:t>
            </a:r>
          </a:p>
          <a:p>
            <a:r>
              <a:rPr lang="en-GB" sz="1100" dirty="0">
                <a:solidFill>
                  <a:srgbClr val="595959"/>
                </a:solidFill>
              </a:rPr>
              <a:t>They must outline what the factor on their card is and talk for </a:t>
            </a:r>
            <a:r>
              <a:rPr lang="en-GB" sz="1100" b="1" dirty="0">
                <a:solidFill>
                  <a:srgbClr val="FF0000"/>
                </a:solidFill>
              </a:rPr>
              <a:t>one minute </a:t>
            </a:r>
            <a:r>
              <a:rPr lang="en-GB" sz="1100" b="1" dirty="0">
                <a:solidFill>
                  <a:srgbClr val="595959"/>
                </a:solidFill>
              </a:rPr>
              <a:t>about how the factor on the card affects development. </a:t>
            </a:r>
          </a:p>
          <a:p>
            <a:r>
              <a:rPr lang="en-GB" sz="1100" dirty="0">
                <a:solidFill>
                  <a:srgbClr val="595959"/>
                </a:solidFill>
              </a:rPr>
              <a:t>They must not pause, talk about things not relevant or repeat the points. If they do the time stops and the next pupil carries on talking about the factor until the time is up. </a:t>
            </a:r>
          </a:p>
          <a:p>
            <a:r>
              <a:rPr lang="en-GB" sz="1100" dirty="0">
                <a:solidFill>
                  <a:srgbClr val="595959"/>
                </a:solidFill>
              </a:rPr>
              <a:t>They win a point if they finish the card when the timer ends. </a:t>
            </a:r>
          </a:p>
        </p:txBody>
      </p:sp>
      <p:sp>
        <p:nvSpPr>
          <p:cNvPr id="103" name="Google Shape;103;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dirty="0">
                <a:solidFill>
                  <a:srgbClr val="595959"/>
                </a:solidFill>
                <a:latin typeface="Prompt"/>
                <a:ea typeface="Prompt"/>
                <a:cs typeface="Prompt"/>
                <a:sym typeface="Prompt"/>
              </a:rPr>
              <a:t>ACTION 1</a:t>
            </a:r>
            <a:endParaRPr sz="2200" b="1" dirty="0">
              <a:solidFill>
                <a:srgbClr val="595959"/>
              </a:solidFill>
              <a:latin typeface="Prompt"/>
              <a:ea typeface="Prompt"/>
              <a:cs typeface="Prompt"/>
              <a:sym typeface="Prompt"/>
            </a:endParaRPr>
          </a:p>
        </p:txBody>
      </p:sp>
      <p:sp>
        <p:nvSpPr>
          <p:cNvPr id="105" name="Google Shape;105;p15"/>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a:solidFill>
                  <a:srgbClr val="4FA0C1"/>
                </a:solidFill>
                <a:latin typeface="Prompt"/>
                <a:ea typeface="Prompt"/>
                <a:cs typeface="Prompt"/>
                <a:sym typeface="Prompt"/>
              </a:rPr>
              <a:t>FROM THE SAT</a:t>
            </a:r>
            <a:endParaRPr sz="1800" b="1" i="1" u="none" strike="noStrike" cap="none">
              <a:solidFill>
                <a:srgbClr val="4FA0C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a:solidFill>
                <a:srgbClr val="3174BA"/>
              </a:solidFill>
              <a:latin typeface="Prompt"/>
              <a:ea typeface="Prompt"/>
              <a:cs typeface="Prompt"/>
              <a:sym typeface="Prompt"/>
            </a:endParaRPr>
          </a:p>
        </p:txBody>
      </p:sp>
      <p:sp>
        <p:nvSpPr>
          <p:cNvPr id="106" name="Google Shape;106;p15"/>
          <p:cNvSpPr txBox="1"/>
          <p:nvPr/>
        </p:nvSpPr>
        <p:spPr>
          <a:xfrm>
            <a:off x="7821372" y="1501487"/>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4FA0C1"/>
                </a:solidFill>
                <a:latin typeface="Prompt"/>
                <a:ea typeface="Prompt"/>
                <a:cs typeface="Prompt"/>
                <a:sym typeface="Prompt"/>
              </a:rPr>
              <a:t>BIG IDEA</a:t>
            </a:r>
            <a:endParaRPr sz="1100" b="1" i="1" dirty="0">
              <a:solidFill>
                <a:srgbClr val="4FA0C1"/>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dirty="0">
                <a:solidFill>
                  <a:srgbClr val="4FA0C1"/>
                </a:solidFill>
                <a:latin typeface="Prompt"/>
                <a:ea typeface="Prompt"/>
                <a:cs typeface="Prompt"/>
                <a:sym typeface="Prompt"/>
              </a:rPr>
              <a:t>WHAT IS IT</a:t>
            </a:r>
            <a:endParaRPr sz="1800" b="1" i="1" dirty="0">
              <a:solidFill>
                <a:srgbClr val="4FA0C1"/>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800" b="1" i="0" u="none" strike="noStrike" cap="none" dirty="0">
              <a:solidFill>
                <a:srgbClr val="4FA0C1"/>
              </a:solidFill>
              <a:latin typeface="Prompt"/>
              <a:ea typeface="Prompt"/>
              <a:cs typeface="Prompt"/>
              <a:sym typeface="Prompt"/>
            </a:endParaRPr>
          </a:p>
        </p:txBody>
      </p:sp>
      <p:sp>
        <p:nvSpPr>
          <p:cNvPr id="108" name="Google Shape;108;p15"/>
          <p:cNvSpPr txBox="1"/>
          <p:nvPr/>
        </p:nvSpPr>
        <p:spPr>
          <a:xfrm>
            <a:off x="7270427" y="2016475"/>
            <a:ext cx="3271736" cy="4579415"/>
          </a:xfrm>
          <a:prstGeom prst="rect">
            <a:avLst/>
          </a:prstGeom>
          <a:noFill/>
          <a:ln>
            <a:noFill/>
          </a:ln>
        </p:spPr>
        <p:txBody>
          <a:bodyPr spcFirstLastPara="1" wrap="square" lIns="91425" tIns="91425" rIns="91425" bIns="91425" anchor="t" anchorCtr="0">
            <a:noAutofit/>
          </a:bodyPr>
          <a:lstStyle/>
          <a:p>
            <a:pPr algn="r"/>
            <a:r>
              <a:rPr lang="en-GB" sz="1100" b="1" dirty="0">
                <a:solidFill>
                  <a:srgbClr val="595959"/>
                </a:solidFill>
                <a:latin typeface="Raleway"/>
              </a:rPr>
              <a:t>ROOTS  OF INTERNATIONAL  INEQUALITIES</a:t>
            </a:r>
          </a:p>
          <a:p>
            <a:pPr marL="171450" indent="-171450" algn="r">
              <a:buFont typeface="Arial" panose="020B0604020202020204" pitchFamily="34" charset="0"/>
              <a:buChar char="•"/>
            </a:pPr>
            <a:r>
              <a:rPr lang="en-GB" sz="1100" dirty="0">
                <a:solidFill>
                  <a:srgbClr val="595959"/>
                </a:solidFill>
                <a:latin typeface="Raleway"/>
              </a:rPr>
              <a:t>The economic inequality between high and low income countries today has its roots in </a:t>
            </a:r>
            <a:r>
              <a:rPr lang="en-GB" sz="1100" b="1" dirty="0">
                <a:solidFill>
                  <a:srgbClr val="595959"/>
                </a:solidFill>
                <a:latin typeface="Raleway"/>
              </a:rPr>
              <a:t>historic processes </a:t>
            </a:r>
            <a:r>
              <a:rPr lang="en-GB" sz="1100" dirty="0">
                <a:solidFill>
                  <a:srgbClr val="595959"/>
                </a:solidFill>
                <a:latin typeface="Raleway"/>
              </a:rPr>
              <a:t>(e.g. wars, colonisation and industrialisation), and also our </a:t>
            </a:r>
            <a:r>
              <a:rPr lang="en-GB" sz="1100" b="1" dirty="0">
                <a:solidFill>
                  <a:srgbClr val="595959"/>
                </a:solidFill>
                <a:latin typeface="Raleway"/>
              </a:rPr>
              <a:t>current </a:t>
            </a:r>
            <a:r>
              <a:rPr lang="en-GB" sz="1100" dirty="0">
                <a:solidFill>
                  <a:srgbClr val="595959"/>
                </a:solidFill>
                <a:latin typeface="Raleway"/>
              </a:rPr>
              <a:t>trade and financial systems.</a:t>
            </a:r>
          </a:p>
          <a:p>
            <a:pPr marL="171450" indent="-171450" algn="r">
              <a:buFont typeface="Arial" panose="020B0604020202020204" pitchFamily="34" charset="0"/>
              <a:buChar char="•"/>
            </a:pPr>
            <a:r>
              <a:rPr lang="en-GB" sz="1100" dirty="0">
                <a:solidFill>
                  <a:srgbClr val="595959"/>
                </a:solidFill>
                <a:latin typeface="Raleway"/>
              </a:rPr>
              <a:t> International inequality grew dramatically during and after the Industrial Revolution, when the industrial countries’ economies grew rapidly. The </a:t>
            </a:r>
            <a:r>
              <a:rPr lang="en-GB" sz="1100" b="1" dirty="0">
                <a:solidFill>
                  <a:srgbClr val="595959"/>
                </a:solidFill>
                <a:latin typeface="Raleway"/>
              </a:rPr>
              <a:t>global economic system </a:t>
            </a:r>
            <a:r>
              <a:rPr lang="en-GB" sz="1100" dirty="0">
                <a:solidFill>
                  <a:srgbClr val="595959"/>
                </a:solidFill>
                <a:latin typeface="Raleway"/>
              </a:rPr>
              <a:t>then locked Lower Income Countries into terms of trade and finance which were less favourable to them than to economically richer, more powerful countries. </a:t>
            </a:r>
          </a:p>
          <a:p>
            <a:pPr marL="171450" indent="-171450" algn="r">
              <a:buFont typeface="Arial" panose="020B0604020202020204" pitchFamily="34" charset="0"/>
              <a:buChar char="•"/>
            </a:pPr>
            <a:r>
              <a:rPr lang="en-GB" sz="1100" dirty="0">
                <a:solidFill>
                  <a:srgbClr val="595959"/>
                </a:solidFill>
                <a:latin typeface="Raleway"/>
              </a:rPr>
              <a:t>Today industrialised Higher Income Countries still buy cheap raw materials from Lower Income Countries to make expensive products (like mobile phones), which are then sold back to the Lower Income Countries.</a:t>
            </a:r>
          </a:p>
          <a:p>
            <a:pPr marL="171450" indent="-171450" algn="r">
              <a:buFont typeface="Arial" panose="020B0604020202020204" pitchFamily="34" charset="0"/>
              <a:buChar char="•"/>
            </a:pPr>
            <a:r>
              <a:rPr lang="en-GB" sz="1100" dirty="0">
                <a:solidFill>
                  <a:srgbClr val="595959"/>
                </a:solidFill>
                <a:latin typeface="Raleway"/>
              </a:rPr>
              <a:t> Lower Income Countries become indebted to financial institutions (e.g. World Bank), which are controlled by Higher Income Countries.</a:t>
            </a:r>
          </a:p>
          <a:p>
            <a:pPr marL="171450" indent="-171450" algn="r">
              <a:buFont typeface="Arial" panose="020B0604020202020204" pitchFamily="34" charset="0"/>
              <a:buChar char="•"/>
            </a:pPr>
            <a:r>
              <a:rPr lang="en-GB" sz="1100" dirty="0">
                <a:solidFill>
                  <a:srgbClr val="595959"/>
                </a:solidFill>
                <a:latin typeface="Raleway"/>
              </a:rPr>
              <a:t>It’s difficult for the Lower Income Countries to get out of debt because of the interest they have to pay. This money could be spent on developing the country. </a:t>
            </a:r>
          </a:p>
          <a:p>
            <a:pPr marL="0" lvl="0" indent="0" algn="r" rtl="0">
              <a:spcBef>
                <a:spcPts val="0"/>
              </a:spcBef>
              <a:spcAft>
                <a:spcPts val="0"/>
              </a:spcAft>
              <a:buNone/>
            </a:pPr>
            <a:endParaRPr sz="1100" dirty="0">
              <a:solidFill>
                <a:srgbClr val="595959"/>
              </a:solidFill>
              <a:latin typeface="Raleway"/>
            </a:endParaRPr>
          </a:p>
        </p:txBody>
      </p:sp>
      <p:sp>
        <p:nvSpPr>
          <p:cNvPr id="109" name="Google Shape;109;p15"/>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FA0C1"/>
                </a:solidFill>
                <a:latin typeface="Prompt"/>
                <a:ea typeface="Prompt"/>
                <a:cs typeface="Prompt"/>
                <a:sym typeface="Prompt"/>
              </a:rPr>
              <a:t>// </a:t>
            </a:r>
            <a:r>
              <a:rPr lang="it" b="1">
                <a:solidFill>
                  <a:srgbClr val="4FA0C1"/>
                </a:solidFill>
                <a:latin typeface="Prompt"/>
                <a:ea typeface="Prompt"/>
                <a:cs typeface="Prompt"/>
                <a:sym typeface="Prompt"/>
              </a:rPr>
              <a:t>INTERNATIONAL INEQUALITIES</a:t>
            </a:r>
            <a:r>
              <a:rPr lang="it" sz="1400" b="1" i="0" u="none" strike="noStrike" cap="none">
                <a:solidFill>
                  <a:srgbClr val="4FA0C1"/>
                </a:solidFill>
                <a:latin typeface="Prompt"/>
                <a:ea typeface="Prompt"/>
                <a:cs typeface="Prompt"/>
                <a:sym typeface="Prompt"/>
              </a:rPr>
              <a:t> //</a:t>
            </a:r>
            <a:endParaRPr sz="1400" b="0" i="0" u="none" strike="noStrike" cap="none">
              <a:solidFill>
                <a:srgbClr val="4FA0C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FA0C1"/>
                </a:solidFill>
                <a:latin typeface="Prompt"/>
                <a:ea typeface="Prompt"/>
                <a:cs typeface="Prompt"/>
                <a:sym typeface="Prompt"/>
              </a:rPr>
              <a:t>Teaching Learning Unit</a:t>
            </a:r>
            <a:endParaRPr sz="1400" b="0" i="0" u="none" strike="noStrike" cap="none">
              <a:solidFill>
                <a:srgbClr val="4FA0C1"/>
              </a:solidFill>
              <a:latin typeface="Arial"/>
              <a:ea typeface="Arial"/>
              <a:cs typeface="Arial"/>
              <a:sym typeface="Arial"/>
            </a:endParaRPr>
          </a:p>
        </p:txBody>
      </p:sp>
      <p:pic>
        <p:nvPicPr>
          <p:cNvPr id="110" name="Google Shape;110;p15"/>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111" name="Google Shape;111;p15"/>
          <p:cNvSpPr txBox="1"/>
          <p:nvPr/>
        </p:nvSpPr>
        <p:spPr>
          <a:xfrm>
            <a:off x="573389" y="1167850"/>
            <a:ext cx="5844664" cy="34395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a:t>
            </a:r>
            <a:r>
              <a:rPr lang="it" i="1" dirty="0">
                <a:solidFill>
                  <a:srgbClr val="FFFFFF"/>
                </a:solidFill>
                <a:latin typeface="Prompt"/>
                <a:ea typeface="Prompt"/>
                <a:cs typeface="Prompt"/>
                <a:sym typeface="Prompt"/>
              </a:rPr>
              <a:t>Measuring Development and Inequality (10 minutes)</a:t>
            </a:r>
            <a:endParaRPr sz="1800" b="1" dirty="0">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nvGrpSpPr>
          <p:cNvPr id="3" name="Group 2"/>
          <p:cNvGrpSpPr/>
          <p:nvPr/>
        </p:nvGrpSpPr>
        <p:grpSpPr>
          <a:xfrm>
            <a:off x="471625" y="2487625"/>
            <a:ext cx="6500700" cy="376800"/>
            <a:chOff x="462100" y="4411600"/>
            <a:chExt cx="6500700" cy="376800"/>
          </a:xfrm>
        </p:grpSpPr>
        <p:sp>
          <p:nvSpPr>
            <p:cNvPr id="102" name="Google Shape;102;p15"/>
            <p:cNvSpPr/>
            <p:nvPr/>
          </p:nvSpPr>
          <p:spPr>
            <a:xfrm>
              <a:off x="462100" y="4411600"/>
              <a:ext cx="6500700" cy="3768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5"/>
            <p:cNvSpPr txBox="1"/>
            <p:nvPr/>
          </p:nvSpPr>
          <p:spPr>
            <a:xfrm>
              <a:off x="573389" y="4442200"/>
              <a:ext cx="49983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4: </a:t>
              </a:r>
              <a:r>
                <a:rPr lang="it" i="1" dirty="0">
                  <a:solidFill>
                    <a:srgbClr val="FFFFFF"/>
                  </a:solidFill>
                  <a:latin typeface="Prompt SemiBold"/>
                  <a:ea typeface="Prompt"/>
                  <a:cs typeface="Prompt"/>
                  <a:sym typeface="Prompt SemiBold"/>
                </a:rPr>
                <a:t>Just a Minute (10 minutes</a:t>
              </a:r>
              <a:r>
                <a:rPr lang="it" i="1" dirty="0">
                  <a:solidFill>
                    <a:srgbClr val="FFFFFF"/>
                  </a:solidFill>
                  <a:latin typeface="Prompt SemiBold"/>
                  <a:ea typeface="Prompt SemiBold"/>
                  <a:cs typeface="Prompt SemiBold"/>
                  <a:sym typeface="Prompt SemiBold"/>
                </a:rPr>
                <a:t>)</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dirty="0">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sp>
        <p:nvSpPr>
          <p:cNvPr id="17" name="Google Shape;101;p15"/>
          <p:cNvSpPr txBox="1"/>
          <p:nvPr/>
        </p:nvSpPr>
        <p:spPr>
          <a:xfrm>
            <a:off x="471625" y="1542400"/>
            <a:ext cx="6102300" cy="948150"/>
          </a:xfrm>
          <a:prstGeom prst="rect">
            <a:avLst/>
          </a:prstGeom>
          <a:noFill/>
          <a:ln>
            <a:noFill/>
          </a:ln>
        </p:spPr>
        <p:txBody>
          <a:bodyPr spcFirstLastPara="1" wrap="square" lIns="91425" tIns="91425" rIns="91425" bIns="91425" anchor="t" anchorCtr="0">
            <a:noAutofit/>
          </a:bodyPr>
          <a:lstStyle/>
          <a:p>
            <a:r>
              <a:rPr lang="en-GB" sz="1100" dirty="0">
                <a:solidFill>
                  <a:srgbClr val="595959"/>
                </a:solidFill>
                <a:latin typeface="Raleway"/>
              </a:rPr>
              <a:t>Around the room there are different examples of how we can measure how developed a country is. Use this information to complete the  questions on your worksheet. Teacher to print slides </a:t>
            </a:r>
          </a:p>
          <a:p>
            <a:r>
              <a:rPr lang="en-GB" sz="1100" dirty="0">
                <a:solidFill>
                  <a:srgbClr val="595959"/>
                </a:solidFill>
                <a:latin typeface="Raleway"/>
              </a:rPr>
              <a:t>Play clip Two- pupils feedback and discuss what they have found out. </a:t>
            </a:r>
          </a:p>
          <a:p>
            <a:r>
              <a:rPr lang="en-GB" sz="1100" dirty="0">
                <a:solidFill>
                  <a:srgbClr val="595959"/>
                </a:solidFill>
                <a:latin typeface="Raleway"/>
              </a:rPr>
              <a:t>. </a:t>
            </a:r>
          </a:p>
        </p:txBody>
      </p:sp>
      <p:grpSp>
        <p:nvGrpSpPr>
          <p:cNvPr id="19" name="Group 18"/>
          <p:cNvGrpSpPr/>
          <p:nvPr/>
        </p:nvGrpSpPr>
        <p:grpSpPr>
          <a:xfrm>
            <a:off x="471625" y="4654847"/>
            <a:ext cx="6500700" cy="376800"/>
            <a:chOff x="462100" y="4411600"/>
            <a:chExt cx="6500700" cy="376800"/>
          </a:xfrm>
        </p:grpSpPr>
        <p:sp>
          <p:nvSpPr>
            <p:cNvPr id="20" name="Google Shape;102;p15"/>
            <p:cNvSpPr/>
            <p:nvPr/>
          </p:nvSpPr>
          <p:spPr>
            <a:xfrm>
              <a:off x="462100" y="4411600"/>
              <a:ext cx="6500700" cy="3768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12;p15"/>
            <p:cNvSpPr txBox="1"/>
            <p:nvPr/>
          </p:nvSpPr>
          <p:spPr>
            <a:xfrm>
              <a:off x="573389" y="4442200"/>
              <a:ext cx="5981486" cy="33740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5: </a:t>
              </a:r>
              <a:r>
                <a:rPr lang="it" i="1" dirty="0">
                  <a:solidFill>
                    <a:srgbClr val="FFFFFF"/>
                  </a:solidFill>
                  <a:latin typeface="Prompt SemiBold"/>
                  <a:ea typeface="Prompt SemiBold"/>
                  <a:cs typeface="Prompt SemiBold"/>
                  <a:sym typeface="Prompt SemiBold"/>
                </a:rPr>
                <a:t>Causes of Uneven Development (20 minutes)</a:t>
              </a:r>
              <a:endParaRPr i="1" dirty="0">
                <a:solidFill>
                  <a:srgbClr val="FFFFFF"/>
                </a:solidFill>
                <a:latin typeface="Prompt SemiBold"/>
                <a:ea typeface="Prompt SemiBold"/>
                <a:cs typeface="Prompt SemiBold"/>
                <a:sym typeface="Prompt SemiBold"/>
              </a:endParaRPr>
            </a:p>
            <a:p>
              <a:pPr marL="0" marR="0" lvl="0" indent="0" algn="l" rtl="0">
                <a:lnSpc>
                  <a:spcPct val="100000"/>
                </a:lnSpc>
                <a:spcBef>
                  <a:spcPts val="0"/>
                </a:spcBef>
                <a:spcAft>
                  <a:spcPts val="0"/>
                </a:spcAft>
                <a:buClr>
                  <a:srgbClr val="000000"/>
                </a:buClr>
                <a:buSzPts val="1100"/>
                <a:buFont typeface="Arial"/>
                <a:buNone/>
              </a:pPr>
              <a:endParaRPr sz="1800" b="1" dirty="0">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3174BA"/>
                </a:solidFill>
                <a:latin typeface="Prompt"/>
                <a:ea typeface="Prompt"/>
                <a:cs typeface="Prompt"/>
                <a:sym typeface="Prompt"/>
              </a:endParaRPr>
            </a:p>
          </p:txBody>
        </p:sp>
      </p:grpSp>
      <p:sp>
        <p:nvSpPr>
          <p:cNvPr id="4" name="TextBox 3"/>
          <p:cNvSpPr txBox="1"/>
          <p:nvPr/>
        </p:nvSpPr>
        <p:spPr>
          <a:xfrm>
            <a:off x="471625" y="5084051"/>
            <a:ext cx="6162943" cy="1323439"/>
          </a:xfrm>
          <a:prstGeom prst="rect">
            <a:avLst/>
          </a:prstGeom>
          <a:noFill/>
        </p:spPr>
        <p:txBody>
          <a:bodyPr wrap="square" rtlCol="0">
            <a:spAutoFit/>
          </a:bodyPr>
          <a:lstStyle/>
          <a:p>
            <a:r>
              <a:rPr lang="en-GB" sz="1100" dirty="0">
                <a:solidFill>
                  <a:srgbClr val="595959"/>
                </a:solidFill>
                <a:latin typeface="Raleway"/>
              </a:rPr>
              <a:t>Pupils are given  information in groups and need to complete a  table ‘ Causes of Uneven development’. </a:t>
            </a:r>
          </a:p>
          <a:p>
            <a:r>
              <a:rPr lang="en-GB" sz="1100" dirty="0">
                <a:solidFill>
                  <a:srgbClr val="595959"/>
                </a:solidFill>
                <a:latin typeface="Raleway"/>
              </a:rPr>
              <a:t>Pupils then write in books answers to following questions:</a:t>
            </a:r>
          </a:p>
          <a:p>
            <a:pPr marL="514350" indent="-514350">
              <a:buAutoNum type="arabicPeriod"/>
            </a:pPr>
            <a:r>
              <a:rPr lang="en-GB" sz="1100" dirty="0">
                <a:solidFill>
                  <a:srgbClr val="595959"/>
                </a:solidFill>
                <a:latin typeface="Raleway"/>
              </a:rPr>
              <a:t>Explain which of these 3 causes you think has had the biggest influence on levels of development today.</a:t>
            </a:r>
          </a:p>
          <a:p>
            <a:pPr marL="514350" indent="-514350">
              <a:buAutoNum type="arabicPeriod"/>
            </a:pPr>
            <a:r>
              <a:rPr lang="en-GB" sz="1100" dirty="0">
                <a:solidFill>
                  <a:srgbClr val="595959"/>
                </a:solidFill>
                <a:latin typeface="Raleway"/>
              </a:rPr>
              <a:t>Can you think of ways to solve any of these problems? </a:t>
            </a:r>
          </a:p>
          <a:p>
            <a:endParaRPr lang="en-GB" dirty="0">
              <a:solidFill>
                <a:srgbClr val="595959"/>
              </a:solidFill>
            </a:endParaRPr>
          </a:p>
        </p:txBody>
      </p:sp>
      <p:grpSp>
        <p:nvGrpSpPr>
          <p:cNvPr id="23" name="Group 22"/>
          <p:cNvGrpSpPr/>
          <p:nvPr/>
        </p:nvGrpSpPr>
        <p:grpSpPr>
          <a:xfrm>
            <a:off x="471625" y="6219090"/>
            <a:ext cx="6500700" cy="376800"/>
            <a:chOff x="462100" y="4411600"/>
            <a:chExt cx="6500700" cy="376800"/>
          </a:xfrm>
        </p:grpSpPr>
        <p:sp>
          <p:nvSpPr>
            <p:cNvPr id="24" name="Google Shape;102;p15"/>
            <p:cNvSpPr/>
            <p:nvPr/>
          </p:nvSpPr>
          <p:spPr>
            <a:xfrm>
              <a:off x="462100" y="4411600"/>
              <a:ext cx="6500700" cy="376800"/>
            </a:xfrm>
            <a:prstGeom prst="rect">
              <a:avLst/>
            </a:prstGeom>
            <a:solidFill>
              <a:srgbClr val="4FA0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2;p15"/>
            <p:cNvSpPr txBox="1"/>
            <p:nvPr/>
          </p:nvSpPr>
          <p:spPr>
            <a:xfrm>
              <a:off x="573389" y="4411600"/>
              <a:ext cx="4998300"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5: </a:t>
              </a:r>
              <a:r>
                <a:rPr lang="it" i="1" dirty="0">
                  <a:solidFill>
                    <a:srgbClr val="FFFFFF"/>
                  </a:solidFill>
                  <a:latin typeface="Prompt SemiBold"/>
                  <a:ea typeface="Prompt"/>
                  <a:cs typeface="Prompt"/>
                  <a:sym typeface="Prompt SemiBold"/>
                </a:rPr>
                <a:t>Reflection</a:t>
              </a:r>
              <a:endParaRPr i="1" dirty="0">
                <a:solidFill>
                  <a:srgbClr val="FFFFFF"/>
                </a:solidFill>
                <a:latin typeface="Prompt SemiBold"/>
                <a:ea typeface="Prompt SemiBold"/>
                <a:cs typeface="Prompt SemiBold"/>
                <a:sym typeface="Prompt SemiBold"/>
              </a:endParaRPr>
            </a:p>
          </p:txBody>
        </p:sp>
      </p:grpSp>
      <p:sp>
        <p:nvSpPr>
          <p:cNvPr id="5" name="TextBox 4"/>
          <p:cNvSpPr txBox="1"/>
          <p:nvPr/>
        </p:nvSpPr>
        <p:spPr>
          <a:xfrm>
            <a:off x="471625" y="6681400"/>
            <a:ext cx="6719775" cy="769441"/>
          </a:xfrm>
          <a:prstGeom prst="rect">
            <a:avLst/>
          </a:prstGeom>
          <a:noFill/>
        </p:spPr>
        <p:txBody>
          <a:bodyPr wrap="square" rtlCol="0">
            <a:spAutoFit/>
          </a:bodyPr>
          <a:lstStyle/>
          <a:p>
            <a:r>
              <a:rPr lang="en-GB" sz="1100" dirty="0">
                <a:solidFill>
                  <a:srgbClr val="595959"/>
                </a:solidFill>
                <a:latin typeface="Raleway"/>
              </a:rPr>
              <a:t>Pupils write one response onto a post it note  </a:t>
            </a:r>
            <a:br>
              <a:rPr lang="en-GB" sz="1100" dirty="0">
                <a:solidFill>
                  <a:srgbClr val="595959"/>
                </a:solidFill>
                <a:latin typeface="Raleway"/>
              </a:rPr>
            </a:br>
            <a:r>
              <a:rPr lang="en-GB" sz="1100" dirty="0">
                <a:solidFill>
                  <a:srgbClr val="595959"/>
                </a:solidFill>
                <a:latin typeface="Raleway"/>
              </a:rPr>
              <a:t>What do you think rich countries should do to help inequality in poorer parts of the world? What would be a fair share? </a:t>
            </a:r>
            <a:endParaRPr lang="en-GB" sz="1100" u="sng" dirty="0">
              <a:solidFill>
                <a:srgbClr val="595959"/>
              </a:solidFill>
              <a:latin typeface="Raleway"/>
            </a:endParaRPr>
          </a:p>
          <a:p>
            <a:endParaRPr lang="en-GB" sz="1100" dirty="0">
              <a:solidFill>
                <a:srgbClr val="595959"/>
              </a:solidFill>
              <a:latin typeface="Raleway"/>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13" name="Google Shape;102;p15"/>
          <p:cNvSpPr/>
          <p:nvPr/>
        </p:nvSpPr>
        <p:spPr>
          <a:xfrm>
            <a:off x="1863487" y="1238858"/>
            <a:ext cx="6946076" cy="1152504"/>
          </a:xfrm>
          <a:prstGeom prst="rect">
            <a:avLst/>
          </a:prstGeom>
          <a:solidFill>
            <a:srgbClr val="4FA0C1"/>
          </a:solidFill>
          <a:ln>
            <a:noFill/>
          </a:ln>
        </p:spPr>
        <p:txBody>
          <a:bodyPr spcFirstLastPara="1" wrap="square" lIns="91425" tIns="91425" rIns="91425" bIns="91425" anchor="ctr" anchorCtr="0">
            <a:noAutofit/>
          </a:bodyPr>
          <a:lstStyle/>
          <a:p>
            <a:pPr lvl="0" algn="ctr"/>
            <a:r>
              <a:rPr lang="en-GB" sz="4000" b="1" dirty="0">
                <a:solidFill>
                  <a:schemeClr val="bg1"/>
                </a:solidFill>
                <a:latin typeface="Raleway"/>
              </a:rPr>
              <a:t>Activity 4: Just a Minute…</a:t>
            </a:r>
            <a:endParaRPr lang="en-GB" sz="4000" dirty="0">
              <a:solidFill>
                <a:schemeClr val="bg1"/>
              </a:solidFill>
              <a:latin typeface="Raleway"/>
            </a:endParaRPr>
          </a:p>
        </p:txBody>
      </p:sp>
      <p:sp>
        <p:nvSpPr>
          <p:cNvPr id="2" name="Rectangle 1"/>
          <p:cNvSpPr/>
          <p:nvPr/>
        </p:nvSpPr>
        <p:spPr>
          <a:xfrm>
            <a:off x="699222" y="2562489"/>
            <a:ext cx="9274605" cy="4154984"/>
          </a:xfrm>
          <a:prstGeom prst="rect">
            <a:avLst/>
          </a:prstGeom>
        </p:spPr>
        <p:txBody>
          <a:bodyPr wrap="square">
            <a:spAutoFit/>
          </a:bodyPr>
          <a:lstStyle/>
          <a:p>
            <a:pPr marL="0" indent="0">
              <a:buNone/>
            </a:pPr>
            <a:r>
              <a:rPr lang="en-GB" sz="2400" b="1" dirty="0">
                <a:solidFill>
                  <a:srgbClr val="595959"/>
                </a:solidFill>
                <a:latin typeface="Raleway"/>
              </a:rPr>
              <a:t>In groups of 4/5 </a:t>
            </a:r>
          </a:p>
          <a:p>
            <a:pPr marL="0" indent="0">
              <a:buNone/>
            </a:pPr>
            <a:r>
              <a:rPr lang="en-GB" sz="2400" dirty="0">
                <a:solidFill>
                  <a:srgbClr val="595959"/>
                </a:solidFill>
                <a:latin typeface="Raleway"/>
              </a:rPr>
              <a:t>Rules:</a:t>
            </a:r>
          </a:p>
          <a:p>
            <a:r>
              <a:rPr lang="en-GB" sz="2400" dirty="0">
                <a:solidFill>
                  <a:srgbClr val="595959"/>
                </a:solidFill>
                <a:latin typeface="Raleway"/>
              </a:rPr>
              <a:t>Each of you picks a card one at a time as you go round the table. </a:t>
            </a:r>
          </a:p>
          <a:p>
            <a:r>
              <a:rPr lang="en-GB" sz="2400" dirty="0">
                <a:solidFill>
                  <a:srgbClr val="595959"/>
                </a:solidFill>
                <a:latin typeface="Raleway"/>
              </a:rPr>
              <a:t>You must outline what the factor on your card is and talk for </a:t>
            </a:r>
            <a:r>
              <a:rPr lang="en-GB" sz="2400" b="1" dirty="0">
                <a:solidFill>
                  <a:srgbClr val="FF0000"/>
                </a:solidFill>
                <a:latin typeface="Raleway"/>
              </a:rPr>
              <a:t>one minute</a:t>
            </a:r>
            <a:r>
              <a:rPr lang="en-GB" sz="2400" b="1" dirty="0">
                <a:solidFill>
                  <a:srgbClr val="595959"/>
                </a:solidFill>
                <a:latin typeface="Raleway"/>
              </a:rPr>
              <a:t> about how the factor on your card affects development. </a:t>
            </a:r>
          </a:p>
          <a:p>
            <a:r>
              <a:rPr lang="en-GB" sz="2400" dirty="0">
                <a:solidFill>
                  <a:srgbClr val="595959"/>
                </a:solidFill>
                <a:latin typeface="Raleway"/>
              </a:rPr>
              <a:t>You must not pause, talk about things not relevant or repeat the points. If you do the time stops and the next person carries on talking about your factor until the time is up. </a:t>
            </a:r>
          </a:p>
          <a:p>
            <a:endParaRPr lang="en-GB" sz="2400" dirty="0">
              <a:solidFill>
                <a:srgbClr val="595959"/>
              </a:solidFill>
              <a:latin typeface="Raleway"/>
            </a:endParaRPr>
          </a:p>
          <a:p>
            <a:r>
              <a:rPr lang="en-GB" sz="2400" dirty="0">
                <a:solidFill>
                  <a:srgbClr val="595959"/>
                </a:solidFill>
                <a:latin typeface="Raleway"/>
              </a:rPr>
              <a:t>You win a point if you finish the card when the timer ends. </a:t>
            </a:r>
          </a:p>
        </p:txBody>
      </p:sp>
      <p:sp>
        <p:nvSpPr>
          <p:cNvPr id="9" name="Google Shape;118;p16">
            <a:extLst>
              <a:ext uri="{FF2B5EF4-FFF2-40B4-BE49-F238E27FC236}">
                <a16:creationId xmlns:a16="http://schemas.microsoft.com/office/drawing/2014/main" id="{9DDA221E-F799-42FE-B974-100D45893F2F}"/>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2324535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graphicFrame>
        <p:nvGraphicFramePr>
          <p:cNvPr id="8" name="Content Placeholder 4">
            <a:extLst>
              <a:ext uri="{FF2B5EF4-FFF2-40B4-BE49-F238E27FC236}">
                <a16:creationId xmlns:a16="http://schemas.microsoft.com/office/drawing/2014/main" id="{F01E017C-A3ED-427E-A783-DAD913123817}"/>
              </a:ext>
            </a:extLst>
          </p:cNvPr>
          <p:cNvGraphicFramePr>
            <a:graphicFrameLocks/>
          </p:cNvGraphicFramePr>
          <p:nvPr>
            <p:extLst>
              <p:ext uri="{D42A27DB-BD31-4B8C-83A1-F6EECF244321}">
                <p14:modId xmlns:p14="http://schemas.microsoft.com/office/powerpoint/2010/main" val="2681796303"/>
              </p:ext>
            </p:extLst>
          </p:nvPr>
        </p:nvGraphicFramePr>
        <p:xfrm>
          <a:off x="2296855" y="1105793"/>
          <a:ext cx="6326820" cy="5968015"/>
        </p:xfrm>
        <a:graphic>
          <a:graphicData uri="http://schemas.openxmlformats.org/drawingml/2006/table">
            <a:tbl>
              <a:tblPr firstRow="1" firstCol="1" bandRow="1"/>
              <a:tblGrid>
                <a:gridCol w="1581705">
                  <a:extLst>
                    <a:ext uri="{9D8B030D-6E8A-4147-A177-3AD203B41FA5}">
                      <a16:colId xmlns:a16="http://schemas.microsoft.com/office/drawing/2014/main" val="1583748161"/>
                    </a:ext>
                  </a:extLst>
                </a:gridCol>
                <a:gridCol w="1581705">
                  <a:extLst>
                    <a:ext uri="{9D8B030D-6E8A-4147-A177-3AD203B41FA5}">
                      <a16:colId xmlns:a16="http://schemas.microsoft.com/office/drawing/2014/main" val="4016307178"/>
                    </a:ext>
                  </a:extLst>
                </a:gridCol>
                <a:gridCol w="1581705">
                  <a:extLst>
                    <a:ext uri="{9D8B030D-6E8A-4147-A177-3AD203B41FA5}">
                      <a16:colId xmlns:a16="http://schemas.microsoft.com/office/drawing/2014/main" val="3306366865"/>
                    </a:ext>
                  </a:extLst>
                </a:gridCol>
                <a:gridCol w="1581705">
                  <a:extLst>
                    <a:ext uri="{9D8B030D-6E8A-4147-A177-3AD203B41FA5}">
                      <a16:colId xmlns:a16="http://schemas.microsoft.com/office/drawing/2014/main" val="2497561344"/>
                    </a:ext>
                  </a:extLst>
                </a:gridCol>
              </a:tblGrid>
              <a:tr h="119360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Population growth</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Population structure</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Debt crisis</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ED7D31">
                        <a:lumMod val="60000"/>
                        <a:lumOff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Country location</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C000">
                        <a:lumMod val="75000"/>
                      </a:srgbClr>
                    </a:solidFill>
                  </a:tcPr>
                </a:tc>
                <a:extLst>
                  <a:ext uri="{0D108BD9-81ED-4DB2-BD59-A6C34878D82A}">
                    <a16:rowId xmlns:a16="http://schemas.microsoft.com/office/drawing/2014/main" val="3312722247"/>
                  </a:ext>
                </a:extLst>
              </a:tr>
              <a:tr h="119360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Colonialism</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Natural hazards</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C000">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Resources</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C000">
                        <a:lumMod val="60000"/>
                        <a:lumOff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Globalisation</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C000">
                        <a:lumMod val="20000"/>
                        <a:lumOff val="80000"/>
                      </a:srgbClr>
                    </a:solidFill>
                  </a:tcPr>
                </a:tc>
                <a:extLst>
                  <a:ext uri="{0D108BD9-81ED-4DB2-BD59-A6C34878D82A}">
                    <a16:rowId xmlns:a16="http://schemas.microsoft.com/office/drawing/2014/main" val="3565130732"/>
                  </a:ext>
                </a:extLst>
              </a:tr>
              <a:tr h="119360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Politics</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Violent conflict</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70AD47">
                        <a:lumMod val="60000"/>
                        <a:lumOff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Industrial structure</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70AD47">
                        <a:lumMod val="75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Cycle of poverty</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70AD47">
                        <a:lumMod val="20000"/>
                        <a:lumOff val="80000"/>
                      </a:srgbClr>
                    </a:solidFill>
                  </a:tcPr>
                </a:tc>
                <a:extLst>
                  <a:ext uri="{0D108BD9-81ED-4DB2-BD59-A6C34878D82A}">
                    <a16:rowId xmlns:a16="http://schemas.microsoft.com/office/drawing/2014/main" val="3173749912"/>
                  </a:ext>
                </a:extLst>
              </a:tr>
              <a:tr h="119360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Environmental sustainability</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Infrastructure</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4472C4">
                        <a:lumMod val="40000"/>
                        <a:lumOff val="6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Access to water</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Being in a trade bloc</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5B9BD5">
                        <a:lumMod val="60000"/>
                        <a:lumOff val="40000"/>
                      </a:srgbClr>
                    </a:solidFill>
                  </a:tcPr>
                </a:tc>
                <a:extLst>
                  <a:ext uri="{0D108BD9-81ED-4DB2-BD59-A6C34878D82A}">
                    <a16:rowId xmlns:a16="http://schemas.microsoft.com/office/drawing/2014/main" val="2936972240"/>
                  </a:ext>
                </a:extLst>
              </a:tr>
              <a:tr h="119360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Pattern of trade</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5A5A5">
                        <a:lumMod val="20000"/>
                        <a:lumOff val="8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Balance of trade</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5A5A5">
                        <a:lumMod val="60000"/>
                        <a:lumOff val="40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Unfair trade</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5A5A5">
                        <a:lumMod val="75000"/>
                      </a:srgbClr>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alibri" panose="020F0502020204030204"/>
                          <a:sym typeface="Arial"/>
                        </a:defRPr>
                      </a:lvl9pPr>
                    </a:lstStyle>
                    <a:p>
                      <a:pPr algn="ctr">
                        <a:lnSpc>
                          <a:spcPct val="107000"/>
                        </a:lnSpc>
                        <a:spcAft>
                          <a:spcPts val="0"/>
                        </a:spcAft>
                      </a:pPr>
                      <a:r>
                        <a:rPr lang="en-GB" sz="1400" b="1" dirty="0">
                          <a:effectLst/>
                          <a:latin typeface="Century Gothic" panose="020B0502020202020204" pitchFamily="34" charset="0"/>
                          <a:ea typeface="Calibri" panose="020F0502020204030204" pitchFamily="34" charset="0"/>
                          <a:cs typeface="Times New Roman" panose="02020603050405020304" pitchFamily="18" charset="0"/>
                        </a:rPr>
                        <a:t>Health and education</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844" marR="3684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44483268"/>
                  </a:ext>
                </a:extLst>
              </a:tr>
            </a:tbl>
          </a:graphicData>
        </a:graphic>
      </p:graphicFrame>
      <p:sp>
        <p:nvSpPr>
          <p:cNvPr id="9" name="Google Shape;118;p16">
            <a:extLst>
              <a:ext uri="{FF2B5EF4-FFF2-40B4-BE49-F238E27FC236}">
                <a16:creationId xmlns:a16="http://schemas.microsoft.com/office/drawing/2014/main" id="{F072C264-48E4-4439-AEF1-F9CE8537BE08}"/>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3628490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257596"/>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22" name="Google Shape;102;p15"/>
          <p:cNvSpPr/>
          <p:nvPr/>
        </p:nvSpPr>
        <p:spPr>
          <a:xfrm>
            <a:off x="1803011" y="1150900"/>
            <a:ext cx="7067027" cy="1326881"/>
          </a:xfrm>
          <a:prstGeom prst="rect">
            <a:avLst/>
          </a:prstGeom>
          <a:solidFill>
            <a:srgbClr val="4FA0C1"/>
          </a:solidFill>
          <a:ln>
            <a:noFill/>
          </a:ln>
        </p:spPr>
        <p:txBody>
          <a:bodyPr spcFirstLastPara="1" wrap="square" lIns="91425" tIns="91425" rIns="91425" bIns="91425" anchor="ctr" anchorCtr="0">
            <a:noAutofit/>
          </a:bodyPr>
          <a:lstStyle/>
          <a:p>
            <a:pPr lvl="0" algn="ctr"/>
            <a:r>
              <a:rPr lang="en-GB" sz="4000" b="1" dirty="0">
                <a:solidFill>
                  <a:schemeClr val="bg1"/>
                </a:solidFill>
              </a:rPr>
              <a:t>Activity 5: Causes of Uneven Development</a:t>
            </a:r>
            <a:endParaRPr lang="en-GB" sz="4000" dirty="0">
              <a:solidFill>
                <a:schemeClr val="bg1"/>
              </a:solidFill>
            </a:endParaRPr>
          </a:p>
        </p:txBody>
      </p:sp>
      <p:sp>
        <p:nvSpPr>
          <p:cNvPr id="8" name="Content Placeholder 2">
            <a:extLst>
              <a:ext uri="{FF2B5EF4-FFF2-40B4-BE49-F238E27FC236}">
                <a16:creationId xmlns:a16="http://schemas.microsoft.com/office/drawing/2014/main" id="{7C30FBAD-67FE-4DFA-AC1A-3CD022B4812D}"/>
              </a:ext>
            </a:extLst>
          </p:cNvPr>
          <p:cNvSpPr txBox="1">
            <a:spLocks/>
          </p:cNvSpPr>
          <p:nvPr/>
        </p:nvSpPr>
        <p:spPr>
          <a:xfrm>
            <a:off x="596660" y="2957559"/>
            <a:ext cx="10515600" cy="4351338"/>
          </a:xfrm>
          <a:prstGeom prst="rect">
            <a:avLst/>
          </a:prstGeom>
          <a:noFill/>
          <a:ln>
            <a:noFill/>
          </a:ln>
        </p:spPr>
        <p:txBody>
          <a:bodyPr spcFirstLastPara="1" wrap="square" lIns="116050" tIns="116050" rIns="116050" bIns="116050" anchor="t"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514350" indent="-514350" algn="l">
              <a:buFont typeface="Arial"/>
              <a:buAutoNum type="arabicPeriod"/>
            </a:pPr>
            <a:r>
              <a:rPr lang="en-GB" sz="2800" dirty="0">
                <a:solidFill>
                  <a:srgbClr val="595959"/>
                </a:solidFill>
                <a:latin typeface="Raleway"/>
              </a:rPr>
              <a:t>Using the information that your group has been given complete the table ‘ Causes of Uneven development’. </a:t>
            </a:r>
          </a:p>
          <a:p>
            <a:pPr marL="514350" indent="-514350" algn="l">
              <a:buFont typeface="Arial"/>
              <a:buAutoNum type="arabicPeriod"/>
            </a:pPr>
            <a:endParaRPr lang="en-GB" sz="2800" dirty="0">
              <a:solidFill>
                <a:srgbClr val="595959"/>
              </a:solidFill>
              <a:latin typeface="Raleway"/>
            </a:endParaRPr>
          </a:p>
          <a:p>
            <a:pPr marL="514350" indent="-514350" algn="l">
              <a:buFont typeface="Arial"/>
              <a:buAutoNum type="arabicPeriod"/>
            </a:pPr>
            <a:r>
              <a:rPr lang="en-GB" sz="2800" dirty="0">
                <a:solidFill>
                  <a:srgbClr val="595959"/>
                </a:solidFill>
                <a:latin typeface="Raleway"/>
              </a:rPr>
              <a:t>Explain which of these 3 causes you think has had the biggest influence on levels of development today.</a:t>
            </a:r>
          </a:p>
          <a:p>
            <a:pPr marL="514350" indent="-514350" algn="l">
              <a:buFont typeface="Arial"/>
              <a:buAutoNum type="arabicPeriod"/>
            </a:pPr>
            <a:endParaRPr lang="en-GB" sz="2800" dirty="0">
              <a:solidFill>
                <a:srgbClr val="595959"/>
              </a:solidFill>
              <a:latin typeface="Raleway"/>
            </a:endParaRPr>
          </a:p>
          <a:p>
            <a:pPr marL="514350" indent="-514350" algn="l">
              <a:buFont typeface="Arial"/>
              <a:buAutoNum type="arabicPeriod"/>
            </a:pPr>
            <a:r>
              <a:rPr lang="en-GB" sz="2800" dirty="0">
                <a:solidFill>
                  <a:srgbClr val="595959"/>
                </a:solidFill>
                <a:latin typeface="Raleway"/>
              </a:rPr>
              <a:t>As a group can you think of ways to solve any of these problems? </a:t>
            </a:r>
          </a:p>
        </p:txBody>
      </p:sp>
    </p:spTree>
    <p:extLst>
      <p:ext uri="{BB962C8B-B14F-4D97-AF65-F5344CB8AC3E}">
        <p14:creationId xmlns:p14="http://schemas.microsoft.com/office/powerpoint/2010/main" val="2344103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8" name="Title 1">
            <a:extLst>
              <a:ext uri="{FF2B5EF4-FFF2-40B4-BE49-F238E27FC236}">
                <a16:creationId xmlns:a16="http://schemas.microsoft.com/office/drawing/2014/main" id="{0C53701A-D7E5-4BA2-92B5-69064E996BE6}"/>
              </a:ext>
            </a:extLst>
          </p:cNvPr>
          <p:cNvSpPr txBox="1">
            <a:spLocks/>
          </p:cNvSpPr>
          <p:nvPr/>
        </p:nvSpPr>
        <p:spPr>
          <a:xfrm>
            <a:off x="1114968" y="933550"/>
            <a:ext cx="8443111" cy="1666481"/>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Causes of Uneven Development</a:t>
            </a:r>
            <a:endParaRPr lang="en-GB" sz="3100" dirty="0">
              <a:solidFill>
                <a:srgbClr val="595959"/>
              </a:solidFill>
              <a:latin typeface="Raleway"/>
            </a:endParaRPr>
          </a:p>
        </p:txBody>
      </p:sp>
      <p:graphicFrame>
        <p:nvGraphicFramePr>
          <p:cNvPr id="2" name="Table 1"/>
          <p:cNvGraphicFramePr>
            <a:graphicFrameLocks noGrp="1"/>
          </p:cNvGraphicFramePr>
          <p:nvPr>
            <p:extLst>
              <p:ext uri="{D42A27DB-BD31-4B8C-83A1-F6EECF244321}">
                <p14:modId xmlns:p14="http://schemas.microsoft.com/office/powerpoint/2010/main" val="2215189636"/>
              </p:ext>
            </p:extLst>
          </p:nvPr>
        </p:nvGraphicFramePr>
        <p:xfrm>
          <a:off x="1339261" y="2477804"/>
          <a:ext cx="7994526" cy="4075470"/>
        </p:xfrm>
        <a:graphic>
          <a:graphicData uri="http://schemas.openxmlformats.org/drawingml/2006/table">
            <a:tbl>
              <a:tblPr firstRow="1" bandRow="1">
                <a:tableStyleId>{5940675A-B579-460E-94D1-54222C63F5DA}</a:tableStyleId>
              </a:tblPr>
              <a:tblGrid>
                <a:gridCol w="2664842">
                  <a:extLst>
                    <a:ext uri="{9D8B030D-6E8A-4147-A177-3AD203B41FA5}">
                      <a16:colId xmlns:a16="http://schemas.microsoft.com/office/drawing/2014/main" val="1743775420"/>
                    </a:ext>
                  </a:extLst>
                </a:gridCol>
                <a:gridCol w="2664842">
                  <a:extLst>
                    <a:ext uri="{9D8B030D-6E8A-4147-A177-3AD203B41FA5}">
                      <a16:colId xmlns:a16="http://schemas.microsoft.com/office/drawing/2014/main" val="76680968"/>
                    </a:ext>
                  </a:extLst>
                </a:gridCol>
                <a:gridCol w="2664842">
                  <a:extLst>
                    <a:ext uri="{9D8B030D-6E8A-4147-A177-3AD203B41FA5}">
                      <a16:colId xmlns:a16="http://schemas.microsoft.com/office/drawing/2014/main" val="4093986393"/>
                    </a:ext>
                  </a:extLst>
                </a:gridCol>
              </a:tblGrid>
              <a:tr h="677365">
                <a:tc>
                  <a:txBody>
                    <a:bodyPr/>
                    <a:lstStyle/>
                    <a:p>
                      <a:pPr algn="ctr"/>
                      <a:r>
                        <a:rPr lang="en-GB" sz="2800" dirty="0">
                          <a:latin typeface="Raleway"/>
                        </a:rPr>
                        <a:t>Physical</a:t>
                      </a:r>
                    </a:p>
                  </a:txBody>
                  <a:tcPr anchor="ctr"/>
                </a:tc>
                <a:tc>
                  <a:txBody>
                    <a:bodyPr/>
                    <a:lstStyle/>
                    <a:p>
                      <a:pPr algn="ctr"/>
                      <a:r>
                        <a:rPr lang="en-GB" sz="2800" dirty="0">
                          <a:latin typeface="Raleway"/>
                        </a:rPr>
                        <a:t>Economic</a:t>
                      </a:r>
                    </a:p>
                  </a:txBody>
                  <a:tcPr anchor="ctr"/>
                </a:tc>
                <a:tc>
                  <a:txBody>
                    <a:bodyPr/>
                    <a:lstStyle/>
                    <a:p>
                      <a:pPr algn="ctr"/>
                      <a:r>
                        <a:rPr lang="en-GB" sz="2800" dirty="0">
                          <a:latin typeface="Raleway"/>
                        </a:rPr>
                        <a:t>Historical</a:t>
                      </a:r>
                    </a:p>
                  </a:txBody>
                  <a:tcPr anchor="ctr"/>
                </a:tc>
                <a:extLst>
                  <a:ext uri="{0D108BD9-81ED-4DB2-BD59-A6C34878D82A}">
                    <a16:rowId xmlns:a16="http://schemas.microsoft.com/office/drawing/2014/main" val="3413970905"/>
                  </a:ext>
                </a:extLst>
              </a:tr>
              <a:tr h="3398105">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579197774"/>
                  </a:ext>
                </a:extLst>
              </a:tr>
            </a:tbl>
          </a:graphicData>
        </a:graphic>
      </p:graphicFrame>
      <p:sp>
        <p:nvSpPr>
          <p:cNvPr id="9" name="Google Shape;118;p16">
            <a:extLst>
              <a:ext uri="{FF2B5EF4-FFF2-40B4-BE49-F238E27FC236}">
                <a16:creationId xmlns:a16="http://schemas.microsoft.com/office/drawing/2014/main" id="{48F99D77-685C-42A5-BC0E-9721CEDBAFE3}"/>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2869204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9" y="845592"/>
            <a:ext cx="8443111" cy="1343824"/>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Physical Causes</a:t>
            </a:r>
            <a:endParaRPr lang="en-GB" sz="3100" dirty="0">
              <a:solidFill>
                <a:srgbClr val="595959"/>
              </a:solidFill>
              <a:latin typeface="Raleway"/>
            </a:endParaRPr>
          </a:p>
        </p:txBody>
      </p:sp>
      <p:sp>
        <p:nvSpPr>
          <p:cNvPr id="8" name="Content Placeholder 9"/>
          <p:cNvSpPr txBox="1">
            <a:spLocks/>
          </p:cNvSpPr>
          <p:nvPr/>
        </p:nvSpPr>
        <p:spPr>
          <a:xfrm>
            <a:off x="816193" y="2099210"/>
            <a:ext cx="4283103" cy="4879039"/>
          </a:xfrm>
          <a:prstGeom prst="rect">
            <a:avLst/>
          </a:prstGeom>
          <a:noFill/>
          <a:ln w="38100">
            <a:solidFill>
              <a:schemeClr val="accent5">
                <a:lumMod val="60000"/>
                <a:lumOff val="40000"/>
              </a:schemeClr>
            </a:solidFill>
          </a:ln>
        </p:spPr>
        <p:txBody>
          <a:bodyPr spcFirstLastPara="1" wrap="square" lIns="116050" tIns="116050" rIns="116050" bIns="116050" anchor="t"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0" indent="0" algn="r"/>
            <a:r>
              <a:rPr lang="en-GB" sz="1800" dirty="0">
                <a:latin typeface="Raleway"/>
              </a:rPr>
              <a:t>The actual physical geography of some counties can make development difficult.  Some examples:</a:t>
            </a:r>
          </a:p>
          <a:p>
            <a:pPr algn="r"/>
            <a:r>
              <a:rPr lang="en-GB" sz="1800" b="1" dirty="0">
                <a:latin typeface="Raleway"/>
              </a:rPr>
              <a:t>The most landlocked countries on Earth are in Africa.  </a:t>
            </a:r>
            <a:r>
              <a:rPr lang="en-GB" sz="1800" dirty="0">
                <a:latin typeface="Raleway"/>
              </a:rPr>
              <a:t>A landlocked country is a country which is only bordered by land.  With no access to the seas, a country is cut off from seaborne trade, which is important for economic growth.</a:t>
            </a:r>
          </a:p>
          <a:p>
            <a:pPr algn="r"/>
            <a:r>
              <a:rPr lang="en-GB" sz="1800" b="1" dirty="0">
                <a:latin typeface="Raleway"/>
              </a:rPr>
              <a:t>Extreme weather</a:t>
            </a:r>
            <a:r>
              <a:rPr lang="en-GB" sz="1800" dirty="0">
                <a:latin typeface="Raleway"/>
              </a:rPr>
              <a:t>, such as cyclones, droughts and foods, often hits tropical regions – Africa is particular is badly affected.  An extreme weather season can slow development and it can be costly to repair damaged infrastructure</a:t>
            </a:r>
            <a:r>
              <a:rPr lang="en-GB" sz="2000" dirty="0">
                <a:latin typeface="Raleway"/>
              </a:rPr>
              <a:t>.</a:t>
            </a:r>
          </a:p>
        </p:txBody>
      </p:sp>
      <p:sp>
        <p:nvSpPr>
          <p:cNvPr id="10" name="Google Shape;118;p16">
            <a:extLst>
              <a:ext uri="{FF2B5EF4-FFF2-40B4-BE49-F238E27FC236}">
                <a16:creationId xmlns:a16="http://schemas.microsoft.com/office/drawing/2014/main" id="{BE19920D-C387-4313-A632-77097E654E9B}"/>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pic>
        <p:nvPicPr>
          <p:cNvPr id="3" name="Picture 2">
            <a:extLst>
              <a:ext uri="{FF2B5EF4-FFF2-40B4-BE49-F238E27FC236}">
                <a16:creationId xmlns:a16="http://schemas.microsoft.com/office/drawing/2014/main" id="{3630A01E-8BAA-4798-AE08-C5E750E47B3E}"/>
              </a:ext>
            </a:extLst>
          </p:cNvPr>
          <p:cNvPicPr>
            <a:picLocks noChangeAspect="1"/>
          </p:cNvPicPr>
          <p:nvPr/>
        </p:nvPicPr>
        <p:blipFill>
          <a:blip r:embed="rId5"/>
          <a:stretch>
            <a:fillRect/>
          </a:stretch>
        </p:blipFill>
        <p:spPr>
          <a:xfrm>
            <a:off x="5521563" y="2043635"/>
            <a:ext cx="4747336" cy="4424517"/>
          </a:xfrm>
          <a:prstGeom prst="rect">
            <a:avLst/>
          </a:prstGeom>
        </p:spPr>
      </p:pic>
      <p:sp>
        <p:nvSpPr>
          <p:cNvPr id="4" name="Rectangle: Rounded Corners 3">
            <a:extLst>
              <a:ext uri="{FF2B5EF4-FFF2-40B4-BE49-F238E27FC236}">
                <a16:creationId xmlns:a16="http://schemas.microsoft.com/office/drawing/2014/main" id="{BFDB6BA9-FB96-4278-8D2E-18302D8284F4}"/>
              </a:ext>
            </a:extLst>
          </p:cNvPr>
          <p:cNvSpPr/>
          <p:nvPr/>
        </p:nvSpPr>
        <p:spPr>
          <a:xfrm>
            <a:off x="5521563" y="6339569"/>
            <a:ext cx="4747336" cy="719912"/>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Africa- note which countries have a coast and which are landlocked</a:t>
            </a:r>
          </a:p>
        </p:txBody>
      </p:sp>
    </p:spTree>
    <p:extLst>
      <p:ext uri="{BB962C8B-B14F-4D97-AF65-F5344CB8AC3E}">
        <p14:creationId xmlns:p14="http://schemas.microsoft.com/office/powerpoint/2010/main" val="4040909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9" y="933550"/>
            <a:ext cx="8443111" cy="1343824"/>
          </a:xfrm>
          <a:prstGeom prst="rect">
            <a:avLst/>
          </a:prstGeom>
          <a:noFill/>
          <a:ln>
            <a:noFill/>
          </a:ln>
        </p:spPr>
        <p:txBody>
          <a:bodyPr spcFirstLastPara="1" wrap="square" lIns="116050" tIns="116050" rIns="116050" bIns="116050"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Physical Causes</a:t>
            </a:r>
            <a:endParaRPr lang="en-GB" sz="3100" dirty="0">
              <a:solidFill>
                <a:srgbClr val="595959"/>
              </a:solidFill>
              <a:latin typeface="Raleway"/>
            </a:endParaRPr>
          </a:p>
        </p:txBody>
      </p:sp>
      <p:sp>
        <p:nvSpPr>
          <p:cNvPr id="8" name="Content Placeholder 9"/>
          <p:cNvSpPr txBox="1">
            <a:spLocks/>
          </p:cNvSpPr>
          <p:nvPr/>
        </p:nvSpPr>
        <p:spPr>
          <a:xfrm>
            <a:off x="961728" y="2052859"/>
            <a:ext cx="4235915" cy="4831864"/>
          </a:xfrm>
          <a:prstGeom prst="rect">
            <a:avLst/>
          </a:prstGeom>
          <a:noFill/>
          <a:ln w="38100">
            <a:solidFill>
              <a:schemeClr val="accent5">
                <a:lumMod val="60000"/>
                <a:lumOff val="40000"/>
              </a:schemeClr>
            </a:solidFill>
          </a:ln>
        </p:spPr>
        <p:txBody>
          <a:bodyPr spcFirstLastPara="1" wrap="square" lIns="116050" tIns="116050" rIns="116050" bIns="116050" anchor="ctr"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0" indent="0"/>
            <a:r>
              <a:rPr lang="en-GB" sz="2000" b="1" dirty="0">
                <a:latin typeface="Raleway"/>
              </a:rPr>
              <a:t>The actual physical geography of some counties can make development difficult.  </a:t>
            </a:r>
            <a:r>
              <a:rPr lang="en-GB" sz="2000" dirty="0">
                <a:latin typeface="Raleway"/>
              </a:rPr>
              <a:t>Some examples:</a:t>
            </a:r>
          </a:p>
          <a:p>
            <a:pPr>
              <a:buFont typeface="Arial" panose="020B0604020202020204" pitchFamily="34" charset="0"/>
              <a:buChar char="•"/>
            </a:pPr>
            <a:r>
              <a:rPr lang="en-GB" sz="2000" dirty="0">
                <a:latin typeface="Raleway"/>
              </a:rPr>
              <a:t>Tropical Africa, South America and Asia have more climate-related diseases and pests than cooler parts of the world (such as mosquitoes which can spread malaria).  Disease affects the ability of the population to stay healthy enough to work.</a:t>
            </a:r>
          </a:p>
          <a:p>
            <a:pPr>
              <a:buFont typeface="Arial" panose="020B0604020202020204" pitchFamily="34" charset="0"/>
              <a:buChar char="•"/>
            </a:pPr>
            <a:r>
              <a:rPr lang="en-GB" sz="2000" dirty="0">
                <a:latin typeface="Raleway"/>
              </a:rPr>
              <a:t>The lack of adequate supplies of safer water is a barrier to economic development.</a:t>
            </a:r>
          </a:p>
        </p:txBody>
      </p:sp>
      <p:sp>
        <p:nvSpPr>
          <p:cNvPr id="11" name="Google Shape;118;p16">
            <a:extLst>
              <a:ext uri="{FF2B5EF4-FFF2-40B4-BE49-F238E27FC236}">
                <a16:creationId xmlns:a16="http://schemas.microsoft.com/office/drawing/2014/main" id="{FB981607-D600-4299-9B5D-DE5CD1DECA31}"/>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pic>
        <p:nvPicPr>
          <p:cNvPr id="2" name="Picture 1">
            <a:extLst>
              <a:ext uri="{FF2B5EF4-FFF2-40B4-BE49-F238E27FC236}">
                <a16:creationId xmlns:a16="http://schemas.microsoft.com/office/drawing/2014/main" id="{BD97FD2C-1672-4552-B409-EB7B70FD30E4}"/>
              </a:ext>
            </a:extLst>
          </p:cNvPr>
          <p:cNvPicPr>
            <a:picLocks noChangeAspect="1"/>
          </p:cNvPicPr>
          <p:nvPr/>
        </p:nvPicPr>
        <p:blipFill>
          <a:blip r:embed="rId5"/>
          <a:stretch>
            <a:fillRect/>
          </a:stretch>
        </p:blipFill>
        <p:spPr>
          <a:xfrm>
            <a:off x="7462928" y="1176596"/>
            <a:ext cx="2936861" cy="2214178"/>
          </a:xfrm>
          <a:prstGeom prst="rect">
            <a:avLst/>
          </a:prstGeom>
        </p:spPr>
      </p:pic>
      <p:pic>
        <p:nvPicPr>
          <p:cNvPr id="3" name="Picture 2">
            <a:extLst>
              <a:ext uri="{FF2B5EF4-FFF2-40B4-BE49-F238E27FC236}">
                <a16:creationId xmlns:a16="http://schemas.microsoft.com/office/drawing/2014/main" id="{926F3A83-0B6D-4EEC-B164-A4BF7EDF9250}"/>
              </a:ext>
            </a:extLst>
          </p:cNvPr>
          <p:cNvPicPr>
            <a:picLocks noChangeAspect="1"/>
          </p:cNvPicPr>
          <p:nvPr/>
        </p:nvPicPr>
        <p:blipFill>
          <a:blip r:embed="rId6"/>
          <a:stretch>
            <a:fillRect/>
          </a:stretch>
        </p:blipFill>
        <p:spPr>
          <a:xfrm>
            <a:off x="7814460" y="3390773"/>
            <a:ext cx="2429758" cy="3691501"/>
          </a:xfrm>
          <a:prstGeom prst="rect">
            <a:avLst/>
          </a:prstGeom>
        </p:spPr>
      </p:pic>
    </p:spTree>
    <p:extLst>
      <p:ext uri="{BB962C8B-B14F-4D97-AF65-F5344CB8AC3E}">
        <p14:creationId xmlns:p14="http://schemas.microsoft.com/office/powerpoint/2010/main" val="3122426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sp>
        <p:nvSpPr>
          <p:cNvPr id="7" name="Title 1">
            <a:extLst>
              <a:ext uri="{FF2B5EF4-FFF2-40B4-BE49-F238E27FC236}">
                <a16:creationId xmlns:a16="http://schemas.microsoft.com/office/drawing/2014/main" id="{0C53701A-D7E5-4BA2-92B5-69064E996BE6}"/>
              </a:ext>
            </a:extLst>
          </p:cNvPr>
          <p:cNvSpPr txBox="1">
            <a:spLocks/>
          </p:cNvSpPr>
          <p:nvPr/>
        </p:nvSpPr>
        <p:spPr>
          <a:xfrm>
            <a:off x="3330775" y="339627"/>
            <a:ext cx="4467000" cy="593923"/>
          </a:xfrm>
          <a:prstGeom prst="rect">
            <a:avLst/>
          </a:prstGeom>
          <a:noFill/>
          <a:ln>
            <a:noFill/>
          </a:ln>
        </p:spPr>
        <p:txBody>
          <a:bodyPr spcFirstLastPara="1" wrap="square" lIns="116050" tIns="116050" rIns="116050" bIns="116050" anchor="t" anchorCtr="0">
            <a:normAutofit fontScale="675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Economic Causes</a:t>
            </a:r>
            <a:endParaRPr lang="en-GB" sz="3100" dirty="0">
              <a:solidFill>
                <a:srgbClr val="595959"/>
              </a:solidFill>
              <a:latin typeface="Raleway"/>
            </a:endParaRPr>
          </a:p>
        </p:txBody>
      </p:sp>
      <p:sp>
        <p:nvSpPr>
          <p:cNvPr id="9" name="Content Placeholder 9"/>
          <p:cNvSpPr txBox="1">
            <a:spLocks/>
          </p:cNvSpPr>
          <p:nvPr/>
        </p:nvSpPr>
        <p:spPr>
          <a:xfrm>
            <a:off x="8312807" y="1205416"/>
            <a:ext cx="2234536" cy="3658595"/>
          </a:xfrm>
          <a:prstGeom prst="rect">
            <a:avLst/>
          </a:prstGeom>
          <a:ln w="38100">
            <a:solidFill>
              <a:schemeClr val="accent5">
                <a:lumMod val="60000"/>
                <a:lumOff val="40000"/>
              </a:schemeClr>
            </a:solidFill>
          </a:ln>
        </p:spPr>
        <p:txBody>
          <a:bodyPr vert="horz" lIns="68580" tIns="34290" rIns="68580" bIns="34290" rtlCol="0" anchor="ctr">
            <a:no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lgn="ctr">
              <a:buNone/>
            </a:pPr>
            <a:r>
              <a:rPr lang="en-GB" sz="1800" b="1" cap="none" dirty="0">
                <a:latin typeface="Raleway"/>
              </a:rPr>
              <a:t>Poverty causes poverty.  </a:t>
            </a:r>
            <a:r>
              <a:rPr lang="en-GB" sz="1800" cap="none" dirty="0">
                <a:latin typeface="Raleway"/>
              </a:rPr>
              <a:t>Low life expectancy, frequent illness and the lack of a nutritious diet make economic development hard to achieve.</a:t>
            </a:r>
          </a:p>
        </p:txBody>
      </p:sp>
      <p:sp>
        <p:nvSpPr>
          <p:cNvPr id="10" name="Content Placeholder 9"/>
          <p:cNvSpPr txBox="1">
            <a:spLocks/>
          </p:cNvSpPr>
          <p:nvPr/>
        </p:nvSpPr>
        <p:spPr>
          <a:xfrm>
            <a:off x="156393" y="5349038"/>
            <a:ext cx="10314962" cy="1702352"/>
          </a:xfrm>
          <a:prstGeom prst="rect">
            <a:avLst/>
          </a:prstGeom>
          <a:noFill/>
          <a:ln w="9525">
            <a:noFill/>
          </a:ln>
        </p:spPr>
        <p:txBody>
          <a:bodyPr spcFirstLastPara="1" wrap="square" lIns="116050" tIns="116050" rIns="116050" bIns="116050" anchor="ctr"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0" indent="0" algn="l"/>
            <a:r>
              <a:rPr lang="en-GB" sz="1900" b="1" dirty="0">
                <a:latin typeface="Raleway"/>
              </a:rPr>
              <a:t>Trade </a:t>
            </a:r>
            <a:r>
              <a:rPr lang="en-GB" sz="1900" dirty="0">
                <a:latin typeface="Raleway"/>
              </a:rPr>
              <a:t> - North America and Europe dominate world trade.  The importance of Asia is growing as it includes Japan and the emerging economies of India and China.  Most of the world’s trade is between richer countries. There is an increase in trade between the USA , China and Africa. </a:t>
            </a:r>
          </a:p>
          <a:p>
            <a:pPr marL="0" indent="0" algn="l"/>
            <a:r>
              <a:rPr lang="en-GB" sz="1900" dirty="0">
                <a:latin typeface="Raleway"/>
              </a:rPr>
              <a:t>Rich countries and large international companies have a lot of power.  They want to pay as little as possible for their raw materials, many of which come from LICs.</a:t>
            </a:r>
          </a:p>
        </p:txBody>
      </p:sp>
      <p:sp>
        <p:nvSpPr>
          <p:cNvPr id="11" name="Google Shape;118;p16">
            <a:extLst>
              <a:ext uri="{FF2B5EF4-FFF2-40B4-BE49-F238E27FC236}">
                <a16:creationId xmlns:a16="http://schemas.microsoft.com/office/drawing/2014/main" id="{59C1D3F6-DF1C-4227-B824-CFB811A37E2E}"/>
              </a:ext>
            </a:extLst>
          </p:cNvPr>
          <p:cNvSpPr txBox="1"/>
          <p:nvPr/>
        </p:nvSpPr>
        <p:spPr>
          <a:xfrm>
            <a:off x="1717975" y="-68342"/>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pic>
        <p:nvPicPr>
          <p:cNvPr id="3" name="Picture 2">
            <a:extLst>
              <a:ext uri="{FF2B5EF4-FFF2-40B4-BE49-F238E27FC236}">
                <a16:creationId xmlns:a16="http://schemas.microsoft.com/office/drawing/2014/main" id="{F4D50102-C404-49EE-B3C8-AA689BB15003}"/>
              </a:ext>
            </a:extLst>
          </p:cNvPr>
          <p:cNvPicPr>
            <a:picLocks noChangeAspect="1"/>
          </p:cNvPicPr>
          <p:nvPr/>
        </p:nvPicPr>
        <p:blipFill>
          <a:blip r:embed="rId4"/>
          <a:stretch>
            <a:fillRect/>
          </a:stretch>
        </p:blipFill>
        <p:spPr>
          <a:xfrm>
            <a:off x="156392" y="1306470"/>
            <a:ext cx="3072658" cy="2040437"/>
          </a:xfrm>
          <a:prstGeom prst="rect">
            <a:avLst/>
          </a:prstGeom>
        </p:spPr>
      </p:pic>
      <p:sp>
        <p:nvSpPr>
          <p:cNvPr id="4" name="Rectangle: Rounded Corners 3">
            <a:extLst>
              <a:ext uri="{FF2B5EF4-FFF2-40B4-BE49-F238E27FC236}">
                <a16:creationId xmlns:a16="http://schemas.microsoft.com/office/drawing/2014/main" id="{11F4274E-30A5-4633-A835-4A2011CAA6F9}"/>
              </a:ext>
            </a:extLst>
          </p:cNvPr>
          <p:cNvSpPr/>
          <p:nvPr/>
        </p:nvSpPr>
        <p:spPr>
          <a:xfrm>
            <a:off x="48699" y="3070007"/>
            <a:ext cx="3288044" cy="9144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a:t>There are still a lot of people working in agriculture in some parts of Africa. </a:t>
            </a:r>
          </a:p>
        </p:txBody>
      </p:sp>
      <p:pic>
        <p:nvPicPr>
          <p:cNvPr id="5" name="Picture 4">
            <a:extLst>
              <a:ext uri="{FF2B5EF4-FFF2-40B4-BE49-F238E27FC236}">
                <a16:creationId xmlns:a16="http://schemas.microsoft.com/office/drawing/2014/main" id="{A4258797-D431-4045-9964-11C943092C57}"/>
              </a:ext>
            </a:extLst>
          </p:cNvPr>
          <p:cNvPicPr>
            <a:picLocks noChangeAspect="1"/>
          </p:cNvPicPr>
          <p:nvPr/>
        </p:nvPicPr>
        <p:blipFill>
          <a:blip r:embed="rId5"/>
          <a:stretch>
            <a:fillRect/>
          </a:stretch>
        </p:blipFill>
        <p:spPr>
          <a:xfrm>
            <a:off x="3330775" y="1238858"/>
            <a:ext cx="4743450" cy="3171825"/>
          </a:xfrm>
          <a:prstGeom prst="rect">
            <a:avLst/>
          </a:prstGeom>
        </p:spPr>
      </p:pic>
      <p:sp>
        <p:nvSpPr>
          <p:cNvPr id="6" name="Rectangle 5">
            <a:extLst>
              <a:ext uri="{FF2B5EF4-FFF2-40B4-BE49-F238E27FC236}">
                <a16:creationId xmlns:a16="http://schemas.microsoft.com/office/drawing/2014/main" id="{EAF68EA7-30F8-4202-B2AD-C86640804E5A}"/>
              </a:ext>
            </a:extLst>
          </p:cNvPr>
          <p:cNvSpPr/>
          <p:nvPr/>
        </p:nvSpPr>
        <p:spPr>
          <a:xfrm>
            <a:off x="3229050" y="4405112"/>
            <a:ext cx="4845175" cy="430887"/>
          </a:xfrm>
          <a:prstGeom prst="rect">
            <a:avLst/>
          </a:prstGeom>
        </p:spPr>
        <p:txBody>
          <a:bodyPr wrap="square">
            <a:spAutoFit/>
          </a:bodyPr>
          <a:lstStyle/>
          <a:p>
            <a:r>
              <a:rPr lang="en-GB" sz="1100" i="1" dirty="0">
                <a:solidFill>
                  <a:srgbClr val="22272B"/>
                </a:solidFill>
                <a:latin typeface="freight-text-pro"/>
              </a:rPr>
              <a:t>Note: U.S. data from Census Bureau. China data from Global Trade Atlas via Tralac.org.</a:t>
            </a:r>
            <a:endParaRPr lang="en-GB" sz="1100" dirty="0"/>
          </a:p>
        </p:txBody>
      </p:sp>
    </p:spTree>
    <p:extLst>
      <p:ext uri="{BB962C8B-B14F-4D97-AF65-F5344CB8AC3E}">
        <p14:creationId xmlns:p14="http://schemas.microsoft.com/office/powerpoint/2010/main" val="532659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517809" y="72430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9" y="933550"/>
            <a:ext cx="8443111" cy="848621"/>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Economic Causes</a:t>
            </a:r>
            <a:endParaRPr lang="en-GB" sz="3100" dirty="0">
              <a:solidFill>
                <a:srgbClr val="595959"/>
              </a:solidFill>
              <a:latin typeface="Raleway"/>
            </a:endParaRPr>
          </a:p>
        </p:txBody>
      </p:sp>
      <p:sp>
        <p:nvSpPr>
          <p:cNvPr id="10" name="Content Placeholder 9"/>
          <p:cNvSpPr txBox="1">
            <a:spLocks/>
          </p:cNvSpPr>
          <p:nvPr/>
        </p:nvSpPr>
        <p:spPr>
          <a:xfrm>
            <a:off x="364325" y="5239321"/>
            <a:ext cx="9993369" cy="1702352"/>
          </a:xfrm>
          <a:prstGeom prst="rect">
            <a:avLst/>
          </a:prstGeom>
          <a:noFill/>
          <a:ln w="9525">
            <a:noFill/>
          </a:ln>
        </p:spPr>
        <p:txBody>
          <a:bodyPr spcFirstLastPara="1" wrap="square" lIns="116050" tIns="116050" rIns="116050" bIns="116050" anchor="ctr"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0" indent="0" algn="l"/>
            <a:r>
              <a:rPr lang="en-GB" sz="1900" dirty="0">
                <a:latin typeface="Raleway"/>
              </a:rPr>
              <a:t>LICs and NEEs have traditionally exported primary products such as minerals and agricultural products. Africa is rich in many minerals[ </a:t>
            </a:r>
            <a:r>
              <a:rPr lang="en-GB" sz="1900" dirty="0" err="1">
                <a:latin typeface="Raleway"/>
              </a:rPr>
              <a:t>eg</a:t>
            </a:r>
            <a:r>
              <a:rPr lang="en-GB" sz="1900" dirty="0">
                <a:latin typeface="Raleway"/>
              </a:rPr>
              <a:t> diamonds] but has traditionally been  exploited by other countries.  In the last 20 years many of these countries have developed manufacturing.  Manufacturing products now make up about 80 per cent of the exports of NEEs.  Some countries have trade surpluses, while others have trade deficits.  This often leads to a ‘debt trap’ that makes further development difficult.</a:t>
            </a:r>
          </a:p>
        </p:txBody>
      </p:sp>
      <p:sp>
        <p:nvSpPr>
          <p:cNvPr id="2" name="Rectangle 1"/>
          <p:cNvSpPr/>
          <p:nvPr/>
        </p:nvSpPr>
        <p:spPr>
          <a:xfrm>
            <a:off x="8053110" y="1352846"/>
            <a:ext cx="2182060" cy="3539430"/>
          </a:xfrm>
          <a:prstGeom prst="rect">
            <a:avLst/>
          </a:prstGeom>
          <a:ln w="38100">
            <a:solidFill>
              <a:schemeClr val="accent5">
                <a:lumMod val="60000"/>
                <a:lumOff val="40000"/>
              </a:schemeClr>
            </a:solidFill>
          </a:ln>
        </p:spPr>
        <p:txBody>
          <a:bodyPr wrap="square">
            <a:spAutoFit/>
          </a:bodyPr>
          <a:lstStyle/>
          <a:p>
            <a:pPr algn="ctr"/>
            <a:r>
              <a:rPr lang="en-US" sz="1600" dirty="0">
                <a:solidFill>
                  <a:srgbClr val="595959"/>
                </a:solidFill>
                <a:latin typeface="Raleway"/>
              </a:rPr>
              <a:t>There is often more supply than demand for raw materials, which keep prices low.  Processing, which adds value, takes place in the richer developed countries.  In this way, the rich countries get richer and the poorer countries are not able to develop.</a:t>
            </a:r>
          </a:p>
        </p:txBody>
      </p:sp>
      <p:sp>
        <p:nvSpPr>
          <p:cNvPr id="11" name="Google Shape;118;p16">
            <a:extLst>
              <a:ext uri="{FF2B5EF4-FFF2-40B4-BE49-F238E27FC236}">
                <a16:creationId xmlns:a16="http://schemas.microsoft.com/office/drawing/2014/main" id="{1B3D7F1B-F7A8-4E38-90B7-E6BFFAA05F08}"/>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pic>
        <p:nvPicPr>
          <p:cNvPr id="3" name="Picture 2">
            <a:extLst>
              <a:ext uri="{FF2B5EF4-FFF2-40B4-BE49-F238E27FC236}">
                <a16:creationId xmlns:a16="http://schemas.microsoft.com/office/drawing/2014/main" id="{00FE3753-49F1-4C24-8BC0-4B18AF9C903E}"/>
              </a:ext>
            </a:extLst>
          </p:cNvPr>
          <p:cNvPicPr>
            <a:picLocks noChangeAspect="1"/>
          </p:cNvPicPr>
          <p:nvPr/>
        </p:nvPicPr>
        <p:blipFill>
          <a:blip r:embed="rId5"/>
          <a:stretch>
            <a:fillRect/>
          </a:stretch>
        </p:blipFill>
        <p:spPr>
          <a:xfrm>
            <a:off x="428824" y="1742537"/>
            <a:ext cx="4113848" cy="3195382"/>
          </a:xfrm>
          <a:prstGeom prst="rect">
            <a:avLst/>
          </a:prstGeom>
        </p:spPr>
      </p:pic>
      <p:pic>
        <p:nvPicPr>
          <p:cNvPr id="4" name="Picture 3">
            <a:extLst>
              <a:ext uri="{FF2B5EF4-FFF2-40B4-BE49-F238E27FC236}">
                <a16:creationId xmlns:a16="http://schemas.microsoft.com/office/drawing/2014/main" id="{E00A681F-2F14-4141-A016-EEE899C292CB}"/>
              </a:ext>
            </a:extLst>
          </p:cNvPr>
          <p:cNvPicPr>
            <a:picLocks noChangeAspect="1"/>
          </p:cNvPicPr>
          <p:nvPr/>
        </p:nvPicPr>
        <p:blipFill>
          <a:blip r:embed="rId6"/>
          <a:stretch>
            <a:fillRect/>
          </a:stretch>
        </p:blipFill>
        <p:spPr>
          <a:xfrm>
            <a:off x="4542672" y="1742537"/>
            <a:ext cx="2587100" cy="3195382"/>
          </a:xfrm>
          <a:prstGeom prst="rect">
            <a:avLst/>
          </a:prstGeom>
        </p:spPr>
      </p:pic>
    </p:spTree>
    <p:extLst>
      <p:ext uri="{BB962C8B-B14F-4D97-AF65-F5344CB8AC3E}">
        <p14:creationId xmlns:p14="http://schemas.microsoft.com/office/powerpoint/2010/main" val="30729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9" y="933550"/>
            <a:ext cx="8443111" cy="848621"/>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Historical Causes</a:t>
            </a:r>
            <a:endParaRPr lang="en-GB" sz="3100" dirty="0">
              <a:solidFill>
                <a:srgbClr val="595959"/>
              </a:solidFill>
              <a:latin typeface="Raleway"/>
            </a:endParaRPr>
          </a:p>
        </p:txBody>
      </p:sp>
      <p:sp>
        <p:nvSpPr>
          <p:cNvPr id="9" name="Content Placeholder 9"/>
          <p:cNvSpPr txBox="1">
            <a:spLocks/>
          </p:cNvSpPr>
          <p:nvPr/>
        </p:nvSpPr>
        <p:spPr>
          <a:xfrm>
            <a:off x="1042730" y="5207337"/>
            <a:ext cx="8515350" cy="1479835"/>
          </a:xfrm>
          <a:prstGeom prst="rect">
            <a:avLst/>
          </a:prstGeom>
          <a:noFill/>
          <a:ln w="9525">
            <a:noFill/>
          </a:ln>
        </p:spPr>
        <p:txBody>
          <a:bodyPr spcFirstLastPara="1" wrap="square" lIns="116050" tIns="116050" rIns="116050" bIns="116050" anchor="ctr"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0" indent="0"/>
            <a:r>
              <a:rPr lang="en-GB" sz="1800" dirty="0">
                <a:latin typeface="Raleway"/>
              </a:rPr>
              <a:t>Many richer countries have a long history of industrial and economic development.  Whilst some countries, particular in Asia and South America (for example, China, Malaysia and Mexico) have recently emerged s industrialised nations, many other countries have yet to experience any significant economic growth.</a:t>
            </a:r>
          </a:p>
        </p:txBody>
      </p:sp>
      <p:sp>
        <p:nvSpPr>
          <p:cNvPr id="10" name="Google Shape;118;p16">
            <a:extLst>
              <a:ext uri="{FF2B5EF4-FFF2-40B4-BE49-F238E27FC236}">
                <a16:creationId xmlns:a16="http://schemas.microsoft.com/office/drawing/2014/main" id="{FD4F2798-1791-4549-867B-8B2A48228C32}"/>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pic>
        <p:nvPicPr>
          <p:cNvPr id="2" name="Picture 1">
            <a:extLst>
              <a:ext uri="{FF2B5EF4-FFF2-40B4-BE49-F238E27FC236}">
                <a16:creationId xmlns:a16="http://schemas.microsoft.com/office/drawing/2014/main" id="{656C93C4-9638-4DF5-99DC-47E9C9FD34A8}"/>
              </a:ext>
            </a:extLst>
          </p:cNvPr>
          <p:cNvPicPr>
            <a:picLocks noChangeAspect="1"/>
          </p:cNvPicPr>
          <p:nvPr/>
        </p:nvPicPr>
        <p:blipFill>
          <a:blip r:embed="rId5"/>
          <a:stretch>
            <a:fillRect/>
          </a:stretch>
        </p:blipFill>
        <p:spPr>
          <a:xfrm>
            <a:off x="124025" y="1708888"/>
            <a:ext cx="5827753" cy="2895665"/>
          </a:xfrm>
          <a:prstGeom prst="rect">
            <a:avLst/>
          </a:prstGeom>
        </p:spPr>
      </p:pic>
      <p:pic>
        <p:nvPicPr>
          <p:cNvPr id="3" name="Picture 2">
            <a:extLst>
              <a:ext uri="{FF2B5EF4-FFF2-40B4-BE49-F238E27FC236}">
                <a16:creationId xmlns:a16="http://schemas.microsoft.com/office/drawing/2014/main" id="{39C86FEC-6447-4EF7-BE44-CBAD42B3D4E0}"/>
              </a:ext>
            </a:extLst>
          </p:cNvPr>
          <p:cNvPicPr>
            <a:picLocks noChangeAspect="1"/>
          </p:cNvPicPr>
          <p:nvPr/>
        </p:nvPicPr>
        <p:blipFill>
          <a:blip r:embed="rId6"/>
          <a:stretch>
            <a:fillRect/>
          </a:stretch>
        </p:blipFill>
        <p:spPr>
          <a:xfrm>
            <a:off x="6385000" y="1979924"/>
            <a:ext cx="4007087" cy="1854422"/>
          </a:xfrm>
          <a:prstGeom prst="rect">
            <a:avLst/>
          </a:prstGeom>
        </p:spPr>
      </p:pic>
      <p:sp>
        <p:nvSpPr>
          <p:cNvPr id="4" name="Rectangle: Rounded Corners 3">
            <a:extLst>
              <a:ext uri="{FF2B5EF4-FFF2-40B4-BE49-F238E27FC236}">
                <a16:creationId xmlns:a16="http://schemas.microsoft.com/office/drawing/2014/main" id="{A2028767-FFCB-4E49-9DBE-9C7F2D448AFA}"/>
              </a:ext>
            </a:extLst>
          </p:cNvPr>
          <p:cNvSpPr/>
          <p:nvPr/>
        </p:nvSpPr>
        <p:spPr>
          <a:xfrm>
            <a:off x="6518786" y="3867534"/>
            <a:ext cx="3528786" cy="9144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dirty="0"/>
              <a:t>Trading blocks- Africa often doesn’t have has much power as other trading blocks when it comes to trade negotiations. </a:t>
            </a:r>
          </a:p>
        </p:txBody>
      </p:sp>
    </p:spTree>
    <p:extLst>
      <p:ext uri="{BB962C8B-B14F-4D97-AF65-F5344CB8AC3E}">
        <p14:creationId xmlns:p14="http://schemas.microsoft.com/office/powerpoint/2010/main" val="32238301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sp>
        <p:nvSpPr>
          <p:cNvPr id="7" name="Title 1">
            <a:extLst>
              <a:ext uri="{FF2B5EF4-FFF2-40B4-BE49-F238E27FC236}">
                <a16:creationId xmlns:a16="http://schemas.microsoft.com/office/drawing/2014/main" id="{0C53701A-D7E5-4BA2-92B5-69064E996BE6}"/>
              </a:ext>
            </a:extLst>
          </p:cNvPr>
          <p:cNvSpPr txBox="1">
            <a:spLocks/>
          </p:cNvSpPr>
          <p:nvPr/>
        </p:nvSpPr>
        <p:spPr>
          <a:xfrm>
            <a:off x="1114969" y="933550"/>
            <a:ext cx="8443111" cy="848621"/>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Historical Causes</a:t>
            </a:r>
            <a:endParaRPr lang="en-GB" sz="3100" dirty="0">
              <a:solidFill>
                <a:srgbClr val="595959"/>
              </a:solidFill>
              <a:latin typeface="Raleway"/>
            </a:endParaRPr>
          </a:p>
        </p:txBody>
      </p:sp>
      <p:sp>
        <p:nvSpPr>
          <p:cNvPr id="9" name="Content Placeholder 9"/>
          <p:cNvSpPr txBox="1">
            <a:spLocks/>
          </p:cNvSpPr>
          <p:nvPr/>
        </p:nvSpPr>
        <p:spPr>
          <a:xfrm>
            <a:off x="157316" y="5563735"/>
            <a:ext cx="10304206" cy="1479835"/>
          </a:xfrm>
          <a:prstGeom prst="rect">
            <a:avLst/>
          </a:prstGeom>
          <a:noFill/>
          <a:ln w="9525">
            <a:noFill/>
          </a:ln>
        </p:spPr>
        <p:txBody>
          <a:bodyPr spcFirstLastPara="1" wrap="square" lIns="116050" tIns="116050" rIns="116050" bIns="116050" anchor="ctr"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pPr marL="0" indent="0"/>
            <a:r>
              <a:rPr lang="en-GB" sz="1800" dirty="0"/>
              <a:t>By the end of the nineteenth century must of Africa and part of South America and Asia had been divided up between the European superpowers.  Countries such as the UK, Germany, Spain and France had powerful empires and colonies.  Since 1950 former European colonies have gained.  In many cases this has been a difficult process, resulting in civil wars and political struggles for power.  Money has been spent on armaments and some governments have been corrupt.  This political instability has held back development.</a:t>
            </a:r>
          </a:p>
          <a:p>
            <a:pPr marL="0" indent="0"/>
            <a:endParaRPr lang="en-GB" sz="1800" dirty="0">
              <a:latin typeface="Raleway"/>
            </a:endParaRPr>
          </a:p>
        </p:txBody>
      </p:sp>
      <p:sp>
        <p:nvSpPr>
          <p:cNvPr id="11" name="Rectangle 10"/>
          <p:cNvSpPr/>
          <p:nvPr/>
        </p:nvSpPr>
        <p:spPr>
          <a:xfrm>
            <a:off x="5888354" y="1792311"/>
            <a:ext cx="4573168" cy="3046988"/>
          </a:xfrm>
          <a:prstGeom prst="rect">
            <a:avLst/>
          </a:prstGeom>
          <a:solidFill>
            <a:schemeClr val="accent5"/>
          </a:solidFill>
        </p:spPr>
        <p:txBody>
          <a:bodyPr wrap="square">
            <a:spAutoFit/>
          </a:bodyPr>
          <a:lstStyle/>
          <a:p>
            <a:pPr algn="ctr"/>
            <a:r>
              <a:rPr lang="en-GB" sz="2400" dirty="0">
                <a:solidFill>
                  <a:srgbClr val="595959"/>
                </a:solidFill>
                <a:latin typeface="Raleway"/>
              </a:rPr>
              <a:t>From 1650 to 1900 over 10 million people were transported from Africa to North America to work as slaves on plantations.  Almost all of the wealth produced in this period went to European powers.</a:t>
            </a:r>
          </a:p>
        </p:txBody>
      </p:sp>
      <p:sp>
        <p:nvSpPr>
          <p:cNvPr id="12" name="Google Shape;118;p16">
            <a:extLst>
              <a:ext uri="{FF2B5EF4-FFF2-40B4-BE49-F238E27FC236}">
                <a16:creationId xmlns:a16="http://schemas.microsoft.com/office/drawing/2014/main" id="{75C628C9-9843-4C44-8E1E-6E7D0FEAE337}"/>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pic>
        <p:nvPicPr>
          <p:cNvPr id="2" name="Picture 1">
            <a:extLst>
              <a:ext uri="{FF2B5EF4-FFF2-40B4-BE49-F238E27FC236}">
                <a16:creationId xmlns:a16="http://schemas.microsoft.com/office/drawing/2014/main" id="{A3D8AB2D-2BFB-4757-B13A-3E8FB4697707}"/>
              </a:ext>
            </a:extLst>
          </p:cNvPr>
          <p:cNvPicPr>
            <a:picLocks noChangeAspect="1"/>
          </p:cNvPicPr>
          <p:nvPr/>
        </p:nvPicPr>
        <p:blipFill>
          <a:blip r:embed="rId4"/>
          <a:stretch>
            <a:fillRect/>
          </a:stretch>
        </p:blipFill>
        <p:spPr>
          <a:xfrm>
            <a:off x="556804" y="1657986"/>
            <a:ext cx="3091304" cy="3406396"/>
          </a:xfrm>
          <a:prstGeom prst="rect">
            <a:avLst/>
          </a:prstGeom>
        </p:spPr>
      </p:pic>
    </p:spTree>
    <p:extLst>
      <p:ext uri="{BB962C8B-B14F-4D97-AF65-F5344CB8AC3E}">
        <p14:creationId xmlns:p14="http://schemas.microsoft.com/office/powerpoint/2010/main" val="2855777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7804234" y="1187154"/>
            <a:ext cx="1209600" cy="392001"/>
          </a:xfrm>
          <a:prstGeom prst="rect">
            <a:avLst/>
          </a:prstGeom>
          <a:noFill/>
          <a:ln>
            <a:noFill/>
          </a:ln>
        </p:spPr>
      </p:pic>
      <p:sp>
        <p:nvSpPr>
          <p:cNvPr id="55" name="Google Shape;55;p13"/>
          <p:cNvSpPr/>
          <p:nvPr/>
        </p:nvSpPr>
        <p:spPr>
          <a:xfrm rot="10800000" flipH="1">
            <a:off x="1658095" y="1707392"/>
            <a:ext cx="7361550" cy="38475"/>
          </a:xfrm>
          <a:prstGeom prst="rect">
            <a:avLst/>
          </a:prstGeom>
          <a:solidFill>
            <a:srgbClr val="4FA0C1"/>
          </a:solidFill>
          <a:ln>
            <a:noFill/>
          </a:ln>
        </p:spPr>
        <p:txBody>
          <a:bodyPr spcFirstLastPara="1" wrap="square" lIns="68569" tIns="68569" rIns="68569" bIns="68569" anchor="ctr" anchorCtr="0">
            <a:noAutofit/>
          </a:bodyPr>
          <a:lstStyle/>
          <a:p>
            <a:endParaRPr sz="1350">
              <a:solidFill>
                <a:srgbClr val="ED6E29"/>
              </a:solidFill>
            </a:endParaRPr>
          </a:p>
        </p:txBody>
      </p:sp>
      <p:sp>
        <p:nvSpPr>
          <p:cNvPr id="56" name="Google Shape;56;p13"/>
          <p:cNvSpPr/>
          <p:nvPr/>
        </p:nvSpPr>
        <p:spPr>
          <a:xfrm rot="10800000" flipH="1">
            <a:off x="1658095" y="6279392"/>
            <a:ext cx="7361550" cy="38475"/>
          </a:xfrm>
          <a:prstGeom prst="rect">
            <a:avLst/>
          </a:prstGeom>
          <a:solidFill>
            <a:srgbClr val="4FA0C1"/>
          </a:solidFill>
          <a:ln>
            <a:noFill/>
          </a:ln>
        </p:spPr>
        <p:txBody>
          <a:bodyPr spcFirstLastPara="1" wrap="square" lIns="68569" tIns="68569" rIns="68569" bIns="68569" anchor="ctr" anchorCtr="0">
            <a:noAutofit/>
          </a:bodyPr>
          <a:lstStyle/>
          <a:p>
            <a:endParaRPr sz="1350">
              <a:solidFill>
                <a:srgbClr val="ED6E29"/>
              </a:solidFill>
            </a:endParaRPr>
          </a:p>
        </p:txBody>
      </p:sp>
      <p:sp>
        <p:nvSpPr>
          <p:cNvPr id="58" name="Google Shape;58;p13"/>
          <p:cNvSpPr txBox="1"/>
          <p:nvPr/>
        </p:nvSpPr>
        <p:spPr>
          <a:xfrm>
            <a:off x="1609720" y="1163173"/>
            <a:ext cx="6194513" cy="481950"/>
          </a:xfrm>
          <a:prstGeom prst="rect">
            <a:avLst/>
          </a:prstGeom>
          <a:noFill/>
          <a:ln>
            <a:noFill/>
          </a:ln>
        </p:spPr>
        <p:txBody>
          <a:bodyPr spcFirstLastPara="1" wrap="square" lIns="68569" tIns="68569" rIns="68569" bIns="68569" anchor="t" anchorCtr="0">
            <a:noAutofit/>
          </a:bodyPr>
          <a:lstStyle/>
          <a:p>
            <a:pPr>
              <a:buClr>
                <a:srgbClr val="000000"/>
              </a:buClr>
              <a:buSzPts val="1400"/>
            </a:pPr>
            <a:r>
              <a:rPr lang="it" sz="1050" b="1" dirty="0">
                <a:solidFill>
                  <a:srgbClr val="4FA0C1"/>
                </a:solidFill>
                <a:latin typeface="Prompt"/>
                <a:ea typeface="Prompt"/>
                <a:cs typeface="Prompt"/>
                <a:sym typeface="Prompt"/>
              </a:rPr>
              <a:t>// </a:t>
            </a:r>
            <a:r>
              <a:rPr lang="it" sz="1350" b="1" dirty="0">
                <a:solidFill>
                  <a:srgbClr val="4FA0C1"/>
                </a:solidFill>
                <a:latin typeface="Prompt"/>
                <a:ea typeface="Prompt"/>
                <a:cs typeface="Prompt"/>
                <a:sym typeface="Prompt"/>
              </a:rPr>
              <a:t>INTERNATIONAL INEQUALITIES</a:t>
            </a:r>
            <a:r>
              <a:rPr lang="it" sz="1050" b="1" dirty="0">
                <a:solidFill>
                  <a:srgbClr val="4FA0C1"/>
                </a:solidFill>
                <a:latin typeface="Prompt"/>
                <a:ea typeface="Prompt"/>
                <a:cs typeface="Prompt"/>
                <a:sym typeface="Prompt"/>
              </a:rPr>
              <a:t> //</a:t>
            </a:r>
            <a:r>
              <a:rPr lang="it" sz="1050" dirty="0">
                <a:solidFill>
                  <a:srgbClr val="4FA0C1"/>
                </a:solidFill>
                <a:ea typeface="Prompt"/>
              </a:rPr>
              <a:t>  </a:t>
            </a:r>
            <a:r>
              <a:rPr lang="it" sz="1350" b="1" dirty="0">
                <a:solidFill>
                  <a:srgbClr val="4FA0C1"/>
                </a:solidFill>
                <a:latin typeface="Prompt"/>
                <a:ea typeface="Prompt"/>
                <a:cs typeface="Prompt"/>
                <a:sym typeface="Prompt"/>
              </a:rPr>
              <a:t>Teaching Learning Uni</a:t>
            </a:r>
            <a:r>
              <a:rPr lang="en-GB" sz="1350" b="1" dirty="0">
                <a:solidFill>
                  <a:srgbClr val="4FA0C1"/>
                </a:solidFill>
                <a:latin typeface="Prompt"/>
                <a:ea typeface="Prompt"/>
                <a:cs typeface="Prompt"/>
                <a:sym typeface="Prompt"/>
              </a:rPr>
              <a:t>t  </a:t>
            </a:r>
          </a:p>
          <a:p>
            <a:pPr>
              <a:buClr>
                <a:srgbClr val="000000"/>
              </a:buClr>
              <a:buSzPts val="1400"/>
            </a:pPr>
            <a:r>
              <a:rPr lang="en-GB" sz="1350" b="1" dirty="0">
                <a:solidFill>
                  <a:srgbClr val="4FA0C1"/>
                </a:solidFill>
                <a:latin typeface="Prompt"/>
                <a:ea typeface="Prompt"/>
                <a:cs typeface="Prompt"/>
                <a:sym typeface="Prompt"/>
              </a:rPr>
              <a:t>Lesson 4</a:t>
            </a:r>
            <a:endParaRPr lang="en-GB" sz="1403" b="1" u="sng" dirty="0">
              <a:latin typeface="Arial" pitchFamily="34" charset="0"/>
              <a:cs typeface="Arial" pitchFamily="34" charset="0"/>
            </a:endParaRPr>
          </a:p>
          <a:p>
            <a:pPr>
              <a:buClr>
                <a:srgbClr val="000000"/>
              </a:buClr>
              <a:buSzPts val="1100"/>
            </a:pPr>
            <a:endParaRPr sz="1050" dirty="0">
              <a:solidFill>
                <a:srgbClr val="4FA0C1"/>
              </a:solidFill>
            </a:endParaRPr>
          </a:p>
        </p:txBody>
      </p:sp>
      <p:sp>
        <p:nvSpPr>
          <p:cNvPr id="59" name="Google Shape;59;p13"/>
          <p:cNvSpPr/>
          <p:nvPr/>
        </p:nvSpPr>
        <p:spPr>
          <a:xfrm>
            <a:off x="3554564" y="2050180"/>
            <a:ext cx="5011872" cy="3763628"/>
          </a:xfrm>
          <a:prstGeom prst="wedgeRectCallout">
            <a:avLst>
              <a:gd name="adj1" fmla="val -19831"/>
              <a:gd name="adj2" fmla="val 50787"/>
            </a:avLst>
          </a:prstGeom>
          <a:solidFill>
            <a:srgbClr val="CC0000"/>
          </a:solidFill>
          <a:ln>
            <a:noFill/>
          </a:ln>
        </p:spPr>
        <p:txBody>
          <a:bodyPr spcFirstLastPara="1" wrap="square" lIns="68569" tIns="68569" rIns="68569" bIns="68569" anchor="ctr" anchorCtr="0">
            <a:noAutofit/>
          </a:bodyPr>
          <a:lstStyle/>
          <a:p>
            <a:endParaRPr sz="1350"/>
          </a:p>
        </p:txBody>
      </p:sp>
      <p:sp>
        <p:nvSpPr>
          <p:cNvPr id="60" name="Google Shape;60;p13"/>
          <p:cNvSpPr txBox="1"/>
          <p:nvPr/>
        </p:nvSpPr>
        <p:spPr>
          <a:xfrm>
            <a:off x="4450235" y="2410781"/>
            <a:ext cx="3220530" cy="2715349"/>
          </a:xfrm>
          <a:prstGeom prst="rect">
            <a:avLst/>
          </a:prstGeom>
          <a:noFill/>
          <a:ln>
            <a:noFill/>
          </a:ln>
        </p:spPr>
        <p:txBody>
          <a:bodyPr spcFirstLastPara="1" wrap="square" lIns="68569" tIns="68569" rIns="68569" bIns="68569" anchor="ctr" anchorCtr="0">
            <a:noAutofit/>
          </a:bodyPr>
          <a:lstStyle/>
          <a:p>
            <a:pPr algn="ctr"/>
            <a:r>
              <a:rPr lang="en-GB" sz="2400" b="1" dirty="0">
                <a:solidFill>
                  <a:schemeClr val="bg1">
                    <a:lumMod val="95000"/>
                  </a:schemeClr>
                </a:solidFill>
                <a:latin typeface="Raleway"/>
              </a:rPr>
              <a:t>How can we compare poverty in different countries? </a:t>
            </a:r>
          </a:p>
        </p:txBody>
      </p:sp>
      <p:grpSp>
        <p:nvGrpSpPr>
          <p:cNvPr id="2" name="Group 1"/>
          <p:cNvGrpSpPr/>
          <p:nvPr/>
        </p:nvGrpSpPr>
        <p:grpSpPr>
          <a:xfrm>
            <a:off x="1658095" y="3689632"/>
            <a:ext cx="1647001" cy="645995"/>
            <a:chOff x="1658095" y="2899647"/>
            <a:chExt cx="1647001" cy="645995"/>
          </a:xfrm>
        </p:grpSpPr>
        <p:sp>
          <p:nvSpPr>
            <p:cNvPr id="61" name="Google Shape;61;p13"/>
            <p:cNvSpPr/>
            <p:nvPr/>
          </p:nvSpPr>
          <p:spPr>
            <a:xfrm>
              <a:off x="1658096" y="2899647"/>
              <a:ext cx="1647000" cy="637650"/>
            </a:xfrm>
            <a:prstGeom prst="homePlate">
              <a:avLst>
                <a:gd name="adj" fmla="val 50000"/>
              </a:avLst>
            </a:prstGeom>
            <a:solidFill>
              <a:srgbClr val="CC0000"/>
            </a:solidFill>
            <a:ln>
              <a:noFill/>
            </a:ln>
          </p:spPr>
          <p:txBody>
            <a:bodyPr spcFirstLastPara="1" wrap="square" lIns="68569" tIns="68569" rIns="68569" bIns="68569" anchor="ctr" anchorCtr="0">
              <a:noAutofit/>
            </a:bodyPr>
            <a:lstStyle/>
            <a:p>
              <a:endParaRPr sz="1350"/>
            </a:p>
          </p:txBody>
        </p:sp>
        <p:sp>
          <p:nvSpPr>
            <p:cNvPr id="62" name="Google Shape;62;p13"/>
            <p:cNvSpPr txBox="1"/>
            <p:nvPr/>
          </p:nvSpPr>
          <p:spPr>
            <a:xfrm>
              <a:off x="1658095" y="2907992"/>
              <a:ext cx="1483743" cy="637650"/>
            </a:xfrm>
            <a:prstGeom prst="rect">
              <a:avLst/>
            </a:prstGeom>
            <a:noFill/>
            <a:ln>
              <a:noFill/>
            </a:ln>
          </p:spPr>
          <p:txBody>
            <a:bodyPr spcFirstLastPara="1" wrap="square" lIns="68569" tIns="68569" rIns="68569" bIns="68569" anchor="ctr" anchorCtr="0">
              <a:noAutofit/>
            </a:bodyPr>
            <a:lstStyle/>
            <a:p>
              <a:pPr algn="ctr"/>
              <a:r>
                <a:rPr lang="en-GB" sz="1600" b="1" dirty="0">
                  <a:solidFill>
                    <a:schemeClr val="lt1"/>
                  </a:solidFill>
                  <a:latin typeface="Raleway"/>
                  <a:ea typeface="Prompt"/>
                  <a:cs typeface="Prompt"/>
                  <a:sym typeface="Prompt"/>
                </a:rPr>
                <a:t>The problem of inequality </a:t>
              </a:r>
              <a:endParaRPr sz="1600" b="1" dirty="0">
                <a:solidFill>
                  <a:schemeClr val="lt1"/>
                </a:solidFill>
                <a:latin typeface="Raleway"/>
                <a:ea typeface="Prompt"/>
                <a:cs typeface="Prompt"/>
                <a:sym typeface="Prompt"/>
              </a:endParaRPr>
            </a:p>
          </p:txBody>
        </p:sp>
      </p:grpSp>
      <p:pic>
        <p:nvPicPr>
          <p:cNvPr id="63" name="Google Shape;63;p13"/>
          <p:cNvPicPr preferRelativeResize="0"/>
          <p:nvPr/>
        </p:nvPicPr>
        <p:blipFill>
          <a:blip r:embed="rId4">
            <a:alphaModFix/>
          </a:blip>
          <a:stretch>
            <a:fillRect/>
          </a:stretch>
        </p:blipFill>
        <p:spPr>
          <a:xfrm>
            <a:off x="8302852" y="5983066"/>
            <a:ext cx="716788" cy="250876"/>
          </a:xfrm>
          <a:prstGeom prst="rect">
            <a:avLst/>
          </a:prstGeom>
          <a:noFill/>
          <a:ln>
            <a:noFill/>
          </a:ln>
        </p:spPr>
      </p:pic>
    </p:spTree>
    <p:extLst>
      <p:ext uri="{BB962C8B-B14F-4D97-AF65-F5344CB8AC3E}">
        <p14:creationId xmlns:p14="http://schemas.microsoft.com/office/powerpoint/2010/main" val="28309097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7" y="1211169"/>
            <a:ext cx="8443111" cy="848621"/>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Reflection</a:t>
            </a:r>
            <a:endParaRPr lang="en-GB" sz="3100" dirty="0">
              <a:solidFill>
                <a:srgbClr val="595959"/>
              </a:solidFill>
              <a:latin typeface="Raleway"/>
            </a:endParaRPr>
          </a:p>
        </p:txBody>
      </p:sp>
      <p:sp>
        <p:nvSpPr>
          <p:cNvPr id="2" name="TextBox 1"/>
          <p:cNvSpPr txBox="1"/>
          <p:nvPr/>
        </p:nvSpPr>
        <p:spPr>
          <a:xfrm>
            <a:off x="1006055" y="2113588"/>
            <a:ext cx="8660933" cy="1384995"/>
          </a:xfrm>
          <a:prstGeom prst="rect">
            <a:avLst/>
          </a:prstGeom>
          <a:noFill/>
        </p:spPr>
        <p:txBody>
          <a:bodyPr wrap="square" rtlCol="0">
            <a:spAutoFit/>
          </a:bodyPr>
          <a:lstStyle/>
          <a:p>
            <a:pPr algn="ctr"/>
            <a:r>
              <a:rPr lang="en-GB" sz="2800" dirty="0">
                <a:latin typeface="Raleway"/>
              </a:rPr>
              <a:t>What do you think rich countries should do to help inequality in poorer parts of the world? What would be a ‘fair share’?</a:t>
            </a:r>
          </a:p>
        </p:txBody>
      </p:sp>
      <p:pic>
        <p:nvPicPr>
          <p:cNvPr id="9" name="Picture 2" descr="Image result for rich countries&quot;">
            <a:extLst>
              <a:ext uri="{FF2B5EF4-FFF2-40B4-BE49-F238E27FC236}">
                <a16:creationId xmlns:a16="http://schemas.microsoft.com/office/drawing/2014/main" id="{BDD8E1AB-5BE7-49D5-9B35-620773C601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1807" y="3623513"/>
            <a:ext cx="4889427" cy="326121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Google Shape;118;p16">
            <a:extLst>
              <a:ext uri="{FF2B5EF4-FFF2-40B4-BE49-F238E27FC236}">
                <a16:creationId xmlns:a16="http://schemas.microsoft.com/office/drawing/2014/main" id="{C6296FD6-0B59-4E3B-8382-403AEA2344DD}"/>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7972888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1114967" y="1211169"/>
            <a:ext cx="8443111" cy="848621"/>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Additional Resources</a:t>
            </a:r>
            <a:endParaRPr lang="en-GB" sz="3100" dirty="0">
              <a:solidFill>
                <a:srgbClr val="595959"/>
              </a:solidFill>
              <a:latin typeface="Raleway"/>
            </a:endParaRPr>
          </a:p>
        </p:txBody>
      </p:sp>
      <p:sp>
        <p:nvSpPr>
          <p:cNvPr id="8" name="Google Shape;118;p16">
            <a:extLst>
              <a:ext uri="{FF2B5EF4-FFF2-40B4-BE49-F238E27FC236}">
                <a16:creationId xmlns:a16="http://schemas.microsoft.com/office/drawing/2014/main" id="{035D442A-1D56-4B16-8CC0-C37F490A368D}"/>
              </a:ext>
            </a:extLst>
          </p:cNvPr>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4243725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pic>
        <p:nvPicPr>
          <p:cNvPr id="7" name="Picture 2">
            <a:extLst>
              <a:ext uri="{FF2B5EF4-FFF2-40B4-BE49-F238E27FC236}">
                <a16:creationId xmlns:a16="http://schemas.microsoft.com/office/drawing/2014/main" id="{121CD4B8-D2DE-4BF4-AB5D-7C55066727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500" y="2137590"/>
            <a:ext cx="7620000" cy="406717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0C53701A-D7E5-4BA2-92B5-69064E996BE6}"/>
              </a:ext>
            </a:extLst>
          </p:cNvPr>
          <p:cNvSpPr txBox="1">
            <a:spLocks/>
          </p:cNvSpPr>
          <p:nvPr/>
        </p:nvSpPr>
        <p:spPr>
          <a:xfrm>
            <a:off x="1063209" y="1266745"/>
            <a:ext cx="8546618" cy="893676"/>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Describe the Distribution of Wealth</a:t>
            </a:r>
            <a:endParaRPr lang="en-GB" sz="3100" dirty="0">
              <a:solidFill>
                <a:srgbClr val="595959"/>
              </a:solidFill>
              <a:latin typeface="Raleway"/>
            </a:endParaRPr>
          </a:p>
        </p:txBody>
      </p:sp>
      <p:pic>
        <p:nvPicPr>
          <p:cNvPr id="9" name="Picture 8">
            <a:extLst>
              <a:ext uri="{FF2B5EF4-FFF2-40B4-BE49-F238E27FC236}">
                <a16:creationId xmlns:a16="http://schemas.microsoft.com/office/drawing/2014/main" id="{6695F181-358F-4F34-915C-A3D8AB3B97A5}"/>
              </a:ext>
            </a:extLst>
          </p:cNvPr>
          <p:cNvPicPr>
            <a:picLocks noChangeAspect="1"/>
          </p:cNvPicPr>
          <p:nvPr/>
        </p:nvPicPr>
        <p:blipFill>
          <a:blip r:embed="rId6"/>
          <a:stretch>
            <a:fillRect/>
          </a:stretch>
        </p:blipFill>
        <p:spPr>
          <a:xfrm>
            <a:off x="214241" y="5901571"/>
            <a:ext cx="1454259" cy="1119097"/>
          </a:xfrm>
          <a:prstGeom prst="rect">
            <a:avLst/>
          </a:prstGeom>
        </p:spPr>
      </p:pic>
      <p:sp>
        <p:nvSpPr>
          <p:cNvPr id="10" name="Rectangle 9">
            <a:extLst>
              <a:ext uri="{FF2B5EF4-FFF2-40B4-BE49-F238E27FC236}">
                <a16:creationId xmlns:a16="http://schemas.microsoft.com/office/drawing/2014/main" id="{2FDCC808-2945-4F4B-9814-34D827EF30E6}"/>
              </a:ext>
            </a:extLst>
          </p:cNvPr>
          <p:cNvSpPr/>
          <p:nvPr/>
        </p:nvSpPr>
        <p:spPr>
          <a:xfrm>
            <a:off x="5298469" y="6651336"/>
            <a:ext cx="3906839" cy="307777"/>
          </a:xfrm>
          <a:prstGeom prst="rect">
            <a:avLst/>
          </a:prstGeom>
        </p:spPr>
        <p:txBody>
          <a:bodyPr wrap="none">
            <a:spAutoFit/>
          </a:bodyPr>
          <a:lstStyle/>
          <a:p>
            <a:r>
              <a:rPr lang="en-GB" dirty="0">
                <a:latin typeface="Raleway"/>
              </a:rPr>
              <a:t>Countries by GNI (PPP) per capita in 2016.png</a:t>
            </a:r>
          </a:p>
        </p:txBody>
      </p:sp>
    </p:spTree>
    <p:extLst>
      <p:ext uri="{BB962C8B-B14F-4D97-AF65-F5344CB8AC3E}">
        <p14:creationId xmlns:p14="http://schemas.microsoft.com/office/powerpoint/2010/main" val="23379681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5846" y="2498744"/>
            <a:ext cx="6707829" cy="4192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a:extLst>
              <a:ext uri="{FF2B5EF4-FFF2-40B4-BE49-F238E27FC236}">
                <a16:creationId xmlns:a16="http://schemas.microsoft.com/office/drawing/2014/main" id="{0C53701A-D7E5-4BA2-92B5-69064E996BE6}"/>
              </a:ext>
            </a:extLst>
          </p:cNvPr>
          <p:cNvSpPr txBox="1">
            <a:spLocks/>
          </p:cNvSpPr>
          <p:nvPr/>
        </p:nvSpPr>
        <p:spPr>
          <a:xfrm>
            <a:off x="933820" y="1050838"/>
            <a:ext cx="8805410" cy="1447906"/>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3600" b="1" dirty="0">
                <a:solidFill>
                  <a:srgbClr val="595959"/>
                </a:solidFill>
                <a:latin typeface="Raleway"/>
              </a:rPr>
              <a:t>Describe the Distribution of Countries with a Low HDI</a:t>
            </a:r>
          </a:p>
        </p:txBody>
      </p:sp>
    </p:spTree>
    <p:extLst>
      <p:ext uri="{BB962C8B-B14F-4D97-AF65-F5344CB8AC3E}">
        <p14:creationId xmlns:p14="http://schemas.microsoft.com/office/powerpoint/2010/main" val="3139210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842160" y="1379510"/>
            <a:ext cx="8988725" cy="1165904"/>
          </a:xfrm>
          <a:prstGeom prst="rect">
            <a:avLst/>
          </a:prstGeom>
          <a:noFill/>
          <a:ln>
            <a:noFill/>
          </a:ln>
        </p:spPr>
        <p:txBody>
          <a:bodyPr spcFirstLastPara="1" wrap="square" lIns="116050" tIns="116050" rIns="116050" bIns="116050" anchor="t" anchorCtr="0">
            <a:normAutofit fontScale="90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Human Development Report 2019 – </a:t>
            </a:r>
            <a:r>
              <a:rPr lang="en-GB" sz="4000" dirty="0">
                <a:solidFill>
                  <a:srgbClr val="595959"/>
                </a:solidFill>
                <a:effectLst>
                  <a:outerShdw blurRad="38100" dist="38100" dir="2700000" algn="tl">
                    <a:srgbClr val="FFFFFF"/>
                  </a:outerShdw>
                </a:effectLst>
                <a:latin typeface="Raleway"/>
              </a:rPr>
              <a:t>Animated Explainer</a:t>
            </a:r>
            <a:endParaRPr lang="en-GB" sz="3100" dirty="0">
              <a:solidFill>
                <a:srgbClr val="595959"/>
              </a:solidFill>
              <a:latin typeface="Raleway"/>
            </a:endParaRPr>
          </a:p>
        </p:txBody>
      </p:sp>
      <p:sp>
        <p:nvSpPr>
          <p:cNvPr id="8" name="Content Placeholder 2">
            <a:extLst>
              <a:ext uri="{FF2B5EF4-FFF2-40B4-BE49-F238E27FC236}">
                <a16:creationId xmlns:a16="http://schemas.microsoft.com/office/drawing/2014/main" id="{8186AEBC-148B-43CB-A8AD-940320969FC5}"/>
              </a:ext>
            </a:extLst>
          </p:cNvPr>
          <p:cNvSpPr txBox="1">
            <a:spLocks/>
          </p:cNvSpPr>
          <p:nvPr/>
        </p:nvSpPr>
        <p:spPr>
          <a:xfrm>
            <a:off x="1106515" y="3301616"/>
            <a:ext cx="8460017" cy="1856687"/>
          </a:xfrm>
          <a:prstGeom prst="rect">
            <a:avLst/>
          </a:prstGeom>
          <a:noFill/>
          <a:ln>
            <a:noFill/>
          </a:ln>
        </p:spPr>
        <p:txBody>
          <a:bodyPr spcFirstLastPara="1" wrap="square" lIns="116050" tIns="116050" rIns="116050" bIns="116050" anchor="t"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r>
              <a:rPr lang="en-GB" sz="2800" dirty="0">
                <a:solidFill>
                  <a:srgbClr val="595959"/>
                </a:solidFill>
                <a:latin typeface="Raleway"/>
                <a:hlinkClick r:id="rId5"/>
              </a:rPr>
              <a:t>https://www.youtube.com/watch?time_continue=118&amp;v=hUsrRwe9r04&amp;feature=emb_logo</a:t>
            </a:r>
            <a:endParaRPr lang="en-GB" sz="2800" dirty="0">
              <a:solidFill>
                <a:srgbClr val="595959"/>
              </a:solidFill>
              <a:latin typeface="Raleway"/>
            </a:endParaRPr>
          </a:p>
        </p:txBody>
      </p:sp>
    </p:spTree>
    <p:extLst>
      <p:ext uri="{BB962C8B-B14F-4D97-AF65-F5344CB8AC3E}">
        <p14:creationId xmlns:p14="http://schemas.microsoft.com/office/powerpoint/2010/main" val="24155221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257596"/>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a:extLst>
              <a:ext uri="{FF2B5EF4-FFF2-40B4-BE49-F238E27FC236}">
                <a16:creationId xmlns:a16="http://schemas.microsoft.com/office/drawing/2014/main" id="{0C53701A-D7E5-4BA2-92B5-69064E996BE6}"/>
              </a:ext>
            </a:extLst>
          </p:cNvPr>
          <p:cNvSpPr txBox="1">
            <a:spLocks/>
          </p:cNvSpPr>
          <p:nvPr/>
        </p:nvSpPr>
        <p:spPr>
          <a:xfrm>
            <a:off x="842160" y="1379510"/>
            <a:ext cx="8988725" cy="1165904"/>
          </a:xfrm>
          <a:prstGeom prst="rect">
            <a:avLst/>
          </a:prstGeom>
          <a:noFill/>
          <a:ln>
            <a:noFill/>
          </a:ln>
        </p:spPr>
        <p:txBody>
          <a:bodyPr spcFirstLastPara="1" wrap="square" lIns="116050" tIns="116050" rIns="116050" bIns="116050" anchor="t"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rgbClr val="595959"/>
                </a:solidFill>
                <a:effectLst>
                  <a:outerShdw blurRad="38100" dist="38100" dir="2700000" algn="tl">
                    <a:srgbClr val="FFFFFF"/>
                  </a:outerShdw>
                </a:effectLst>
                <a:latin typeface="Raleway"/>
              </a:rPr>
              <a:t>What is Teenage Affluenza?</a:t>
            </a:r>
            <a:endParaRPr lang="en-GB" sz="3100" dirty="0">
              <a:solidFill>
                <a:srgbClr val="595959"/>
              </a:solidFill>
              <a:latin typeface="Raleway"/>
            </a:endParaRPr>
          </a:p>
        </p:txBody>
      </p:sp>
      <p:pic>
        <p:nvPicPr>
          <p:cNvPr id="8" name="Picture 2">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3154" t="30645" r="25403" b="13307"/>
          <a:stretch/>
        </p:blipFill>
        <p:spPr bwMode="auto">
          <a:xfrm>
            <a:off x="2632690" y="2422075"/>
            <a:ext cx="5407663" cy="4418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07994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257596"/>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p:cNvSpPr txBox="1">
            <a:spLocks/>
          </p:cNvSpPr>
          <p:nvPr/>
        </p:nvSpPr>
        <p:spPr>
          <a:xfrm>
            <a:off x="821993" y="1099569"/>
            <a:ext cx="9029064" cy="1090140"/>
          </a:xfrm>
          <a:prstGeom prst="rect">
            <a:avLst/>
          </a:prstGeom>
          <a:noFill/>
          <a:ln>
            <a:noFill/>
          </a:ln>
        </p:spPr>
        <p:txBody>
          <a:bodyPr spcFirstLastPara="1" wrap="square" lIns="116050" tIns="116050" rIns="116050" bIns="11605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US" sz="3200" dirty="0">
                <a:solidFill>
                  <a:srgbClr val="595959"/>
                </a:solidFill>
                <a:latin typeface="Raleway"/>
              </a:rPr>
              <a:t>What does Mariah have/What doesn’t she need? </a:t>
            </a:r>
            <a:endParaRPr lang="en-GB" sz="3200" dirty="0">
              <a:solidFill>
                <a:srgbClr val="595959"/>
              </a:solidFill>
              <a:latin typeface="Raleway"/>
            </a:endParaRPr>
          </a:p>
        </p:txBody>
      </p:sp>
      <p:pic>
        <p:nvPicPr>
          <p:cNvPr id="8" name="Picture 3">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6252" y="2665939"/>
            <a:ext cx="3623099" cy="2403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1993" y="2664619"/>
            <a:ext cx="3364188" cy="2526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le 2"/>
          <p:cNvSpPr txBox="1">
            <a:spLocks/>
          </p:cNvSpPr>
          <p:nvPr/>
        </p:nvSpPr>
        <p:spPr>
          <a:xfrm>
            <a:off x="3547826" y="2518913"/>
            <a:ext cx="3576838" cy="3069559"/>
          </a:xfrm>
          <a:prstGeom prst="rect">
            <a:avLst/>
          </a:prstGeom>
          <a:solidFill>
            <a:schemeClr val="accent4">
              <a:lumMod val="20000"/>
              <a:lumOff val="80000"/>
            </a:schemeClr>
          </a:solidFill>
          <a:ln w="38100">
            <a:solidFill>
              <a:schemeClr val="accent4">
                <a:lumMod val="50000"/>
              </a:schemeClr>
            </a:solidFill>
          </a:ln>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300" dirty="0">
                <a:latin typeface="+mn-lt"/>
              </a:rPr>
              <a:t>Will we all ever be able to live exactly the same? </a:t>
            </a:r>
            <a:br>
              <a:rPr lang="en-GB" sz="3300" dirty="0">
                <a:latin typeface="+mn-lt"/>
              </a:rPr>
            </a:br>
            <a:r>
              <a:rPr lang="en-GB" sz="3300" dirty="0">
                <a:latin typeface="+mn-lt"/>
              </a:rPr>
              <a:t>What things prevent this from happening?</a:t>
            </a:r>
            <a:r>
              <a:rPr lang="en-GB" dirty="0">
                <a:latin typeface="Comic Sans MS" panose="030F0702030302020204" pitchFamily="66" charset="0"/>
              </a:rPr>
              <a:t> </a:t>
            </a:r>
          </a:p>
        </p:txBody>
      </p:sp>
      <p:sp>
        <p:nvSpPr>
          <p:cNvPr id="11" name="Rectangle 10"/>
          <p:cNvSpPr/>
          <p:nvPr/>
        </p:nvSpPr>
        <p:spPr>
          <a:xfrm>
            <a:off x="1087773" y="5880956"/>
            <a:ext cx="8496944" cy="1077218"/>
          </a:xfrm>
          <a:prstGeom prst="rect">
            <a:avLst/>
          </a:prstGeom>
        </p:spPr>
        <p:txBody>
          <a:bodyPr wrap="square">
            <a:spAutoFit/>
          </a:bodyPr>
          <a:lstStyle/>
          <a:p>
            <a:pPr algn="ctr"/>
            <a:r>
              <a:rPr lang="en-US" sz="3200" dirty="0">
                <a:latin typeface="Raleway"/>
              </a:rPr>
              <a:t>What does the girl have/What does she need? </a:t>
            </a:r>
            <a:endParaRPr lang="en-GB" sz="3200" dirty="0">
              <a:latin typeface="Raleway"/>
            </a:endParaRPr>
          </a:p>
        </p:txBody>
      </p:sp>
    </p:spTree>
    <p:extLst>
      <p:ext uri="{BB962C8B-B14F-4D97-AF65-F5344CB8AC3E}">
        <p14:creationId xmlns:p14="http://schemas.microsoft.com/office/powerpoint/2010/main" val="383722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5DD8E2B-7589-8446-B1C9-60CB456D4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70F2F38-9BEA-824E-8517-D804B722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77" y="6240477"/>
            <a:ext cx="1001636" cy="990253"/>
          </a:xfrm>
          <a:prstGeom prst="rect">
            <a:avLst/>
          </a:prstGeom>
        </p:spPr>
      </p:pic>
      <p:sp>
        <p:nvSpPr>
          <p:cNvPr id="9" name="TextBox 8">
            <a:extLst>
              <a:ext uri="{FF2B5EF4-FFF2-40B4-BE49-F238E27FC236}">
                <a16:creationId xmlns:a16="http://schemas.microsoft.com/office/drawing/2014/main" id="{DAB14325-8D33-BB49-A28C-51431B5D19C4}"/>
              </a:ext>
            </a:extLst>
          </p:cNvPr>
          <p:cNvSpPr txBox="1"/>
          <p:nvPr/>
        </p:nvSpPr>
        <p:spPr>
          <a:xfrm>
            <a:off x="1853385" y="6240477"/>
            <a:ext cx="8109996"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 </a:t>
            </a:r>
          </a:p>
        </p:txBody>
      </p:sp>
    </p:spTree>
    <p:extLst>
      <p:ext uri="{BB962C8B-B14F-4D97-AF65-F5344CB8AC3E}">
        <p14:creationId xmlns:p14="http://schemas.microsoft.com/office/powerpoint/2010/main" val="3959958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9" name="Google Shape;99;p15"/>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01" name="Google Shape;101;p15"/>
          <p:cNvSpPr txBox="1"/>
          <p:nvPr/>
        </p:nvSpPr>
        <p:spPr>
          <a:xfrm>
            <a:off x="547362" y="4848400"/>
            <a:ext cx="6102300" cy="24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solidFill>
                <a:srgbClr val="0070C0"/>
              </a:solidFill>
              <a:latin typeface="Raleway"/>
              <a:ea typeface="Raleway"/>
              <a:cs typeface="Raleway"/>
              <a:sym typeface="Raleway"/>
            </a:endParaRPr>
          </a:p>
          <a:p>
            <a:pPr marL="0" lvl="0" indent="0" algn="l" rtl="0">
              <a:spcBef>
                <a:spcPts val="0"/>
              </a:spcBef>
              <a:spcAft>
                <a:spcPts val="0"/>
              </a:spcAft>
              <a:buNone/>
            </a:pPr>
            <a:endParaRPr sz="1100">
              <a:solidFill>
                <a:schemeClr val="dk1"/>
              </a:solidFill>
              <a:latin typeface="Raleway"/>
              <a:ea typeface="Raleway"/>
              <a:cs typeface="Raleway"/>
              <a:sym typeface="Raleway"/>
            </a:endParaRPr>
          </a:p>
          <a:p>
            <a:pPr marL="0" lvl="0" indent="0" algn="l" rtl="0">
              <a:spcBef>
                <a:spcPts val="0"/>
              </a:spcBef>
              <a:spcAft>
                <a:spcPts val="0"/>
              </a:spcAft>
              <a:buNone/>
            </a:pPr>
            <a:endParaRPr/>
          </a:p>
        </p:txBody>
      </p:sp>
      <p:sp>
        <p:nvSpPr>
          <p:cNvPr id="103" name="Google Shape;103;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04" name="Google Shape;104;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08" name="Google Shape;108;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09" name="Google Shape;109;p15"/>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FA0C1"/>
                </a:solidFill>
                <a:latin typeface="Prompt"/>
                <a:ea typeface="Prompt"/>
                <a:cs typeface="Prompt"/>
                <a:sym typeface="Prompt"/>
              </a:rPr>
              <a:t>// </a:t>
            </a:r>
            <a:r>
              <a:rPr lang="it" b="1">
                <a:solidFill>
                  <a:srgbClr val="4FA0C1"/>
                </a:solidFill>
                <a:latin typeface="Prompt"/>
                <a:ea typeface="Prompt"/>
                <a:cs typeface="Prompt"/>
                <a:sym typeface="Prompt"/>
              </a:rPr>
              <a:t>INTERNATIONAL INEQUALITIES</a:t>
            </a:r>
            <a:r>
              <a:rPr lang="it" sz="1400" b="1" i="0" u="none" strike="noStrike" cap="none">
                <a:solidFill>
                  <a:srgbClr val="4FA0C1"/>
                </a:solidFill>
                <a:latin typeface="Prompt"/>
                <a:ea typeface="Prompt"/>
                <a:cs typeface="Prompt"/>
                <a:sym typeface="Prompt"/>
              </a:rPr>
              <a:t> //</a:t>
            </a:r>
            <a:endParaRPr sz="1400" b="0" i="0" u="none" strike="noStrike" cap="none">
              <a:solidFill>
                <a:srgbClr val="4FA0C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FA0C1"/>
                </a:solidFill>
                <a:latin typeface="Prompt"/>
                <a:ea typeface="Prompt"/>
                <a:cs typeface="Prompt"/>
                <a:sym typeface="Prompt"/>
              </a:rPr>
              <a:t>Teaching Learning Unit</a:t>
            </a:r>
            <a:endParaRPr sz="1400" b="0" i="0" u="none" strike="noStrike" cap="none">
              <a:solidFill>
                <a:srgbClr val="4FA0C1"/>
              </a:solidFill>
              <a:latin typeface="Arial"/>
              <a:ea typeface="Arial"/>
              <a:cs typeface="Arial"/>
              <a:sym typeface="Arial"/>
            </a:endParaRPr>
          </a:p>
        </p:txBody>
      </p:sp>
      <p:pic>
        <p:nvPicPr>
          <p:cNvPr id="110" name="Google Shape;110;p15"/>
          <p:cNvPicPr preferRelativeResize="0"/>
          <p:nvPr/>
        </p:nvPicPr>
        <p:blipFill>
          <a:blip r:embed="rId4">
            <a:alphaModFix/>
          </a:blip>
          <a:stretch>
            <a:fillRect/>
          </a:stretch>
        </p:blipFill>
        <p:spPr>
          <a:xfrm>
            <a:off x="9288500" y="6717473"/>
            <a:ext cx="955718" cy="334501"/>
          </a:xfrm>
          <a:prstGeom prst="rect">
            <a:avLst/>
          </a:prstGeom>
          <a:noFill/>
          <a:ln>
            <a:noFill/>
          </a:ln>
        </p:spPr>
      </p:pic>
      <p:pic>
        <p:nvPicPr>
          <p:cNvPr id="1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1123" y="1002916"/>
            <a:ext cx="8568952" cy="6325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Speech Bubble: Rectangle with Corners Rounded 4">
            <a:extLst>
              <a:ext uri="{FF2B5EF4-FFF2-40B4-BE49-F238E27FC236}">
                <a16:creationId xmlns:a16="http://schemas.microsoft.com/office/drawing/2014/main" id="{C4FFD84B-D88C-4DBC-8A05-AF0EDB6D11C4}"/>
              </a:ext>
            </a:extLst>
          </p:cNvPr>
          <p:cNvSpPr/>
          <p:nvPr/>
        </p:nvSpPr>
        <p:spPr>
          <a:xfrm>
            <a:off x="1196381" y="4165794"/>
            <a:ext cx="4382219" cy="2353573"/>
          </a:xfrm>
          <a:prstGeom prst="wedgeRoundRectCallout">
            <a:avLst>
              <a:gd name="adj1" fmla="val -30421"/>
              <a:gd name="adj2" fmla="val -132762"/>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595959"/>
                </a:solidFill>
                <a:latin typeface="Raleway"/>
              </a:rPr>
              <a:t>How can we compare poverty in different countries?</a:t>
            </a:r>
          </a:p>
        </p:txBody>
      </p:sp>
      <p:sp>
        <p:nvSpPr>
          <p:cNvPr id="11" name="Speech Bubble: Rectangle with Corners Rounded 4">
            <a:extLst>
              <a:ext uri="{FF2B5EF4-FFF2-40B4-BE49-F238E27FC236}">
                <a16:creationId xmlns:a16="http://schemas.microsoft.com/office/drawing/2014/main" id="{C4FFD84B-D88C-4DBC-8A05-AF0EDB6D11C4}"/>
              </a:ext>
            </a:extLst>
          </p:cNvPr>
          <p:cNvSpPr/>
          <p:nvPr/>
        </p:nvSpPr>
        <p:spPr>
          <a:xfrm>
            <a:off x="5941985" y="4681852"/>
            <a:ext cx="3210479" cy="2634772"/>
          </a:xfrm>
          <a:prstGeom prst="wedgeRoundRectCallout">
            <a:avLst>
              <a:gd name="adj1" fmla="val 31916"/>
              <a:gd name="adj2" fmla="val -102641"/>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rgbClr val="595959"/>
                </a:solidFill>
                <a:latin typeface="Raleway"/>
              </a:rPr>
              <a:t>Do government actions and relationships between countries in the past impact on present problems in the world today?</a:t>
            </a:r>
          </a:p>
        </p:txBody>
      </p:sp>
    </p:spTree>
    <p:extLst>
      <p:ext uri="{BB962C8B-B14F-4D97-AF65-F5344CB8AC3E}">
        <p14:creationId xmlns:p14="http://schemas.microsoft.com/office/powerpoint/2010/main" val="241623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2105870"/>
            <a:ext cx="9779275" cy="1015663"/>
          </a:xfrm>
          <a:prstGeom prst="rect">
            <a:avLst/>
          </a:prstGeom>
        </p:spPr>
        <p:txBody>
          <a:bodyPr wrap="square">
            <a:spAutoFit/>
          </a:bodyPr>
          <a:lstStyle/>
          <a:p>
            <a:pPr lvl="0" algn="just"/>
            <a:endParaRPr lang="en-US" sz="2000" dirty="0">
              <a:latin typeface="Prompt"/>
            </a:endParaRPr>
          </a:p>
          <a:p>
            <a:pPr lvl="0" algn="just"/>
            <a:endParaRPr lang="en-US" sz="2000" dirty="0">
              <a:latin typeface="Prompt"/>
            </a:endParaRPr>
          </a:p>
          <a:p>
            <a:endParaRPr lang="en-US" sz="2000" dirty="0">
              <a:latin typeface="Prompt"/>
            </a:endParaRPr>
          </a:p>
        </p:txBody>
      </p:sp>
      <p:sp>
        <p:nvSpPr>
          <p:cNvPr id="6" name="Google Shape;77;p14"/>
          <p:cNvSpPr/>
          <p:nvPr/>
        </p:nvSpPr>
        <p:spPr>
          <a:xfrm>
            <a:off x="1788441" y="1165745"/>
            <a:ext cx="7116792" cy="713365"/>
          </a:xfrm>
          <a:prstGeom prst="rect">
            <a:avLst/>
          </a:prstGeom>
          <a:solidFill>
            <a:srgbClr val="4FA0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4000" b="1" dirty="0">
                <a:solidFill>
                  <a:schemeClr val="bg1"/>
                </a:solidFill>
                <a:latin typeface="Raleway"/>
              </a:rPr>
              <a:t>BIG IDEAS</a:t>
            </a:r>
            <a:endParaRPr sz="4000" b="1" dirty="0">
              <a:solidFill>
                <a:schemeClr val="bg1"/>
              </a:solidFill>
              <a:latin typeface="Raleway"/>
            </a:endParaRPr>
          </a:p>
        </p:txBody>
      </p:sp>
      <p:sp>
        <p:nvSpPr>
          <p:cNvPr id="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4FA0C1"/>
                </a:solidFill>
                <a:latin typeface="Prompt"/>
                <a:ea typeface="Prompt"/>
                <a:cs typeface="Prompt"/>
                <a:sym typeface="Prompt"/>
              </a:rPr>
              <a:t>// </a:t>
            </a:r>
            <a:r>
              <a:rPr lang="it" b="1" dirty="0">
                <a:solidFill>
                  <a:srgbClr val="4FA0C1"/>
                </a:solidFill>
                <a:latin typeface="Prompt"/>
                <a:ea typeface="Prompt"/>
                <a:cs typeface="Prompt"/>
                <a:sym typeface="Prompt"/>
              </a:rPr>
              <a:t>INTERNATIONAL INEQUALITIES</a:t>
            </a:r>
            <a:r>
              <a:rPr lang="it" sz="1400" b="1" i="0" u="none" strike="noStrike" cap="none" dirty="0">
                <a:solidFill>
                  <a:srgbClr val="4FA0C1"/>
                </a:solidFill>
                <a:latin typeface="Prompt"/>
                <a:ea typeface="Prompt"/>
                <a:cs typeface="Prompt"/>
                <a:sym typeface="Prompt"/>
              </a:rPr>
              <a:t> //</a:t>
            </a:r>
            <a:endParaRPr sz="1400" b="0" i="0" u="none" strike="noStrike" cap="none" dirty="0">
              <a:solidFill>
                <a:srgbClr val="4FA0C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4FA0C1"/>
                </a:solidFill>
                <a:latin typeface="Prompt"/>
                <a:ea typeface="Prompt"/>
                <a:cs typeface="Prompt"/>
                <a:sym typeface="Prompt"/>
              </a:rPr>
              <a:t>Teaching Learning Unit</a:t>
            </a:r>
            <a:endParaRPr sz="1400" b="0" i="0" u="none" strike="noStrike" cap="none" dirty="0">
              <a:solidFill>
                <a:srgbClr val="4FA0C1"/>
              </a:solidFill>
              <a:latin typeface="Arial"/>
              <a:ea typeface="Arial"/>
              <a:cs typeface="Arial"/>
              <a:sym typeface="Arial"/>
            </a:endParaRPr>
          </a:p>
        </p:txBody>
      </p:sp>
      <p:pic>
        <p:nvPicPr>
          <p:cNvPr id="8"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9" name="Google Shape;103;p15"/>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pic>
        <p:nvPicPr>
          <p:cNvPr id="10" name="Google Shape;91;p14"/>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2" name="Rectangle 1"/>
          <p:cNvSpPr/>
          <p:nvPr/>
        </p:nvSpPr>
        <p:spPr>
          <a:xfrm>
            <a:off x="457200" y="2193828"/>
            <a:ext cx="8685495" cy="4616648"/>
          </a:xfrm>
          <a:prstGeom prst="rect">
            <a:avLst/>
          </a:prstGeom>
        </p:spPr>
        <p:txBody>
          <a:bodyPr wrap="square">
            <a:spAutoFit/>
          </a:bodyPr>
          <a:lstStyle/>
          <a:p>
            <a:pPr marL="171450" indent="-171450">
              <a:buFont typeface="Arial" panose="020B0604020202020204" pitchFamily="34" charset="0"/>
              <a:buChar char="•"/>
            </a:pPr>
            <a:r>
              <a:rPr lang="en-GB" dirty="0">
                <a:solidFill>
                  <a:srgbClr val="595959"/>
                </a:solidFill>
                <a:latin typeface="Raleway"/>
              </a:rPr>
              <a:t>Income inequality can be measured between countries, identifying high-income countries and low-income countries. It can also be measured within countries. Currently inequality, in terms of income, is decreasing between nations. However, inequality within nations is on the increase – there is a widening gap between rich and poor.</a:t>
            </a:r>
          </a:p>
          <a:p>
            <a:pPr marL="285750" indent="-285750">
              <a:buFont typeface="Arial" panose="020B0604020202020204" pitchFamily="34" charset="0"/>
              <a:buChar char="•"/>
            </a:pPr>
            <a:r>
              <a:rPr lang="en-GB" dirty="0">
                <a:solidFill>
                  <a:srgbClr val="595959"/>
                </a:solidFill>
                <a:latin typeface="Raleway"/>
              </a:rPr>
              <a:t>Inequality can have a negative effect on both a person’s well-being and their life expectancy. The difference in Life Expectancy between rich and poor regions in the US is more than 20 </a:t>
            </a:r>
            <a:r>
              <a:rPr lang="en-GB" dirty="0" err="1">
                <a:solidFill>
                  <a:srgbClr val="595959"/>
                </a:solidFill>
                <a:latin typeface="Raleway"/>
              </a:rPr>
              <a:t>years.The</a:t>
            </a:r>
            <a:r>
              <a:rPr lang="en-GB" dirty="0">
                <a:solidFill>
                  <a:srgbClr val="595959"/>
                </a:solidFill>
                <a:latin typeface="Raleway"/>
              </a:rPr>
              <a:t> UN’s Human Development Index (HDI), is a tool to indicate the well-being/quality of life (including life-expectancy) of the citizens in a country.</a:t>
            </a:r>
          </a:p>
          <a:p>
            <a:endParaRPr lang="en-GB" dirty="0">
              <a:solidFill>
                <a:srgbClr val="595959"/>
              </a:solidFill>
              <a:latin typeface="Raleway"/>
            </a:endParaRPr>
          </a:p>
          <a:p>
            <a:r>
              <a:rPr lang="en-GB" b="1" dirty="0">
                <a:solidFill>
                  <a:srgbClr val="595959"/>
                </a:solidFill>
                <a:latin typeface="Raleway"/>
              </a:rPr>
              <a:t>ROOTS  OF INTERNATIONAL  INEQUALITIES</a:t>
            </a:r>
          </a:p>
          <a:p>
            <a:pPr marL="285750" indent="-285750">
              <a:buFont typeface="Arial" panose="020B0604020202020204" pitchFamily="34" charset="0"/>
              <a:buChar char="•"/>
            </a:pPr>
            <a:r>
              <a:rPr lang="en-GB" dirty="0">
                <a:solidFill>
                  <a:srgbClr val="595959"/>
                </a:solidFill>
                <a:latin typeface="Raleway"/>
              </a:rPr>
              <a:t>The economic inequality between high and low income countries today has its roots in </a:t>
            </a:r>
            <a:r>
              <a:rPr lang="en-GB" b="1" dirty="0">
                <a:solidFill>
                  <a:srgbClr val="595959"/>
                </a:solidFill>
                <a:latin typeface="Raleway"/>
              </a:rPr>
              <a:t>historic processes </a:t>
            </a:r>
            <a:r>
              <a:rPr lang="en-GB" dirty="0">
                <a:solidFill>
                  <a:srgbClr val="595959"/>
                </a:solidFill>
                <a:latin typeface="Raleway"/>
              </a:rPr>
              <a:t>(e.g. wars, colonisation and industrialisation), and also our </a:t>
            </a:r>
            <a:r>
              <a:rPr lang="en-GB" b="1" dirty="0">
                <a:solidFill>
                  <a:srgbClr val="595959"/>
                </a:solidFill>
                <a:latin typeface="Raleway"/>
              </a:rPr>
              <a:t>current </a:t>
            </a:r>
            <a:r>
              <a:rPr lang="en-GB" dirty="0">
                <a:solidFill>
                  <a:srgbClr val="595959"/>
                </a:solidFill>
                <a:latin typeface="Raleway"/>
              </a:rPr>
              <a:t>trade and financial systems. International inequality grew dramatically during and after the Industrial Revolution, when the industrial countries’ economies grew rapidly. The </a:t>
            </a:r>
            <a:r>
              <a:rPr lang="en-GB" b="1" dirty="0">
                <a:solidFill>
                  <a:srgbClr val="595959"/>
                </a:solidFill>
                <a:latin typeface="Raleway"/>
              </a:rPr>
              <a:t>global economic system </a:t>
            </a:r>
            <a:r>
              <a:rPr lang="en-GB" dirty="0">
                <a:solidFill>
                  <a:srgbClr val="595959"/>
                </a:solidFill>
                <a:latin typeface="Raleway"/>
              </a:rPr>
              <a:t>then locked Lower Income Countries into terms of trade and finance which were less favourable to them than to economically richer, more powerful countries.</a:t>
            </a:r>
          </a:p>
          <a:p>
            <a:pPr marL="285750" indent="-285750">
              <a:buFont typeface="Arial" panose="020B0604020202020204" pitchFamily="34" charset="0"/>
              <a:buChar char="•"/>
            </a:pPr>
            <a:r>
              <a:rPr lang="en-GB" dirty="0">
                <a:solidFill>
                  <a:srgbClr val="595959"/>
                </a:solidFill>
                <a:latin typeface="Raleway"/>
              </a:rPr>
              <a:t>Today industrialised Higher Income Countries still buy cheap raw materials from Lower Income Countries to make expensive products (like mobile phones), which are then sold back to the Lower Income Countries. Lower Income Countries become indebted to financial institutions (e.g. World Bank), which are controlled by Higher Income Countries. It’s difficult for the Lower Income Countries to get out of debt because of the interest they have to pay. This money could be spent on developing the country. </a:t>
            </a:r>
          </a:p>
        </p:txBody>
      </p:sp>
    </p:spTree>
    <p:extLst>
      <p:ext uri="{BB962C8B-B14F-4D97-AF65-F5344CB8AC3E}">
        <p14:creationId xmlns:p14="http://schemas.microsoft.com/office/powerpoint/2010/main" val="70791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6"/>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118" name="Google Shape;118;p16"/>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
        <p:nvSpPr>
          <p:cNvPr id="119" name="Google Shape;119;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24" name="Google Shape;124;p16"/>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a:solidFill>
                  <a:srgbClr val="4FA0C1"/>
                </a:solidFill>
                <a:latin typeface="Prompt"/>
                <a:ea typeface="Prompt"/>
                <a:cs typeface="Prompt"/>
                <a:sym typeface="Prompt"/>
              </a:rPr>
              <a:t>// </a:t>
            </a:r>
            <a:r>
              <a:rPr lang="it" b="1">
                <a:solidFill>
                  <a:srgbClr val="4FA0C1"/>
                </a:solidFill>
                <a:latin typeface="Prompt"/>
                <a:ea typeface="Prompt"/>
                <a:cs typeface="Prompt"/>
                <a:sym typeface="Prompt"/>
              </a:rPr>
              <a:t>INTERNATIONAL INEQUALITIES</a:t>
            </a:r>
            <a:r>
              <a:rPr lang="it" sz="1400" b="1" i="0" u="none" strike="noStrike" cap="none">
                <a:solidFill>
                  <a:srgbClr val="4FA0C1"/>
                </a:solidFill>
                <a:latin typeface="Prompt"/>
                <a:ea typeface="Prompt"/>
                <a:cs typeface="Prompt"/>
                <a:sym typeface="Prompt"/>
              </a:rPr>
              <a:t> //</a:t>
            </a:r>
            <a:endParaRPr sz="1400" b="0" i="0" u="none" strike="noStrike" cap="none">
              <a:solidFill>
                <a:srgbClr val="4FA0C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it" b="1">
                <a:solidFill>
                  <a:srgbClr val="4FA0C1"/>
                </a:solidFill>
                <a:latin typeface="Prompt"/>
                <a:ea typeface="Prompt"/>
                <a:cs typeface="Prompt"/>
                <a:sym typeface="Prompt"/>
              </a:rPr>
              <a:t>Teaching Learning Unit</a:t>
            </a:r>
            <a:endParaRPr sz="1400" b="0" i="0" u="none" strike="noStrike" cap="none">
              <a:solidFill>
                <a:srgbClr val="4FA0C1"/>
              </a:solidFill>
              <a:latin typeface="Arial"/>
              <a:ea typeface="Arial"/>
              <a:cs typeface="Arial"/>
              <a:sym typeface="Arial"/>
            </a:endParaRPr>
          </a:p>
        </p:txBody>
      </p:sp>
      <p:pic>
        <p:nvPicPr>
          <p:cNvPr id="125" name="Google Shape;125;p16"/>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131" name="Google Shape;131;p16"/>
          <p:cNvSpPr txBox="1"/>
          <p:nvPr/>
        </p:nvSpPr>
        <p:spPr>
          <a:xfrm>
            <a:off x="467100" y="1522375"/>
            <a:ext cx="6412800" cy="117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8" name="Rectangle 17"/>
          <p:cNvSpPr/>
          <p:nvPr/>
        </p:nvSpPr>
        <p:spPr>
          <a:xfrm>
            <a:off x="1042453" y="2484303"/>
            <a:ext cx="8136904" cy="4303025"/>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rtlCol="0" anchor="t"/>
          <a:lstStyle/>
          <a:p>
            <a:r>
              <a:rPr lang="en-GB" sz="2800" dirty="0">
                <a:solidFill>
                  <a:srgbClr val="595959"/>
                </a:solidFill>
                <a:latin typeface="Raleway"/>
                <a:cs typeface="Arial" pitchFamily="34" charset="0"/>
              </a:rPr>
              <a:t>Students will be able to:</a:t>
            </a:r>
          </a:p>
          <a:p>
            <a:pPr algn="ctr"/>
            <a:endParaRPr lang="en-GB" sz="2000" dirty="0"/>
          </a:p>
          <a:p>
            <a:pPr marL="285750" indent="-285750">
              <a:buFont typeface="Arial" panose="020B0604020202020204" pitchFamily="34" charset="0"/>
              <a:buChar char="•"/>
            </a:pPr>
            <a:r>
              <a:rPr lang="en-GB" sz="2800" dirty="0">
                <a:solidFill>
                  <a:srgbClr val="595959"/>
                </a:solidFill>
                <a:latin typeface="Raleway"/>
              </a:rPr>
              <a:t>Explain  how  global inequality looks. </a:t>
            </a:r>
          </a:p>
          <a:p>
            <a:pPr marL="285750" indent="-285750">
              <a:buFont typeface="Arial" panose="020B0604020202020204" pitchFamily="34" charset="0"/>
              <a:buChar char="•"/>
            </a:pPr>
            <a:r>
              <a:rPr lang="en-GB" sz="2800" dirty="0">
                <a:solidFill>
                  <a:srgbClr val="595959"/>
                </a:solidFill>
                <a:latin typeface="Raleway"/>
              </a:rPr>
              <a:t>Identify some current trends between and within countries. </a:t>
            </a:r>
          </a:p>
          <a:p>
            <a:pPr marL="285750" indent="-285750">
              <a:buFont typeface="Arial" panose="020B0604020202020204" pitchFamily="34" charset="0"/>
              <a:buChar char="•"/>
            </a:pPr>
            <a:r>
              <a:rPr lang="en-GB" sz="2800" dirty="0">
                <a:solidFill>
                  <a:srgbClr val="595959"/>
                </a:solidFill>
                <a:latin typeface="Raleway"/>
              </a:rPr>
              <a:t>Explain the function of the HDI. </a:t>
            </a:r>
          </a:p>
          <a:p>
            <a:pPr marL="285750" indent="-285750">
              <a:buFont typeface="Arial" panose="020B0604020202020204" pitchFamily="34" charset="0"/>
              <a:buChar char="•"/>
            </a:pPr>
            <a:r>
              <a:rPr lang="en-GB" sz="2800" dirty="0">
                <a:solidFill>
                  <a:srgbClr val="595959"/>
                </a:solidFill>
                <a:latin typeface="Raleway"/>
              </a:rPr>
              <a:t>Explain what a Quality of Life indicator measures.</a:t>
            </a:r>
          </a:p>
          <a:p>
            <a:pPr marL="285750" indent="-285750">
              <a:buFont typeface="Arial" panose="020B0604020202020204" pitchFamily="34" charset="0"/>
              <a:buChar char="•"/>
            </a:pPr>
            <a:r>
              <a:rPr lang="en-GB" sz="2800" dirty="0">
                <a:solidFill>
                  <a:srgbClr val="595959"/>
                </a:solidFill>
                <a:latin typeface="Raleway"/>
              </a:rPr>
              <a:t>Explain how past and current international relationships impact on global inequality </a:t>
            </a:r>
          </a:p>
          <a:p>
            <a:endParaRPr lang="en-GB" sz="2800" b="1" dirty="0">
              <a:solidFill>
                <a:srgbClr val="595959"/>
              </a:solidFill>
              <a:latin typeface="Raleway"/>
              <a:cs typeface="Arial" pitchFamily="34" charset="0"/>
            </a:endParaRPr>
          </a:p>
        </p:txBody>
      </p:sp>
      <p:sp>
        <p:nvSpPr>
          <p:cNvPr id="13" name="Google Shape;102;p15"/>
          <p:cNvSpPr/>
          <p:nvPr/>
        </p:nvSpPr>
        <p:spPr>
          <a:xfrm>
            <a:off x="1086181" y="1124600"/>
            <a:ext cx="8423755" cy="984470"/>
          </a:xfrm>
          <a:prstGeom prst="rect">
            <a:avLst/>
          </a:prstGeom>
          <a:solidFill>
            <a:srgbClr val="4FA0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4000" b="1" dirty="0">
                <a:solidFill>
                  <a:schemeClr val="bg1"/>
                </a:solidFill>
                <a:latin typeface="Raleway"/>
              </a:rPr>
              <a:t>Lesson Objectives</a:t>
            </a:r>
            <a:endParaRPr sz="4000" b="1" dirty="0">
              <a:solidFill>
                <a:schemeClr val="bg1"/>
              </a:solidFill>
              <a:latin typeface="Raleway"/>
            </a:endParaRPr>
          </a:p>
        </p:txBody>
      </p:sp>
    </p:spTree>
    <p:extLst>
      <p:ext uri="{BB962C8B-B14F-4D97-AF65-F5344CB8AC3E}">
        <p14:creationId xmlns:p14="http://schemas.microsoft.com/office/powerpoint/2010/main" val="4260081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pic>
        <p:nvPicPr>
          <p:cNvPr id="7" name="Content Placeholder 2">
            <a:extLst>
              <a:ext uri="{FF2B5EF4-FFF2-40B4-BE49-F238E27FC236}">
                <a16:creationId xmlns:a16="http://schemas.microsoft.com/office/drawing/2014/main" id="{EA434D7E-AF7A-45C5-A343-AF5AAB8C72AD}"/>
              </a:ext>
            </a:extLst>
          </p:cNvPr>
          <p:cNvPicPr>
            <a:picLocks noChangeAspect="1"/>
          </p:cNvPicPr>
          <p:nvPr/>
        </p:nvPicPr>
        <p:blipFill>
          <a:blip r:embed="rId5"/>
          <a:stretch>
            <a:fillRect/>
          </a:stretch>
        </p:blipFill>
        <p:spPr>
          <a:xfrm>
            <a:off x="690463" y="2382774"/>
            <a:ext cx="3453299" cy="2466642"/>
          </a:xfrm>
          <a:prstGeom prst="rect">
            <a:avLst/>
          </a:prstGeom>
          <a:noFill/>
          <a:ln>
            <a:noFill/>
          </a:ln>
        </p:spPr>
      </p:pic>
      <p:pic>
        <p:nvPicPr>
          <p:cNvPr id="8" name="Picture 2" descr="Image result for a family reunion christmas">
            <a:extLst>
              <a:ext uri="{FF2B5EF4-FFF2-40B4-BE49-F238E27FC236}">
                <a16:creationId xmlns:a16="http://schemas.microsoft.com/office/drawing/2014/main" id="{61650D1E-4BEB-4832-A2CE-FAC91C5183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5503" y="2301469"/>
            <a:ext cx="3717507" cy="254211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FD1EFFD1-4583-4867-8B64-FC89955002EC}"/>
              </a:ext>
            </a:extLst>
          </p:cNvPr>
          <p:cNvSpPr/>
          <p:nvPr/>
        </p:nvSpPr>
        <p:spPr>
          <a:xfrm>
            <a:off x="6265503" y="5099569"/>
            <a:ext cx="3717507" cy="9144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GB" sz="1800" b="1" dirty="0">
                <a:solidFill>
                  <a:srgbClr val="595959"/>
                </a:solidFill>
                <a:latin typeface="Raleway"/>
              </a:rPr>
              <a:t>A UK family celebrating Christmas </a:t>
            </a:r>
          </a:p>
        </p:txBody>
      </p:sp>
      <p:sp>
        <p:nvSpPr>
          <p:cNvPr id="10" name="Rectangle 9">
            <a:extLst>
              <a:ext uri="{FF2B5EF4-FFF2-40B4-BE49-F238E27FC236}">
                <a16:creationId xmlns:a16="http://schemas.microsoft.com/office/drawing/2014/main" id="{016B2DFD-1F75-41E6-9B42-2697C877E758}"/>
              </a:ext>
            </a:extLst>
          </p:cNvPr>
          <p:cNvSpPr/>
          <p:nvPr/>
        </p:nvSpPr>
        <p:spPr>
          <a:xfrm>
            <a:off x="558360" y="5095720"/>
            <a:ext cx="3717507" cy="152424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en-GB" sz="1800" b="1" dirty="0">
                <a:solidFill>
                  <a:srgbClr val="595959"/>
                </a:solidFill>
                <a:latin typeface="Raleway"/>
              </a:rPr>
              <a:t>Family with child in Africa:</a:t>
            </a:r>
          </a:p>
          <a:p>
            <a:r>
              <a:rPr lang="en-GB" sz="1800" dirty="0">
                <a:solidFill>
                  <a:srgbClr val="595959"/>
                </a:solidFill>
                <a:latin typeface="Raleway"/>
              </a:rPr>
              <a:t>A family celebrates with their child, a sign of togetherness and healthy living. </a:t>
            </a:r>
          </a:p>
        </p:txBody>
      </p:sp>
      <p:sp>
        <p:nvSpPr>
          <p:cNvPr id="12" name="Title 1">
            <a:extLst>
              <a:ext uri="{FF2B5EF4-FFF2-40B4-BE49-F238E27FC236}">
                <a16:creationId xmlns:a16="http://schemas.microsoft.com/office/drawing/2014/main" id="{6CD88338-1550-4632-910D-24987FE88812}"/>
              </a:ext>
            </a:extLst>
          </p:cNvPr>
          <p:cNvSpPr txBox="1">
            <a:spLocks/>
          </p:cNvSpPr>
          <p:nvPr/>
        </p:nvSpPr>
        <p:spPr>
          <a:xfrm>
            <a:off x="540282" y="1208453"/>
            <a:ext cx="9592485" cy="828568"/>
          </a:xfrm>
          <a:prstGeom prst="rect">
            <a:avLst/>
          </a:prstGeom>
          <a:noFill/>
          <a:ln>
            <a:noFill/>
          </a:ln>
        </p:spPr>
        <p:txBody>
          <a:bodyPr spcFirstLastPara="1" wrap="square" lIns="116050" tIns="116050" rIns="116050" bIns="11605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2800" b="1" dirty="0">
                <a:solidFill>
                  <a:srgbClr val="595959"/>
                </a:solidFill>
                <a:latin typeface="Raleway"/>
              </a:rPr>
              <a:t>Activity One: </a:t>
            </a:r>
            <a:r>
              <a:rPr lang="en-GB" sz="2800" dirty="0">
                <a:solidFill>
                  <a:srgbClr val="595959"/>
                </a:solidFill>
                <a:latin typeface="Raleway"/>
              </a:rPr>
              <a:t>What factors affect the quality of life of the 2 families in the photos? Think – Pair- Share </a:t>
            </a:r>
          </a:p>
        </p:txBody>
      </p:sp>
      <p:sp>
        <p:nvSpPr>
          <p:cNvPr id="13" name="Google Shape;118;p16">
            <a:extLst>
              <a:ext uri="{FF2B5EF4-FFF2-40B4-BE49-F238E27FC236}">
                <a16:creationId xmlns:a16="http://schemas.microsoft.com/office/drawing/2014/main" id="{D2769F1F-FCAA-46A2-AE9F-DCE1D4EA3BA6}"/>
              </a:ext>
            </a:extLst>
          </p:cNvPr>
          <p:cNvSpPr txBox="1"/>
          <p:nvPr/>
        </p:nvSpPr>
        <p:spPr>
          <a:xfrm>
            <a:off x="4367089" y="385402"/>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596311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257596"/>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7" name="Title 1"/>
          <p:cNvSpPr txBox="1">
            <a:spLocks/>
          </p:cNvSpPr>
          <p:nvPr/>
        </p:nvSpPr>
        <p:spPr>
          <a:xfrm>
            <a:off x="922778" y="1262167"/>
            <a:ext cx="8827493" cy="1573631"/>
          </a:xfrm>
          <a:prstGeom prst="rect">
            <a:avLst/>
          </a:prstGeom>
          <a:noFill/>
          <a:ln>
            <a:noFill/>
          </a:ln>
        </p:spPr>
        <p:txBody>
          <a:bodyPr spcFirstLastPara="1" wrap="square" lIns="116050" tIns="116050" rIns="116050" bIns="116050" anchor="b" anchorCtr="0">
            <a:normAutofit fontScale="525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b="1" dirty="0">
                <a:solidFill>
                  <a:srgbClr val="595959"/>
                </a:solidFill>
                <a:latin typeface="Raleway"/>
              </a:rPr>
              <a:t>Activity Two:</a:t>
            </a:r>
            <a:br>
              <a:rPr lang="en-GB" dirty="0">
                <a:solidFill>
                  <a:srgbClr val="595959"/>
                </a:solidFill>
                <a:latin typeface="Raleway"/>
              </a:rPr>
            </a:br>
            <a:r>
              <a:rPr lang="en-GB" dirty="0">
                <a:solidFill>
                  <a:srgbClr val="595959"/>
                </a:solidFill>
                <a:latin typeface="Raleway"/>
              </a:rPr>
              <a:t>Clip One: How is poverty measured by the World Bank? </a:t>
            </a:r>
          </a:p>
        </p:txBody>
      </p:sp>
      <p:sp>
        <p:nvSpPr>
          <p:cNvPr id="8" name="Content Placeholder 2"/>
          <p:cNvSpPr txBox="1">
            <a:spLocks/>
          </p:cNvSpPr>
          <p:nvPr/>
        </p:nvSpPr>
        <p:spPr>
          <a:xfrm>
            <a:off x="1221724" y="3232329"/>
            <a:ext cx="8229600" cy="2592288"/>
          </a:xfrm>
          <a:prstGeom prst="rect">
            <a:avLst/>
          </a:prstGeom>
          <a:noFill/>
          <a:ln>
            <a:noFill/>
          </a:ln>
        </p:spPr>
        <p:txBody>
          <a:bodyPr spcFirstLastPara="1" wrap="square" lIns="116050" tIns="116050" rIns="116050" bIns="116050" anchor="t"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r>
              <a:rPr lang="en-GB" dirty="0">
                <a:latin typeface="Raleway"/>
                <a:hlinkClick r:id="rId5"/>
              </a:rPr>
              <a:t>http://www.worldbank.org/en/news/video/2013/09/09/how-is-poverty-measured</a:t>
            </a:r>
            <a:endParaRPr lang="en-GB" dirty="0">
              <a:latin typeface="Raleway"/>
            </a:endParaRPr>
          </a:p>
          <a:p>
            <a:endParaRPr lang="en-GB" dirty="0"/>
          </a:p>
          <a:p>
            <a:endParaRPr lang="en-GB" dirty="0"/>
          </a:p>
        </p:txBody>
      </p:sp>
      <p:sp>
        <p:nvSpPr>
          <p:cNvPr id="9" name="Google Shape;118;p16">
            <a:extLst>
              <a:ext uri="{FF2B5EF4-FFF2-40B4-BE49-F238E27FC236}">
                <a16:creationId xmlns:a16="http://schemas.microsoft.com/office/drawing/2014/main" id="{2EE10062-85E0-4ABF-BC6C-31DC20E8494B}"/>
              </a:ext>
            </a:extLst>
          </p:cNvPr>
          <p:cNvSpPr txBox="1"/>
          <p:nvPr/>
        </p:nvSpPr>
        <p:spPr>
          <a:xfrm>
            <a:off x="4880510" y="284378"/>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4720380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6" name="Google Shape;56;p13"/>
          <p:cNvSpPr/>
          <p:nvPr/>
        </p:nvSpPr>
        <p:spPr>
          <a:xfrm rot="10800000" flipH="1">
            <a:off x="428825" y="7112575"/>
            <a:ext cx="9815400" cy="51300"/>
          </a:xfrm>
          <a:prstGeom prst="rect">
            <a:avLst/>
          </a:prstGeom>
          <a:solidFill>
            <a:srgbClr val="4FA0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ED6E29"/>
              </a:solidFill>
              <a:effectLst/>
              <a:uLnTx/>
              <a:uFillTx/>
              <a:latin typeface="Arial"/>
              <a:cs typeface="Arial"/>
              <a:sym typeface="Arial"/>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 INTERNATIONAL INEQUALITIES //</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it" sz="1400" b="1" i="0" u="none" strike="noStrike" kern="0" cap="none" spc="0" normalizeH="0" baseline="0" noProof="0" dirty="0">
                <a:ln>
                  <a:noFill/>
                </a:ln>
                <a:solidFill>
                  <a:srgbClr val="4FA0C1"/>
                </a:solidFill>
                <a:effectLst/>
                <a:uLnTx/>
                <a:uFillTx/>
                <a:latin typeface="Prompt"/>
                <a:ea typeface="Prompt"/>
                <a:cs typeface="Prompt"/>
                <a:sym typeface="Prompt"/>
              </a:rPr>
              <a:t>Teaching Learning Unit</a:t>
            </a:r>
            <a:endParaRPr kumimoji="0" sz="1400" b="0" i="0" u="none" strike="noStrike" kern="0" cap="none" spc="0" normalizeH="0" baseline="0" noProof="0" dirty="0">
              <a:ln>
                <a:noFill/>
              </a:ln>
              <a:solidFill>
                <a:srgbClr val="4FA0C1"/>
              </a:solidFill>
              <a:effectLst/>
              <a:uLnTx/>
              <a:uFillTx/>
              <a:latin typeface="Arial"/>
              <a:ea typeface="Arial"/>
              <a:cs typeface="Arial"/>
              <a:sym typeface="Arial"/>
            </a:endParaRPr>
          </a:p>
        </p:txBody>
      </p:sp>
      <p:pic>
        <p:nvPicPr>
          <p:cNvPr id="60" name="Google Shape;60;p13"/>
          <p:cNvPicPr preferRelativeResize="0"/>
          <p:nvPr/>
        </p:nvPicPr>
        <p:blipFill>
          <a:blip r:embed="rId4">
            <a:alphaModFix/>
          </a:blip>
          <a:stretch>
            <a:fillRect/>
          </a:stretch>
        </p:blipFill>
        <p:spPr>
          <a:xfrm>
            <a:off x="9288500" y="6717473"/>
            <a:ext cx="955718" cy="334501"/>
          </a:xfrm>
          <a:prstGeom prst="rect">
            <a:avLst/>
          </a:prstGeom>
          <a:noFill/>
          <a:ln>
            <a:noFill/>
          </a:ln>
        </p:spPr>
      </p:pic>
      <p:sp>
        <p:nvSpPr>
          <p:cNvPr id="8" name="Title 1">
            <a:extLst>
              <a:ext uri="{FF2B5EF4-FFF2-40B4-BE49-F238E27FC236}">
                <a16:creationId xmlns:a16="http://schemas.microsoft.com/office/drawing/2014/main" id="{B4B52125-C0DE-4C19-8977-F5CDF894ED95}"/>
              </a:ext>
            </a:extLst>
          </p:cNvPr>
          <p:cNvSpPr txBox="1">
            <a:spLocks/>
          </p:cNvSpPr>
          <p:nvPr/>
        </p:nvSpPr>
        <p:spPr>
          <a:xfrm>
            <a:off x="927473" y="1238858"/>
            <a:ext cx="8818103" cy="1593283"/>
          </a:xfrm>
          <a:prstGeom prst="rect">
            <a:avLst/>
          </a:prstGeom>
          <a:noFill/>
          <a:ln>
            <a:noFill/>
          </a:ln>
        </p:spPr>
        <p:txBody>
          <a:bodyPr spcFirstLastPara="1" wrap="square" lIns="116050" tIns="116050" rIns="116050" bIns="11605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3600" b="1" dirty="0">
                <a:solidFill>
                  <a:srgbClr val="595959"/>
                </a:solidFill>
                <a:latin typeface="Raleway"/>
              </a:rPr>
              <a:t>Activity Three: </a:t>
            </a:r>
            <a:br>
              <a:rPr lang="en-GB" sz="3600" b="1" dirty="0">
                <a:solidFill>
                  <a:srgbClr val="595959"/>
                </a:solidFill>
                <a:latin typeface="Raleway"/>
              </a:rPr>
            </a:br>
            <a:r>
              <a:rPr lang="en-GB" sz="3600" dirty="0">
                <a:solidFill>
                  <a:srgbClr val="595959"/>
                </a:solidFill>
                <a:latin typeface="Raleway"/>
              </a:rPr>
              <a:t>Measuring Development and Inequality </a:t>
            </a:r>
            <a:br>
              <a:rPr lang="en-GB" sz="3600" dirty="0">
                <a:solidFill>
                  <a:srgbClr val="595959"/>
                </a:solidFill>
                <a:latin typeface="Raleway"/>
              </a:rPr>
            </a:br>
            <a:endParaRPr lang="en-GB" sz="3600" b="1" dirty="0">
              <a:solidFill>
                <a:srgbClr val="595959"/>
              </a:solidFill>
              <a:latin typeface="Raleway"/>
            </a:endParaRPr>
          </a:p>
        </p:txBody>
      </p:sp>
      <p:sp>
        <p:nvSpPr>
          <p:cNvPr id="9" name="Content Placeholder 2">
            <a:extLst>
              <a:ext uri="{FF2B5EF4-FFF2-40B4-BE49-F238E27FC236}">
                <a16:creationId xmlns:a16="http://schemas.microsoft.com/office/drawing/2014/main" id="{7C30FBAD-67FE-4DFA-AC1A-3CD022B4812D}"/>
              </a:ext>
            </a:extLst>
          </p:cNvPr>
          <p:cNvSpPr txBox="1">
            <a:spLocks/>
          </p:cNvSpPr>
          <p:nvPr/>
        </p:nvSpPr>
        <p:spPr>
          <a:xfrm>
            <a:off x="927473" y="2832141"/>
            <a:ext cx="8859675" cy="3663048"/>
          </a:xfrm>
          <a:prstGeom prst="rect">
            <a:avLst/>
          </a:prstGeom>
          <a:ln/>
        </p:spPr>
        <p:style>
          <a:lnRef idx="1">
            <a:schemeClr val="accent5"/>
          </a:lnRef>
          <a:fillRef idx="2">
            <a:schemeClr val="accent5"/>
          </a:fillRef>
          <a:effectRef idx="1">
            <a:schemeClr val="accent5"/>
          </a:effectRef>
          <a:fontRef idx="minor">
            <a:schemeClr val="dk1"/>
          </a:fontRef>
        </p:style>
        <p:txBody>
          <a:bodyPr spcFirstLastPara="1" wrap="square" lIns="116050" tIns="116050" rIns="116050" bIns="116050" anchor="ctr" anchorCtr="0">
            <a:noAutofit/>
          </a:bodyPr>
          <a:lstStyle>
            <a:defPPr marR="0" lvl="0" algn="l" rtl="0">
              <a:lnSpc>
                <a:spcPct val="100000"/>
              </a:lnSpc>
              <a:spcBef>
                <a:spcPts val="0"/>
              </a:spcBef>
              <a:spcAft>
                <a:spcPts val="0"/>
              </a:spcAft>
            </a:defPPr>
            <a:lvl1pPr marL="457200" marR="0" lvl="0" indent="-37465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1pPr>
            <a:lvl2pPr marL="914400" marR="0" lvl="1"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2pPr>
            <a:lvl3pPr marL="1371600" marR="0" lvl="2"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3pPr>
            <a:lvl4pPr marL="1828800" marR="0" lvl="3"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4pPr>
            <a:lvl5pPr marL="2286000" marR="0" lvl="4"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5pPr>
            <a:lvl6pPr marL="2743200" marR="0" lvl="5"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6pPr>
            <a:lvl7pPr marL="3200400" marR="0" lvl="6"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7pPr>
            <a:lvl8pPr marL="3657600" marR="0" lvl="7"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8pPr>
            <a:lvl9pPr marL="4114800" marR="0" lvl="8" indent="-342900" algn="ctr" rtl="0">
              <a:lnSpc>
                <a:spcPct val="100000"/>
              </a:lnSpc>
              <a:spcBef>
                <a:spcPts val="0"/>
              </a:spcBef>
              <a:spcAft>
                <a:spcPts val="0"/>
              </a:spcAft>
              <a:buClr>
                <a:schemeClr val="dk2"/>
              </a:buClr>
              <a:buSzPts val="3600"/>
              <a:buFont typeface="Arial"/>
              <a:buNone/>
              <a:defRPr sz="3600" b="0" i="0" u="none" strike="noStrike" cap="none">
                <a:solidFill>
                  <a:schemeClr val="dk2"/>
                </a:solidFill>
                <a:latin typeface="Arial"/>
                <a:ea typeface="Arial"/>
                <a:cs typeface="Arial"/>
                <a:sym typeface="Arial"/>
              </a:defRPr>
            </a:lvl9pPr>
          </a:lstStyle>
          <a:p>
            <a:r>
              <a:rPr lang="en-GB" dirty="0">
                <a:solidFill>
                  <a:srgbClr val="595959"/>
                </a:solidFill>
                <a:latin typeface="Raleway"/>
              </a:rPr>
              <a:t>Around the room there are different examples of how we can measure how developed a country is. Use this information to complete the  questions on your worksheet. </a:t>
            </a:r>
          </a:p>
        </p:txBody>
      </p:sp>
      <p:sp>
        <p:nvSpPr>
          <p:cNvPr id="10" name="Google Shape;118;p16">
            <a:extLst>
              <a:ext uri="{FF2B5EF4-FFF2-40B4-BE49-F238E27FC236}">
                <a16:creationId xmlns:a16="http://schemas.microsoft.com/office/drawing/2014/main" id="{B0B7689E-BF7F-4ABE-838E-0A97EF92F80A}"/>
              </a:ext>
            </a:extLst>
          </p:cNvPr>
          <p:cNvSpPr txBox="1"/>
          <p:nvPr/>
        </p:nvSpPr>
        <p:spPr>
          <a:xfrm>
            <a:off x="4248600" y="31162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a:solidFill>
                  <a:srgbClr val="595959"/>
                </a:solidFill>
                <a:latin typeface="Prompt"/>
                <a:ea typeface="Prompt"/>
                <a:cs typeface="Prompt"/>
                <a:sym typeface="Prompt"/>
              </a:rPr>
              <a:t>LESSON 4</a:t>
            </a:r>
            <a:endParaRPr sz="2200" b="1" dirty="0">
              <a:solidFill>
                <a:srgbClr val="595959"/>
              </a:solidFill>
              <a:latin typeface="Prompt"/>
              <a:ea typeface="Prompt"/>
              <a:cs typeface="Prompt"/>
              <a:sym typeface="Prompt"/>
            </a:endParaRPr>
          </a:p>
        </p:txBody>
      </p:sp>
    </p:spTree>
    <p:extLst>
      <p:ext uri="{BB962C8B-B14F-4D97-AF65-F5344CB8AC3E}">
        <p14:creationId xmlns:p14="http://schemas.microsoft.com/office/powerpoint/2010/main" val="367610549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935</TotalTime>
  <Words>4140</Words>
  <Application>Microsoft Office PowerPoint</Application>
  <PresentationFormat>Custom</PresentationFormat>
  <Paragraphs>363</Paragraphs>
  <Slides>37</Slides>
  <Notes>36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37</vt:i4>
      </vt:variant>
    </vt:vector>
  </HeadingPairs>
  <TitlesOfParts>
    <vt:vector size="49" baseType="lpstr">
      <vt:lpstr>Arial</vt:lpstr>
      <vt:lpstr>Arial Unicode MS</vt:lpstr>
      <vt:lpstr>Calibri</vt:lpstr>
      <vt:lpstr>Century Gothic</vt:lpstr>
      <vt:lpstr>Comic Sans MS</vt:lpstr>
      <vt:lpstr>freight-text-pro</vt:lpstr>
      <vt:lpstr>Prompt</vt:lpstr>
      <vt:lpstr>Prompt SemiBold</vt:lpstr>
      <vt:lpstr>Proxima Nova</vt:lpstr>
      <vt:lpstr>Raleway</vt:lpstr>
      <vt:lpstr>Raleway ExtraBold</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Access</dc:creator>
  <cp:lastModifiedBy>Kevin Ayre</cp:lastModifiedBy>
  <cp:revision>50</cp:revision>
  <dcterms:modified xsi:type="dcterms:W3CDTF">2020-07-21T16:27:33Z</dcterms:modified>
</cp:coreProperties>
</file>